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71" r:id="rId3"/>
    <p:sldId id="272" r:id="rId4"/>
    <p:sldId id="273" r:id="rId5"/>
    <p:sldId id="274" r:id="rId6"/>
    <p:sldId id="275" r:id="rId7"/>
    <p:sldId id="276" r:id="rId8"/>
    <p:sldId id="311" r:id="rId9"/>
    <p:sldId id="277" r:id="rId10"/>
    <p:sldId id="278" r:id="rId11"/>
    <p:sldId id="280" r:id="rId12"/>
    <p:sldId id="283" r:id="rId13"/>
    <p:sldId id="279" r:id="rId14"/>
    <p:sldId id="281" r:id="rId15"/>
    <p:sldId id="282" r:id="rId16"/>
    <p:sldId id="284" r:id="rId17"/>
    <p:sldId id="312" r:id="rId18"/>
    <p:sldId id="286" r:id="rId19"/>
    <p:sldId id="313" r:id="rId20"/>
    <p:sldId id="314" r:id="rId21"/>
    <p:sldId id="315" r:id="rId22"/>
    <p:sldId id="287" r:id="rId23"/>
    <p:sldId id="288"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3E5"/>
    <a:srgbClr val="BDB9A8"/>
    <a:srgbClr val="B900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82256" autoAdjust="0"/>
  </p:normalViewPr>
  <p:slideViewPr>
    <p:cSldViewPr snapToGrid="0" snapToObjects="1">
      <p:cViewPr varScale="1">
        <p:scale>
          <a:sx n="119" d="100"/>
          <a:sy n="119" d="100"/>
        </p:scale>
        <p:origin x="56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ED75A-B2FC-4C63-81A2-DAA326F87F9B}" type="datetimeFigureOut">
              <a:rPr lang="en-US" smtClean="0"/>
              <a:t>7/31/2021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FBAEE-7DF4-46DD-A4C6-B832183037C9}" type="slidenum">
              <a:rPr lang="en-US" smtClean="0"/>
              <a:t>‹#›</a:t>
            </a:fld>
            <a:endParaRPr lang="en-US"/>
          </a:p>
        </p:txBody>
      </p:sp>
    </p:spTree>
    <p:extLst>
      <p:ext uri="{BB962C8B-B14F-4D97-AF65-F5344CB8AC3E}">
        <p14:creationId xmlns:p14="http://schemas.microsoft.com/office/powerpoint/2010/main" val="34987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1</a:t>
            </a:fld>
            <a:endParaRPr lang="en-US"/>
          </a:p>
        </p:txBody>
      </p:sp>
    </p:spTree>
    <p:extLst>
      <p:ext uri="{BB962C8B-B14F-4D97-AF65-F5344CB8AC3E}">
        <p14:creationId xmlns:p14="http://schemas.microsoft.com/office/powerpoint/2010/main" val="565122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14</a:t>
            </a:fld>
            <a:endParaRPr lang="en-US"/>
          </a:p>
        </p:txBody>
      </p:sp>
    </p:spTree>
    <p:extLst>
      <p:ext uri="{BB962C8B-B14F-4D97-AF65-F5344CB8AC3E}">
        <p14:creationId xmlns:p14="http://schemas.microsoft.com/office/powerpoint/2010/main" val="313012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FBAEE-7DF4-46DD-A4C6-B832183037C9}" type="slidenum">
              <a:rPr lang="en-US" smtClean="0"/>
              <a:t>15</a:t>
            </a:fld>
            <a:endParaRPr lang="en-US"/>
          </a:p>
        </p:txBody>
      </p:sp>
    </p:spTree>
    <p:extLst>
      <p:ext uri="{BB962C8B-B14F-4D97-AF65-F5344CB8AC3E}">
        <p14:creationId xmlns:p14="http://schemas.microsoft.com/office/powerpoint/2010/main" val="1307045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16</a:t>
            </a:fld>
            <a:endParaRPr lang="en-US"/>
          </a:p>
        </p:txBody>
      </p:sp>
    </p:spTree>
    <p:extLst>
      <p:ext uri="{BB962C8B-B14F-4D97-AF65-F5344CB8AC3E}">
        <p14:creationId xmlns:p14="http://schemas.microsoft.com/office/powerpoint/2010/main" val="158015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2</a:t>
            </a:fld>
            <a:endParaRPr lang="en-US"/>
          </a:p>
        </p:txBody>
      </p:sp>
    </p:spTree>
    <p:extLst>
      <p:ext uri="{BB962C8B-B14F-4D97-AF65-F5344CB8AC3E}">
        <p14:creationId xmlns:p14="http://schemas.microsoft.com/office/powerpoint/2010/main" val="359985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3</a:t>
            </a:fld>
            <a:endParaRPr lang="en-US"/>
          </a:p>
        </p:txBody>
      </p:sp>
    </p:spTree>
    <p:extLst>
      <p:ext uri="{BB962C8B-B14F-4D97-AF65-F5344CB8AC3E}">
        <p14:creationId xmlns:p14="http://schemas.microsoft.com/office/powerpoint/2010/main" val="154354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4</a:t>
            </a:fld>
            <a:endParaRPr lang="en-US"/>
          </a:p>
        </p:txBody>
      </p:sp>
    </p:spTree>
    <p:extLst>
      <p:ext uri="{BB962C8B-B14F-4D97-AF65-F5344CB8AC3E}">
        <p14:creationId xmlns:p14="http://schemas.microsoft.com/office/powerpoint/2010/main" val="65996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5</a:t>
            </a:fld>
            <a:endParaRPr lang="en-US"/>
          </a:p>
        </p:txBody>
      </p:sp>
    </p:spTree>
    <p:extLst>
      <p:ext uri="{BB962C8B-B14F-4D97-AF65-F5344CB8AC3E}">
        <p14:creationId xmlns:p14="http://schemas.microsoft.com/office/powerpoint/2010/main" val="214981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9</a:t>
            </a:fld>
            <a:endParaRPr lang="en-US"/>
          </a:p>
        </p:txBody>
      </p:sp>
    </p:spTree>
    <p:extLst>
      <p:ext uri="{BB962C8B-B14F-4D97-AF65-F5344CB8AC3E}">
        <p14:creationId xmlns:p14="http://schemas.microsoft.com/office/powerpoint/2010/main" val="338974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974FBAEE-7DF4-46DD-A4C6-B832183037C9}" type="slidenum">
              <a:rPr lang="en-US" smtClean="0"/>
              <a:t>11</a:t>
            </a:fld>
            <a:endParaRPr lang="en-US"/>
          </a:p>
        </p:txBody>
      </p:sp>
    </p:spTree>
    <p:extLst>
      <p:ext uri="{BB962C8B-B14F-4D97-AF65-F5344CB8AC3E}">
        <p14:creationId xmlns:p14="http://schemas.microsoft.com/office/powerpoint/2010/main" val="414478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FBAEE-7DF4-46DD-A4C6-B832183037C9}" type="slidenum">
              <a:rPr lang="en-US" smtClean="0"/>
              <a:t>12</a:t>
            </a:fld>
            <a:endParaRPr lang="en-US"/>
          </a:p>
        </p:txBody>
      </p:sp>
    </p:spTree>
    <p:extLst>
      <p:ext uri="{BB962C8B-B14F-4D97-AF65-F5344CB8AC3E}">
        <p14:creationId xmlns:p14="http://schemas.microsoft.com/office/powerpoint/2010/main" val="428169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974FBAEE-7DF4-46DD-A4C6-B832183037C9}" type="slidenum">
              <a:rPr lang="en-US" smtClean="0"/>
              <a:t>13</a:t>
            </a:fld>
            <a:endParaRPr lang="en-US"/>
          </a:p>
        </p:txBody>
      </p:sp>
    </p:spTree>
    <p:extLst>
      <p:ext uri="{BB962C8B-B14F-4D97-AF65-F5344CB8AC3E}">
        <p14:creationId xmlns:p14="http://schemas.microsoft.com/office/powerpoint/2010/main" val="1949278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191000" y="3897313"/>
            <a:ext cx="3768725" cy="24832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191000" y="3897313"/>
            <a:ext cx="3768725" cy="248326"/>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2809875" y="1000126"/>
            <a:ext cx="5149849" cy="260350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73063"/>
            <a:ext cx="5675312" cy="44084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373063"/>
            <a:ext cx="5675312" cy="44084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373063"/>
            <a:ext cx="5675312" cy="44084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6365876" y="3278188"/>
            <a:ext cx="2570616" cy="1307419"/>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7/31/2021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B9000F"/>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BDB9A8"/>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BDB9A8"/>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BDB9A8"/>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BDB9A8"/>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BDB9A8"/>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4EAEF7-05E2-4F09-AC8A-38E94F8D9C08}"/>
              </a:ext>
            </a:extLst>
          </p:cNvPr>
          <p:cNvPicPr>
            <a:picLocks noChangeAspect="1"/>
          </p:cNvPicPr>
          <p:nvPr/>
        </p:nvPicPr>
        <p:blipFill rotWithShape="1">
          <a:blip r:embed="rId3">
            <a:alphaModFix amt="20000"/>
            <a:biLevel thresh="25000"/>
          </a:blip>
          <a:srcRect t="20963" b="25373"/>
          <a:stretch/>
        </p:blipFill>
        <p:spPr>
          <a:xfrm>
            <a:off x="1001869" y="3672078"/>
            <a:ext cx="7384289" cy="758678"/>
          </a:xfrm>
          <a:prstGeom prst="rect">
            <a:avLst/>
          </a:prstGeom>
        </p:spPr>
      </p:pic>
      <p:sp>
        <p:nvSpPr>
          <p:cNvPr id="2" name="Title 1"/>
          <p:cNvSpPr>
            <a:spLocks noGrp="1"/>
          </p:cNvSpPr>
          <p:nvPr>
            <p:ph type="title"/>
          </p:nvPr>
        </p:nvSpPr>
        <p:spPr>
          <a:xfrm>
            <a:off x="1511299" y="787020"/>
            <a:ext cx="6231317" cy="2213127"/>
          </a:xfrm>
        </p:spPr>
        <p:txBody>
          <a:bodyPr/>
          <a:lstStyle/>
          <a:p>
            <a:r>
              <a:rPr lang="en-US" sz="6000" spc="600" dirty="0">
                <a:ln>
                  <a:solidFill>
                    <a:schemeClr val="accent2"/>
                  </a:solidFill>
                </a:ln>
                <a:solidFill>
                  <a:schemeClr val="tx1"/>
                </a:solidFill>
                <a:effectLst>
                  <a:glow rad="228600">
                    <a:schemeClr val="accent3">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GRACE</a:t>
            </a:r>
            <a:br>
              <a:rPr lang="en-US" sz="6000" spc="600" dirty="0">
                <a:ln>
                  <a:solidFill>
                    <a:schemeClr val="accent2"/>
                  </a:solidFill>
                </a:ln>
                <a:solidFill>
                  <a:schemeClr val="bg2">
                    <a:lumMod val="50000"/>
                    <a:lumOff val="50000"/>
                  </a:schemeClr>
                </a:solidFill>
                <a:effectLst>
                  <a:glow rad="228600">
                    <a:schemeClr val="accent3">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br>
            <a:r>
              <a:rPr lang="en-US" dirty="0">
                <a:ln>
                  <a:solidFill>
                    <a:schemeClr val="accent2"/>
                  </a:solidFill>
                </a:ln>
                <a:solidFill>
                  <a:srgbClr val="FFFF00"/>
                </a:solidFill>
                <a:effectLst>
                  <a:glow rad="228600">
                    <a:schemeClr val="accent3">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DISPENSATIONALISM</a:t>
            </a:r>
          </a:p>
        </p:txBody>
      </p:sp>
      <p:sp>
        <p:nvSpPr>
          <p:cNvPr id="3" name="TextBox 2">
            <a:extLst>
              <a:ext uri="{FF2B5EF4-FFF2-40B4-BE49-F238E27FC236}">
                <a16:creationId xmlns:a16="http://schemas.microsoft.com/office/drawing/2014/main" id="{3D8EC153-902B-40EC-8D0C-9CB309D499FC}"/>
              </a:ext>
            </a:extLst>
          </p:cNvPr>
          <p:cNvSpPr txBox="1"/>
          <p:nvPr/>
        </p:nvSpPr>
        <p:spPr>
          <a:xfrm>
            <a:off x="1658382" y="3020654"/>
            <a:ext cx="5827236" cy="369332"/>
          </a:xfrm>
          <a:prstGeom prst="rect">
            <a:avLst/>
          </a:prstGeom>
          <a:noFill/>
        </p:spPr>
        <p:txBody>
          <a:bodyPr wrap="none" rtlCol="0">
            <a:spAutoFit/>
          </a:bodyPr>
          <a:lstStyle/>
          <a:p>
            <a:r>
              <a:rPr lang="en-US" i="1" dirty="0" err="1"/>
              <a:t>Hyperdispensationalism</a:t>
            </a:r>
            <a:r>
              <a:rPr lang="en-US" i="1" dirty="0"/>
              <a:t> | Mid-Acts Dispensationalism </a:t>
            </a:r>
          </a:p>
        </p:txBody>
      </p:sp>
      <p:pic>
        <p:nvPicPr>
          <p:cNvPr id="7" name="Picture 6">
            <a:extLst>
              <a:ext uri="{FF2B5EF4-FFF2-40B4-BE49-F238E27FC236}">
                <a16:creationId xmlns:a16="http://schemas.microsoft.com/office/drawing/2014/main" id="{245576F7-6957-435D-BC35-4590CEFBCCE8}"/>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PencilSketch/>
                    </a14:imgEffect>
                  </a14:imgLayer>
                </a14:imgProps>
              </a:ext>
            </a:extLst>
          </a:blip>
          <a:srcRect l="5528" r="6025"/>
          <a:stretch/>
        </p:blipFill>
        <p:spPr>
          <a:xfrm>
            <a:off x="1347308" y="3413369"/>
            <a:ext cx="6559297" cy="1276096"/>
          </a:xfrm>
          <a:prstGeom prst="rect">
            <a:avLst/>
          </a:prstGeom>
        </p:spPr>
      </p:pic>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6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3E1C02-CA18-49B1-97D8-80CAAA88D228}"/>
              </a:ext>
            </a:extLst>
          </p:cNvPr>
          <p:cNvSpPr/>
          <p:nvPr/>
        </p:nvSpPr>
        <p:spPr>
          <a:xfrm>
            <a:off x="3033346" y="2879480"/>
            <a:ext cx="3683977" cy="36927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8A930FC-B857-4374-8549-69474032D7DD}"/>
              </a:ext>
            </a:extLst>
          </p:cNvPr>
          <p:cNvSpPr>
            <a:spLocks noGrp="1"/>
          </p:cNvSpPr>
          <p:nvPr>
            <p:ph type="body" sz="quarter" idx="13"/>
          </p:nvPr>
        </p:nvSpPr>
        <p:spPr>
          <a:xfrm>
            <a:off x="1236644" y="1306623"/>
            <a:ext cx="6670712" cy="3014046"/>
          </a:xfrm>
          <a:ln w="57150">
            <a:solidFill>
              <a:schemeClr val="accent2">
                <a:lumMod val="50000"/>
              </a:schemeClr>
            </a:solidFill>
          </a:ln>
          <a:effectLst>
            <a:glow rad="101600">
              <a:schemeClr val="bg2">
                <a:lumMod val="75000"/>
                <a:lumOff val="25000"/>
                <a:alpha val="60000"/>
              </a:schemeClr>
            </a:glow>
          </a:effectLst>
        </p:spPr>
        <p:txBody>
          <a:bodyPr/>
          <a:lstStyle/>
          <a:p>
            <a:r>
              <a:rPr lang="en-US" dirty="0"/>
              <a:t>“I marvel that you are turning away so soon from Him who called you in the grace of Christ, to a different gospel, which is not another; but there are some who trouble you and want to pervert the gospel of Christ.”</a:t>
            </a:r>
          </a:p>
        </p:txBody>
      </p:sp>
      <p:sp>
        <p:nvSpPr>
          <p:cNvPr id="5" name="TextBox 4">
            <a:extLst>
              <a:ext uri="{FF2B5EF4-FFF2-40B4-BE49-F238E27FC236}">
                <a16:creationId xmlns:a16="http://schemas.microsoft.com/office/drawing/2014/main" id="{95A633A2-4BCF-4921-B6EF-62C2E9BA855F}"/>
              </a:ext>
            </a:extLst>
          </p:cNvPr>
          <p:cNvSpPr txBox="1"/>
          <p:nvPr/>
        </p:nvSpPr>
        <p:spPr>
          <a:xfrm>
            <a:off x="526736" y="344314"/>
            <a:ext cx="52196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600" normalizeH="0" baseline="0" noProof="0" dirty="0">
                <a:ln w="6600">
                  <a:solidFill>
                    <a:srgbClr val="9F2936"/>
                  </a:solidFill>
                  <a:prstDash val="solid"/>
                </a:ln>
                <a:solidFill>
                  <a:srgbClr val="FFFFFF"/>
                </a:solidFill>
                <a:effectLst>
                  <a:outerShdw dist="38100" dir="2700000" algn="tl" rotWithShape="0">
                    <a:srgbClr val="9F2936"/>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GALATIANS 1:6, 7:</a:t>
            </a:r>
          </a:p>
        </p:txBody>
      </p:sp>
    </p:spTree>
    <p:extLst>
      <p:ext uri="{BB962C8B-B14F-4D97-AF65-F5344CB8AC3E}">
        <p14:creationId xmlns:p14="http://schemas.microsoft.com/office/powerpoint/2010/main" val="201562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8AE19D9-9951-433C-A618-358346FA93C6}"/>
              </a:ext>
            </a:extLst>
          </p:cNvPr>
          <p:cNvGrpSpPr/>
          <p:nvPr/>
        </p:nvGrpSpPr>
        <p:grpSpPr>
          <a:xfrm>
            <a:off x="4646734" y="2987029"/>
            <a:ext cx="3679872" cy="1184921"/>
            <a:chOff x="4646734" y="2987029"/>
            <a:chExt cx="3679872" cy="1184921"/>
          </a:xfrm>
        </p:grpSpPr>
        <p:sp>
          <p:nvSpPr>
            <p:cNvPr id="10" name="Rectangle 9">
              <a:extLst>
                <a:ext uri="{FF2B5EF4-FFF2-40B4-BE49-F238E27FC236}">
                  <a16:creationId xmlns:a16="http://schemas.microsoft.com/office/drawing/2014/main" id="{28A1057A-CBAF-41FF-B63E-2831EA5AD26E}"/>
                </a:ext>
              </a:extLst>
            </p:cNvPr>
            <p:cNvSpPr/>
            <p:nvPr/>
          </p:nvSpPr>
          <p:spPr>
            <a:xfrm>
              <a:off x="6351136" y="3802672"/>
              <a:ext cx="448381" cy="36927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697DFD-778A-4E07-B9EB-715E2050300E}"/>
                </a:ext>
              </a:extLst>
            </p:cNvPr>
            <p:cNvSpPr/>
            <p:nvPr/>
          </p:nvSpPr>
          <p:spPr>
            <a:xfrm>
              <a:off x="4646734" y="3802673"/>
              <a:ext cx="1279281" cy="36927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4BAFBB-972F-4EA6-8F19-295554B32CF7}"/>
                </a:ext>
              </a:extLst>
            </p:cNvPr>
            <p:cNvSpPr txBox="1"/>
            <p:nvPr/>
          </p:nvSpPr>
          <p:spPr>
            <a:xfrm>
              <a:off x="7609743" y="2987029"/>
              <a:ext cx="71686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schemeClr val="accent2">
                      <a:lumMod val="75000"/>
                    </a:schemeClr>
                  </a:solidFill>
                </a:rPr>
                <a:t>Who?</a:t>
              </a:r>
            </a:p>
          </p:txBody>
        </p:sp>
        <p:cxnSp>
          <p:nvCxnSpPr>
            <p:cNvPr id="11" name="Straight Arrow Connector 10">
              <a:extLst>
                <a:ext uri="{FF2B5EF4-FFF2-40B4-BE49-F238E27FC236}">
                  <a16:creationId xmlns:a16="http://schemas.microsoft.com/office/drawing/2014/main" id="{59910519-1653-48A9-9222-C4C5E6F40B34}"/>
                </a:ext>
              </a:extLst>
            </p:cNvPr>
            <p:cNvCxnSpPr>
              <a:cxnSpLocks/>
              <a:stCxn id="4" idx="2"/>
            </p:cNvCxnSpPr>
            <p:nvPr/>
          </p:nvCxnSpPr>
          <p:spPr>
            <a:xfrm flipH="1">
              <a:off x="6036795" y="3356361"/>
              <a:ext cx="1931380" cy="411143"/>
            </a:xfrm>
            <a:prstGeom prst="straightConnector1">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33C3620D-FEA3-43F3-96D5-8C5C00C2E684}"/>
                </a:ext>
              </a:extLst>
            </p:cNvPr>
            <p:cNvCxnSpPr>
              <a:stCxn id="4" idx="2"/>
            </p:cNvCxnSpPr>
            <p:nvPr/>
          </p:nvCxnSpPr>
          <p:spPr>
            <a:xfrm flipH="1">
              <a:off x="6831623" y="3356361"/>
              <a:ext cx="1136552" cy="446312"/>
            </a:xfrm>
            <a:prstGeom prst="straightConnector1">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2" name="Text Placeholder 1">
            <a:extLst>
              <a:ext uri="{FF2B5EF4-FFF2-40B4-BE49-F238E27FC236}">
                <a16:creationId xmlns:a16="http://schemas.microsoft.com/office/drawing/2014/main" id="{A51EE4BC-C27E-41A6-B724-FFB7D94E9C3D}"/>
              </a:ext>
            </a:extLst>
          </p:cNvPr>
          <p:cNvSpPr>
            <a:spLocks noGrp="1"/>
          </p:cNvSpPr>
          <p:nvPr>
            <p:ph type="body" sz="quarter" idx="13"/>
          </p:nvPr>
        </p:nvSpPr>
        <p:spPr>
          <a:xfrm>
            <a:off x="3176741" y="2088189"/>
            <a:ext cx="2860053" cy="783134"/>
          </a:xfrm>
        </p:spPr>
        <p:txBody>
          <a:bodyPr/>
          <a:lstStyle/>
          <a:p>
            <a:r>
              <a:rPr lang="en-US" dirty="0">
                <a:solidFill>
                  <a:schemeClr val="tx2"/>
                </a:solidFill>
              </a:rPr>
              <a:t>Galatians 2:7</a:t>
            </a:r>
          </a:p>
        </p:txBody>
      </p:sp>
      <p:sp>
        <p:nvSpPr>
          <p:cNvPr id="3" name="TextBox 2">
            <a:extLst>
              <a:ext uri="{FF2B5EF4-FFF2-40B4-BE49-F238E27FC236}">
                <a16:creationId xmlns:a16="http://schemas.microsoft.com/office/drawing/2014/main" id="{09DEC369-8DBF-44DB-9EBD-7CA4398D6481}"/>
              </a:ext>
            </a:extLst>
          </p:cNvPr>
          <p:cNvSpPr txBox="1"/>
          <p:nvPr/>
        </p:nvSpPr>
        <p:spPr>
          <a:xfrm>
            <a:off x="386862" y="382975"/>
            <a:ext cx="3723542" cy="1569660"/>
          </a:xfrm>
          <a:prstGeom prst="rect">
            <a:avLst/>
          </a:prstGeom>
          <a:noFill/>
        </p:spPr>
        <p:txBody>
          <a:bodyPr wrap="square" rtlCol="0">
            <a:spAutoFit/>
          </a:bodyPr>
          <a:lstStyle/>
          <a:p>
            <a:r>
              <a:rPr lang="en-US" sz="2400" dirty="0"/>
              <a:t>Not a single difference in the “content” between Peter and Paul’s teaching.</a:t>
            </a:r>
          </a:p>
        </p:txBody>
      </p:sp>
      <p:pic>
        <p:nvPicPr>
          <p:cNvPr id="6" name="Picture 5">
            <a:extLst>
              <a:ext uri="{FF2B5EF4-FFF2-40B4-BE49-F238E27FC236}">
                <a16:creationId xmlns:a16="http://schemas.microsoft.com/office/drawing/2014/main" id="{DAF7B6C7-DC1D-4F20-AA15-BE1A907A7E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20" t="8901" r="3454" b="28425"/>
          <a:stretch/>
        </p:blipFill>
        <p:spPr>
          <a:xfrm>
            <a:off x="2228849" y="2250831"/>
            <a:ext cx="4800601" cy="1474862"/>
          </a:xfrm>
          <a:prstGeom prst="rect">
            <a:avLst/>
          </a:prstGeom>
        </p:spPr>
      </p:pic>
      <p:sp>
        <p:nvSpPr>
          <p:cNvPr id="7" name="TextBox 6">
            <a:extLst>
              <a:ext uri="{FF2B5EF4-FFF2-40B4-BE49-F238E27FC236}">
                <a16:creationId xmlns:a16="http://schemas.microsoft.com/office/drawing/2014/main" id="{842C5DE5-EEC4-4B78-B035-3512F90BEC94}"/>
              </a:ext>
            </a:extLst>
          </p:cNvPr>
          <p:cNvSpPr txBox="1"/>
          <p:nvPr/>
        </p:nvSpPr>
        <p:spPr>
          <a:xfrm>
            <a:off x="5029201" y="382975"/>
            <a:ext cx="3723542" cy="830997"/>
          </a:xfrm>
          <a:prstGeom prst="rect">
            <a:avLst/>
          </a:prstGeom>
          <a:noFill/>
        </p:spPr>
        <p:txBody>
          <a:bodyPr wrap="square" rtlCol="0">
            <a:spAutoFit/>
          </a:bodyPr>
          <a:lstStyle/>
          <a:p>
            <a:r>
              <a:rPr lang="en-US" sz="2400" dirty="0"/>
              <a:t>The difference was only in the audience.</a:t>
            </a:r>
          </a:p>
        </p:txBody>
      </p:sp>
      <p:sp>
        <p:nvSpPr>
          <p:cNvPr id="8" name="Rectangle 7">
            <a:extLst>
              <a:ext uri="{FF2B5EF4-FFF2-40B4-BE49-F238E27FC236}">
                <a16:creationId xmlns:a16="http://schemas.microsoft.com/office/drawing/2014/main" id="{DA0E77B4-7E0E-460F-A636-11908DA938BC}"/>
              </a:ext>
            </a:extLst>
          </p:cNvPr>
          <p:cNvSpPr/>
          <p:nvPr/>
        </p:nvSpPr>
        <p:spPr>
          <a:xfrm>
            <a:off x="543791" y="3725693"/>
            <a:ext cx="8099577" cy="1200329"/>
          </a:xfrm>
          <a:prstGeom prst="rect">
            <a:avLst/>
          </a:prstGeom>
        </p:spPr>
        <p:txBody>
          <a:bodyPr>
            <a:spAutoFit/>
          </a:bodyPr>
          <a:lstStyle/>
          <a:p>
            <a:pPr algn="ctr"/>
            <a:r>
              <a:rPr lang="en-US" sz="2400" dirty="0"/>
              <a:t>“Therefore, whether it was I or they, so we preach and so you believed.”</a:t>
            </a:r>
          </a:p>
          <a:p>
            <a:pPr algn="ctr"/>
            <a:r>
              <a:rPr lang="en-US" sz="2400" dirty="0"/>
              <a:t>1 Corinthians 15:11</a:t>
            </a:r>
          </a:p>
        </p:txBody>
      </p:sp>
      <p:sp>
        <p:nvSpPr>
          <p:cNvPr id="5" name="Rectangle 4">
            <a:extLst>
              <a:ext uri="{FF2B5EF4-FFF2-40B4-BE49-F238E27FC236}">
                <a16:creationId xmlns:a16="http://schemas.microsoft.com/office/drawing/2014/main" id="{1E73241B-8008-440E-8179-199912C5D5CD}"/>
              </a:ext>
            </a:extLst>
          </p:cNvPr>
          <p:cNvSpPr/>
          <p:nvPr/>
        </p:nvSpPr>
        <p:spPr>
          <a:xfrm>
            <a:off x="7486311" y="2551458"/>
            <a:ext cx="963725" cy="369332"/>
          </a:xfrm>
          <a:prstGeom prst="rect">
            <a:avLst/>
          </a:prstGeom>
        </p:spPr>
        <p:txBody>
          <a:bodyPr wrap="none">
            <a:spAutoFit/>
          </a:bodyPr>
          <a:lstStyle/>
          <a:p>
            <a:r>
              <a:rPr lang="en-US" dirty="0"/>
              <a:t>15:7-10</a:t>
            </a:r>
          </a:p>
        </p:txBody>
      </p:sp>
    </p:spTree>
    <p:extLst>
      <p:ext uri="{BB962C8B-B14F-4D97-AF65-F5344CB8AC3E}">
        <p14:creationId xmlns:p14="http://schemas.microsoft.com/office/powerpoint/2010/main" val="262133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childTnLst>
                          </p:cTn>
                        </p:par>
                        <p:par>
                          <p:cTn id="22" fill="hold">
                            <p:stCondLst>
                              <p:cond delay="750"/>
                            </p:stCondLst>
                            <p:childTnLst>
                              <p:par>
                                <p:cTn id="23" presetID="18" presetClass="entr" presetSubtype="12" fill="hold"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1250"/>
                                        <p:tgtEl>
                                          <p:spTgt spid="15"/>
                                        </p:tgtEl>
                                      </p:cBhvr>
                                    </p:animEffect>
                                  </p:childTnLst>
                                </p:cTn>
                              </p:par>
                            </p:childTnLst>
                          </p:cTn>
                        </p:par>
                        <p:par>
                          <p:cTn id="26" fill="hold">
                            <p:stCondLst>
                              <p:cond delay="2500"/>
                            </p:stCondLst>
                            <p:childTnLst>
                              <p:par>
                                <p:cTn id="27" presetID="42" presetClass="entr" presetSubtype="0" fill="hold" grpId="0" nodeType="after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500"/>
                                        <p:tgtEl>
                                          <p:spTgt spid="5"/>
                                        </p:tgtEl>
                                      </p:cBhvr>
                                    </p:animEffect>
                                    <p:anim calcmode="lin" valueType="num">
                                      <p:cBhvr>
                                        <p:cTn id="30" dur="1500" fill="hold"/>
                                        <p:tgtEl>
                                          <p:spTgt spid="5"/>
                                        </p:tgtEl>
                                        <p:attrNameLst>
                                          <p:attrName>ppt_x</p:attrName>
                                        </p:attrNameLst>
                                      </p:cBhvr>
                                      <p:tavLst>
                                        <p:tav tm="0">
                                          <p:val>
                                            <p:strVal val="#ppt_x"/>
                                          </p:val>
                                        </p:tav>
                                        <p:tav tm="100000">
                                          <p:val>
                                            <p:strVal val="#ppt_x"/>
                                          </p:val>
                                        </p:tav>
                                      </p:tavLst>
                                    </p:anim>
                                    <p:anim calcmode="lin" valueType="num">
                                      <p:cBhvr>
                                        <p:cTn id="31"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3E77E3D-F7A5-42A5-A0DD-73AF892D0D8E}"/>
              </a:ext>
            </a:extLst>
          </p:cNvPr>
          <p:cNvGrpSpPr/>
          <p:nvPr/>
        </p:nvGrpSpPr>
        <p:grpSpPr>
          <a:xfrm>
            <a:off x="962758" y="4141218"/>
            <a:ext cx="4919296" cy="621913"/>
            <a:chOff x="962758" y="4141218"/>
            <a:chExt cx="4919296" cy="621913"/>
          </a:xfrm>
        </p:grpSpPr>
        <p:sp>
          <p:nvSpPr>
            <p:cNvPr id="10" name="Rectangle 9">
              <a:extLst>
                <a:ext uri="{FF2B5EF4-FFF2-40B4-BE49-F238E27FC236}">
                  <a16:creationId xmlns:a16="http://schemas.microsoft.com/office/drawing/2014/main" id="{28A1057A-CBAF-41FF-B63E-2831EA5AD26E}"/>
                </a:ext>
              </a:extLst>
            </p:cNvPr>
            <p:cNvSpPr/>
            <p:nvPr/>
          </p:nvSpPr>
          <p:spPr>
            <a:xfrm>
              <a:off x="4695120" y="4141218"/>
              <a:ext cx="1186934" cy="36927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697DFD-778A-4E07-B9EB-715E2050300E}"/>
                </a:ext>
              </a:extLst>
            </p:cNvPr>
            <p:cNvSpPr/>
            <p:nvPr/>
          </p:nvSpPr>
          <p:spPr>
            <a:xfrm>
              <a:off x="2876419" y="4141218"/>
              <a:ext cx="1185628" cy="36927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4BAFBB-972F-4EA6-8F19-295554B32CF7}"/>
                </a:ext>
              </a:extLst>
            </p:cNvPr>
            <p:cNvSpPr txBox="1"/>
            <p:nvPr/>
          </p:nvSpPr>
          <p:spPr>
            <a:xfrm>
              <a:off x="962758" y="4393799"/>
              <a:ext cx="71686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schemeClr val="accent2">
                      <a:lumMod val="75000"/>
                    </a:schemeClr>
                  </a:solidFill>
                </a:rPr>
                <a:t>Who?</a:t>
              </a:r>
            </a:p>
          </p:txBody>
        </p:sp>
        <p:cxnSp>
          <p:nvCxnSpPr>
            <p:cNvPr id="11" name="Straight Arrow Connector 10">
              <a:extLst>
                <a:ext uri="{FF2B5EF4-FFF2-40B4-BE49-F238E27FC236}">
                  <a16:creationId xmlns:a16="http://schemas.microsoft.com/office/drawing/2014/main" id="{59910519-1653-48A9-9222-C4C5E6F40B34}"/>
                </a:ext>
              </a:extLst>
            </p:cNvPr>
            <p:cNvCxnSpPr>
              <a:cxnSpLocks/>
            </p:cNvCxnSpPr>
            <p:nvPr/>
          </p:nvCxnSpPr>
          <p:spPr>
            <a:xfrm flipV="1">
              <a:off x="1679621" y="4461721"/>
              <a:ext cx="1127909" cy="118342"/>
            </a:xfrm>
            <a:prstGeom prst="straightConnector1">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33C3620D-FEA3-43F3-96D5-8C5C00C2E684}"/>
                </a:ext>
              </a:extLst>
            </p:cNvPr>
            <p:cNvCxnSpPr>
              <a:cxnSpLocks/>
              <a:stCxn id="4" idx="3"/>
            </p:cNvCxnSpPr>
            <p:nvPr/>
          </p:nvCxnSpPr>
          <p:spPr>
            <a:xfrm flipV="1">
              <a:off x="1679621" y="4510495"/>
              <a:ext cx="2947519" cy="67970"/>
            </a:xfrm>
            <a:prstGeom prst="straightConnector1">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2" name="Text Placeholder 1">
            <a:extLst>
              <a:ext uri="{FF2B5EF4-FFF2-40B4-BE49-F238E27FC236}">
                <a16:creationId xmlns:a16="http://schemas.microsoft.com/office/drawing/2014/main" id="{A51EE4BC-C27E-41A6-B724-FFB7D94E9C3D}"/>
              </a:ext>
            </a:extLst>
          </p:cNvPr>
          <p:cNvSpPr>
            <a:spLocks noGrp="1"/>
          </p:cNvSpPr>
          <p:nvPr>
            <p:ph type="body" sz="quarter" idx="13"/>
          </p:nvPr>
        </p:nvSpPr>
        <p:spPr>
          <a:xfrm>
            <a:off x="3176741" y="2088189"/>
            <a:ext cx="2860053" cy="783134"/>
          </a:xfrm>
        </p:spPr>
        <p:txBody>
          <a:bodyPr/>
          <a:lstStyle/>
          <a:p>
            <a:r>
              <a:rPr lang="en-US" dirty="0">
                <a:solidFill>
                  <a:schemeClr val="tx2"/>
                </a:solidFill>
              </a:rPr>
              <a:t>Galatians 2:7</a:t>
            </a:r>
          </a:p>
        </p:txBody>
      </p:sp>
      <p:sp>
        <p:nvSpPr>
          <p:cNvPr id="3" name="TextBox 2">
            <a:extLst>
              <a:ext uri="{FF2B5EF4-FFF2-40B4-BE49-F238E27FC236}">
                <a16:creationId xmlns:a16="http://schemas.microsoft.com/office/drawing/2014/main" id="{09DEC369-8DBF-44DB-9EBD-7CA4398D6481}"/>
              </a:ext>
            </a:extLst>
          </p:cNvPr>
          <p:cNvSpPr txBox="1"/>
          <p:nvPr/>
        </p:nvSpPr>
        <p:spPr>
          <a:xfrm>
            <a:off x="386862" y="382975"/>
            <a:ext cx="3723542" cy="1200329"/>
          </a:xfrm>
          <a:prstGeom prst="rect">
            <a:avLst/>
          </a:prstGeom>
          <a:noFill/>
        </p:spPr>
        <p:txBody>
          <a:bodyPr wrap="square" rtlCol="0">
            <a:spAutoFit/>
          </a:bodyPr>
          <a:lstStyle/>
          <a:p>
            <a:r>
              <a:rPr lang="en-US" sz="2400" dirty="0"/>
              <a:t>The same mystery was revealed to all the apostles.</a:t>
            </a:r>
          </a:p>
        </p:txBody>
      </p:sp>
      <p:pic>
        <p:nvPicPr>
          <p:cNvPr id="6" name="Picture 5">
            <a:extLst>
              <a:ext uri="{FF2B5EF4-FFF2-40B4-BE49-F238E27FC236}">
                <a16:creationId xmlns:a16="http://schemas.microsoft.com/office/drawing/2014/main" id="{DAF7B6C7-DC1D-4F20-AA15-BE1A907A7E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20" t="8901" r="3454" b="28425"/>
          <a:stretch/>
        </p:blipFill>
        <p:spPr>
          <a:xfrm>
            <a:off x="2228849" y="2250831"/>
            <a:ext cx="4800601" cy="1474862"/>
          </a:xfrm>
          <a:prstGeom prst="rect">
            <a:avLst/>
          </a:prstGeom>
        </p:spPr>
      </p:pic>
      <p:sp>
        <p:nvSpPr>
          <p:cNvPr id="7" name="TextBox 6">
            <a:extLst>
              <a:ext uri="{FF2B5EF4-FFF2-40B4-BE49-F238E27FC236}">
                <a16:creationId xmlns:a16="http://schemas.microsoft.com/office/drawing/2014/main" id="{842C5DE5-EEC4-4B78-B035-3512F90BEC94}"/>
              </a:ext>
            </a:extLst>
          </p:cNvPr>
          <p:cNvSpPr txBox="1"/>
          <p:nvPr/>
        </p:nvSpPr>
        <p:spPr>
          <a:xfrm>
            <a:off x="5029201" y="382975"/>
            <a:ext cx="3723542" cy="830997"/>
          </a:xfrm>
          <a:prstGeom prst="rect">
            <a:avLst/>
          </a:prstGeom>
          <a:noFill/>
        </p:spPr>
        <p:txBody>
          <a:bodyPr wrap="square" rtlCol="0">
            <a:spAutoFit/>
          </a:bodyPr>
          <a:lstStyle/>
          <a:p>
            <a:r>
              <a:rPr lang="en-US" sz="2400" dirty="0"/>
              <a:t>Not “apostle” as of one, but “apostles” as of all!</a:t>
            </a:r>
          </a:p>
        </p:txBody>
      </p:sp>
      <p:sp>
        <p:nvSpPr>
          <p:cNvPr id="8" name="Rectangle 7">
            <a:extLst>
              <a:ext uri="{FF2B5EF4-FFF2-40B4-BE49-F238E27FC236}">
                <a16:creationId xmlns:a16="http://schemas.microsoft.com/office/drawing/2014/main" id="{DA0E77B4-7E0E-460F-A636-11908DA938BC}"/>
              </a:ext>
            </a:extLst>
          </p:cNvPr>
          <p:cNvSpPr/>
          <p:nvPr/>
        </p:nvSpPr>
        <p:spPr>
          <a:xfrm>
            <a:off x="543791" y="3725693"/>
            <a:ext cx="8099577" cy="1200329"/>
          </a:xfrm>
          <a:prstGeom prst="rect">
            <a:avLst/>
          </a:prstGeom>
        </p:spPr>
        <p:txBody>
          <a:bodyPr>
            <a:spAutoFit/>
          </a:bodyPr>
          <a:lstStyle/>
          <a:p>
            <a:pPr algn="ctr"/>
            <a:r>
              <a:rPr lang="en-US" sz="2400" dirty="0"/>
              <a:t>“…as it has now been revealed by the Spirit to His holy apostles and prophets…”</a:t>
            </a:r>
          </a:p>
          <a:p>
            <a:pPr algn="ctr"/>
            <a:r>
              <a:rPr lang="en-US" sz="2400" dirty="0"/>
              <a:t>(see Eph. 3:3-6)</a:t>
            </a:r>
          </a:p>
        </p:txBody>
      </p:sp>
    </p:spTree>
    <p:extLst>
      <p:ext uri="{BB962C8B-B14F-4D97-AF65-F5344CB8AC3E}">
        <p14:creationId xmlns:p14="http://schemas.microsoft.com/office/powerpoint/2010/main" val="568538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23C966E-E4C6-42CF-AB5E-4A67093C6E30}"/>
              </a:ext>
            </a:extLst>
          </p:cNvPr>
          <p:cNvCxnSpPr>
            <a:cxnSpLocks/>
          </p:cNvCxnSpPr>
          <p:nvPr/>
        </p:nvCxnSpPr>
        <p:spPr>
          <a:xfrm>
            <a:off x="6253761" y="3988438"/>
            <a:ext cx="176447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FC697DFD-778A-4E07-B9EB-715E2050300E}"/>
              </a:ext>
            </a:extLst>
          </p:cNvPr>
          <p:cNvSpPr/>
          <p:nvPr/>
        </p:nvSpPr>
        <p:spPr>
          <a:xfrm>
            <a:off x="2404076" y="4044465"/>
            <a:ext cx="4212136" cy="36927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51EE4BC-C27E-41A6-B724-FFB7D94E9C3D}"/>
              </a:ext>
            </a:extLst>
          </p:cNvPr>
          <p:cNvSpPr>
            <a:spLocks noGrp="1"/>
          </p:cNvSpPr>
          <p:nvPr>
            <p:ph type="body" sz="quarter" idx="13"/>
          </p:nvPr>
        </p:nvSpPr>
        <p:spPr>
          <a:xfrm>
            <a:off x="3176741" y="2088189"/>
            <a:ext cx="2860053" cy="783134"/>
          </a:xfrm>
        </p:spPr>
        <p:txBody>
          <a:bodyPr/>
          <a:lstStyle/>
          <a:p>
            <a:r>
              <a:rPr lang="en-US" dirty="0">
                <a:solidFill>
                  <a:schemeClr val="tx2"/>
                </a:solidFill>
              </a:rPr>
              <a:t>Galatians 2:7</a:t>
            </a:r>
          </a:p>
        </p:txBody>
      </p:sp>
      <p:sp>
        <p:nvSpPr>
          <p:cNvPr id="3" name="TextBox 2">
            <a:extLst>
              <a:ext uri="{FF2B5EF4-FFF2-40B4-BE49-F238E27FC236}">
                <a16:creationId xmlns:a16="http://schemas.microsoft.com/office/drawing/2014/main" id="{09DEC369-8DBF-44DB-9EBD-7CA4398D6481}"/>
              </a:ext>
            </a:extLst>
          </p:cNvPr>
          <p:cNvSpPr txBox="1"/>
          <p:nvPr/>
        </p:nvSpPr>
        <p:spPr>
          <a:xfrm>
            <a:off x="386862" y="382975"/>
            <a:ext cx="3723542" cy="461665"/>
          </a:xfrm>
          <a:prstGeom prst="rect">
            <a:avLst/>
          </a:prstGeom>
          <a:noFill/>
        </p:spPr>
        <p:txBody>
          <a:bodyPr wrap="square" rtlCol="0">
            <a:spAutoFit/>
          </a:bodyPr>
          <a:lstStyle/>
          <a:p>
            <a:r>
              <a:rPr lang="en-US" sz="2400" dirty="0"/>
              <a:t>What did Paul preach?</a:t>
            </a:r>
          </a:p>
        </p:txBody>
      </p:sp>
      <p:pic>
        <p:nvPicPr>
          <p:cNvPr id="6" name="Picture 5">
            <a:extLst>
              <a:ext uri="{FF2B5EF4-FFF2-40B4-BE49-F238E27FC236}">
                <a16:creationId xmlns:a16="http://schemas.microsoft.com/office/drawing/2014/main" id="{DAF7B6C7-DC1D-4F20-AA15-BE1A907A7E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20" t="8901" r="3454" b="28425"/>
          <a:stretch/>
        </p:blipFill>
        <p:spPr>
          <a:xfrm>
            <a:off x="2228849" y="2250831"/>
            <a:ext cx="4800601" cy="1474862"/>
          </a:xfrm>
          <a:prstGeom prst="rect">
            <a:avLst/>
          </a:prstGeom>
        </p:spPr>
      </p:pic>
      <p:sp>
        <p:nvSpPr>
          <p:cNvPr id="7" name="TextBox 6">
            <a:extLst>
              <a:ext uri="{FF2B5EF4-FFF2-40B4-BE49-F238E27FC236}">
                <a16:creationId xmlns:a16="http://schemas.microsoft.com/office/drawing/2014/main" id="{842C5DE5-EEC4-4B78-B035-3512F90BEC94}"/>
              </a:ext>
            </a:extLst>
          </p:cNvPr>
          <p:cNvSpPr txBox="1"/>
          <p:nvPr/>
        </p:nvSpPr>
        <p:spPr>
          <a:xfrm>
            <a:off x="386862" y="983139"/>
            <a:ext cx="3723542" cy="1200329"/>
          </a:xfrm>
          <a:prstGeom prst="rect">
            <a:avLst/>
          </a:prstGeom>
          <a:noFill/>
        </p:spPr>
        <p:txBody>
          <a:bodyPr wrap="square" rtlCol="0">
            <a:spAutoFit/>
          </a:bodyPr>
          <a:lstStyle/>
          <a:p>
            <a:r>
              <a:rPr lang="en-US" sz="2400" dirty="0"/>
              <a:t>Among whom did he preach the </a:t>
            </a:r>
            <a:r>
              <a:rPr lang="en-US" sz="2400" i="1" dirty="0"/>
              <a:t>kingdom of God</a:t>
            </a:r>
            <a:r>
              <a:rPr lang="en-US" sz="2400" dirty="0"/>
              <a:t>?</a:t>
            </a:r>
          </a:p>
        </p:txBody>
      </p:sp>
      <p:sp>
        <p:nvSpPr>
          <p:cNvPr id="8" name="Rectangle 7">
            <a:extLst>
              <a:ext uri="{FF2B5EF4-FFF2-40B4-BE49-F238E27FC236}">
                <a16:creationId xmlns:a16="http://schemas.microsoft.com/office/drawing/2014/main" id="{DA0E77B4-7E0E-460F-A636-11908DA938BC}"/>
              </a:ext>
            </a:extLst>
          </p:cNvPr>
          <p:cNvSpPr/>
          <p:nvPr/>
        </p:nvSpPr>
        <p:spPr>
          <a:xfrm>
            <a:off x="543791" y="3607001"/>
            <a:ext cx="8099577" cy="1569660"/>
          </a:xfrm>
          <a:prstGeom prst="rect">
            <a:avLst/>
          </a:prstGeom>
        </p:spPr>
        <p:txBody>
          <a:bodyPr>
            <a:spAutoFit/>
          </a:bodyPr>
          <a:lstStyle/>
          <a:p>
            <a:pPr algn="ctr"/>
            <a:r>
              <a:rPr lang="en-US" sz="2400" dirty="0"/>
              <a:t>“And indeed, now I know that you all, among whom I have gone preaching the kingdom of God, will see my face no more.”</a:t>
            </a:r>
            <a:br>
              <a:rPr lang="en-US" sz="2400" dirty="0"/>
            </a:br>
            <a:r>
              <a:rPr lang="en-US" sz="2400" dirty="0"/>
              <a:t>Acts 20:25</a:t>
            </a:r>
          </a:p>
        </p:txBody>
      </p:sp>
      <p:sp>
        <p:nvSpPr>
          <p:cNvPr id="10" name="TextBox 9">
            <a:extLst>
              <a:ext uri="{FF2B5EF4-FFF2-40B4-BE49-F238E27FC236}">
                <a16:creationId xmlns:a16="http://schemas.microsoft.com/office/drawing/2014/main" id="{853E1101-7AC2-4E2F-A2F2-A9915B66AA24}"/>
              </a:ext>
            </a:extLst>
          </p:cNvPr>
          <p:cNvSpPr txBox="1"/>
          <p:nvPr/>
        </p:nvSpPr>
        <p:spPr>
          <a:xfrm>
            <a:off x="3683774" y="910075"/>
            <a:ext cx="4147565" cy="646331"/>
          </a:xfrm>
          <a:prstGeom prst="leftArrowCallout">
            <a:avLst>
              <a:gd name="adj1" fmla="val 5094"/>
              <a:gd name="adj2" fmla="val 25000"/>
              <a:gd name="adj3" fmla="val 25000"/>
              <a:gd name="adj4" fmla="val 79962"/>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b="1" dirty="0"/>
              <a:t>ANS: The Church @ Ephesus, </a:t>
            </a:r>
            <a:br>
              <a:rPr lang="en-US" b="1" dirty="0"/>
            </a:br>
            <a:r>
              <a:rPr lang="en-US" b="1" dirty="0"/>
              <a:t>Acts 20:17</a:t>
            </a:r>
          </a:p>
        </p:txBody>
      </p:sp>
    </p:spTree>
    <p:extLst>
      <p:ext uri="{BB962C8B-B14F-4D97-AF65-F5344CB8AC3E}">
        <p14:creationId xmlns:p14="http://schemas.microsoft.com/office/powerpoint/2010/main" val="1651412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250"/>
                                        <p:tgtEl>
                                          <p:spTgt spid="12"/>
                                        </p:tgtEl>
                                      </p:cBhvr>
                                    </p:animEffect>
                                  </p:childTnLst>
                                </p:cTn>
                              </p:par>
                            </p:childTnLst>
                          </p:cTn>
                        </p:par>
                        <p:par>
                          <p:cTn id="18" fill="hold">
                            <p:stCondLst>
                              <p:cond delay="3250"/>
                            </p:stCondLst>
                            <p:childTnLst>
                              <p:par>
                                <p:cTn id="19" presetID="2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7DFD-778A-4E07-B9EB-715E2050300E}"/>
              </a:ext>
            </a:extLst>
          </p:cNvPr>
          <p:cNvSpPr/>
          <p:nvPr/>
        </p:nvSpPr>
        <p:spPr>
          <a:xfrm>
            <a:off x="3520701" y="4044465"/>
            <a:ext cx="3244974" cy="36927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 	</a:t>
            </a:r>
          </a:p>
        </p:txBody>
      </p:sp>
      <p:sp>
        <p:nvSpPr>
          <p:cNvPr id="2" name="Text Placeholder 1">
            <a:extLst>
              <a:ext uri="{FF2B5EF4-FFF2-40B4-BE49-F238E27FC236}">
                <a16:creationId xmlns:a16="http://schemas.microsoft.com/office/drawing/2014/main" id="{A51EE4BC-C27E-41A6-B724-FFB7D94E9C3D}"/>
              </a:ext>
            </a:extLst>
          </p:cNvPr>
          <p:cNvSpPr>
            <a:spLocks noGrp="1"/>
          </p:cNvSpPr>
          <p:nvPr>
            <p:ph type="body" sz="quarter" idx="13"/>
          </p:nvPr>
        </p:nvSpPr>
        <p:spPr>
          <a:xfrm>
            <a:off x="3176741" y="2088189"/>
            <a:ext cx="2860053" cy="783134"/>
          </a:xfrm>
        </p:spPr>
        <p:txBody>
          <a:bodyPr/>
          <a:lstStyle/>
          <a:p>
            <a:r>
              <a:rPr lang="en-US" dirty="0">
                <a:solidFill>
                  <a:schemeClr val="tx2"/>
                </a:solidFill>
              </a:rPr>
              <a:t>Galatians 2:7</a:t>
            </a:r>
          </a:p>
        </p:txBody>
      </p:sp>
      <p:sp>
        <p:nvSpPr>
          <p:cNvPr id="3" name="TextBox 2">
            <a:extLst>
              <a:ext uri="{FF2B5EF4-FFF2-40B4-BE49-F238E27FC236}">
                <a16:creationId xmlns:a16="http://schemas.microsoft.com/office/drawing/2014/main" id="{09DEC369-8DBF-44DB-9EBD-7CA4398D6481}"/>
              </a:ext>
            </a:extLst>
          </p:cNvPr>
          <p:cNvSpPr txBox="1"/>
          <p:nvPr/>
        </p:nvSpPr>
        <p:spPr>
          <a:xfrm>
            <a:off x="386861" y="382975"/>
            <a:ext cx="3877407" cy="1569660"/>
          </a:xfrm>
          <a:prstGeom prst="rect">
            <a:avLst/>
          </a:prstGeom>
          <a:noFill/>
        </p:spPr>
        <p:txBody>
          <a:bodyPr wrap="square" rtlCol="0">
            <a:spAutoFit/>
          </a:bodyPr>
          <a:lstStyle/>
          <a:p>
            <a:r>
              <a:rPr lang="en-US" sz="2400" dirty="0"/>
              <a:t>Who did Paul </a:t>
            </a:r>
            <a:r>
              <a:rPr lang="en-US" sz="2400" u="sng" dirty="0"/>
              <a:t>formerly</a:t>
            </a:r>
            <a:r>
              <a:rPr lang="en-US" sz="2400" dirty="0"/>
              <a:t> persecute (Gal. 1:22)?</a:t>
            </a:r>
          </a:p>
          <a:p>
            <a:r>
              <a:rPr lang="en-US" sz="2400" dirty="0"/>
              <a:t>What did Paul </a:t>
            </a:r>
            <a:r>
              <a:rPr lang="en-US" sz="2400" u="sng" dirty="0"/>
              <a:t>once</a:t>
            </a:r>
            <a:r>
              <a:rPr lang="en-US" sz="2400" dirty="0"/>
              <a:t> try to destroy?</a:t>
            </a:r>
          </a:p>
        </p:txBody>
      </p:sp>
      <p:pic>
        <p:nvPicPr>
          <p:cNvPr id="6" name="Picture 5">
            <a:extLst>
              <a:ext uri="{FF2B5EF4-FFF2-40B4-BE49-F238E27FC236}">
                <a16:creationId xmlns:a16="http://schemas.microsoft.com/office/drawing/2014/main" id="{DAF7B6C7-DC1D-4F20-AA15-BE1A907A7E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20" t="8901" r="3454" b="28425"/>
          <a:stretch/>
        </p:blipFill>
        <p:spPr>
          <a:xfrm>
            <a:off x="2228849" y="2250831"/>
            <a:ext cx="4800601" cy="1474862"/>
          </a:xfrm>
          <a:prstGeom prst="rect">
            <a:avLst/>
          </a:prstGeom>
        </p:spPr>
      </p:pic>
      <p:sp>
        <p:nvSpPr>
          <p:cNvPr id="7" name="TextBox 6">
            <a:extLst>
              <a:ext uri="{FF2B5EF4-FFF2-40B4-BE49-F238E27FC236}">
                <a16:creationId xmlns:a16="http://schemas.microsoft.com/office/drawing/2014/main" id="{842C5DE5-EEC4-4B78-B035-3512F90BEC94}"/>
              </a:ext>
            </a:extLst>
          </p:cNvPr>
          <p:cNvSpPr txBox="1"/>
          <p:nvPr/>
        </p:nvSpPr>
        <p:spPr>
          <a:xfrm>
            <a:off x="5029200" y="382975"/>
            <a:ext cx="3900152" cy="1200329"/>
          </a:xfrm>
          <a:prstGeom prst="rect">
            <a:avLst/>
          </a:prstGeom>
          <a:noFill/>
        </p:spPr>
        <p:txBody>
          <a:bodyPr wrap="square" rtlCol="0">
            <a:spAutoFit/>
          </a:bodyPr>
          <a:lstStyle/>
          <a:p>
            <a:r>
              <a:rPr lang="en-US" sz="2400" dirty="0"/>
              <a:t>What did Paul </a:t>
            </a:r>
            <a:r>
              <a:rPr lang="en-US" sz="2400" u="sng" dirty="0"/>
              <a:t>now</a:t>
            </a:r>
            <a:r>
              <a:rPr lang="en-US" sz="2400" dirty="0"/>
              <a:t> preach?</a:t>
            </a:r>
          </a:p>
          <a:p>
            <a:r>
              <a:rPr lang="en-US" sz="2400" dirty="0"/>
              <a:t>Who held this </a:t>
            </a:r>
            <a:r>
              <a:rPr lang="en-US" sz="2400" dirty="0">
                <a:solidFill>
                  <a:schemeClr val="accent1"/>
                </a:solidFill>
              </a:rPr>
              <a:t>faith</a:t>
            </a:r>
            <a:r>
              <a:rPr lang="en-US" sz="2400" dirty="0"/>
              <a:t> when Paul tried to destroy it?</a:t>
            </a:r>
          </a:p>
        </p:txBody>
      </p:sp>
      <p:sp>
        <p:nvSpPr>
          <p:cNvPr id="8" name="Rectangle 7">
            <a:extLst>
              <a:ext uri="{FF2B5EF4-FFF2-40B4-BE49-F238E27FC236}">
                <a16:creationId xmlns:a16="http://schemas.microsoft.com/office/drawing/2014/main" id="{DA0E77B4-7E0E-460F-A636-11908DA938BC}"/>
              </a:ext>
            </a:extLst>
          </p:cNvPr>
          <p:cNvSpPr/>
          <p:nvPr/>
        </p:nvSpPr>
        <p:spPr>
          <a:xfrm>
            <a:off x="543791" y="3607001"/>
            <a:ext cx="8099577" cy="1569660"/>
          </a:xfrm>
          <a:prstGeom prst="rect">
            <a:avLst/>
          </a:prstGeom>
        </p:spPr>
        <p:txBody>
          <a:bodyPr>
            <a:spAutoFit/>
          </a:bodyPr>
          <a:lstStyle/>
          <a:p>
            <a:pPr algn="ctr"/>
            <a:r>
              <a:rPr lang="en-US" sz="2400" dirty="0"/>
              <a:t>“But they were hearing only, ‘He who formerly persecuted us now preaches the faith which </a:t>
            </a:r>
            <a:br>
              <a:rPr lang="en-US" sz="2400" dirty="0"/>
            </a:br>
            <a:r>
              <a:rPr lang="en-US" sz="2400" dirty="0"/>
              <a:t>he once tried to destroy.’”</a:t>
            </a:r>
            <a:br>
              <a:rPr lang="en-US" sz="2400" dirty="0"/>
            </a:br>
            <a:r>
              <a:rPr lang="en-US" sz="2400" dirty="0"/>
              <a:t>Galatians 1:23</a:t>
            </a:r>
          </a:p>
        </p:txBody>
      </p:sp>
      <p:sp>
        <p:nvSpPr>
          <p:cNvPr id="10" name="Rectangle 9">
            <a:extLst>
              <a:ext uri="{FF2B5EF4-FFF2-40B4-BE49-F238E27FC236}">
                <a16:creationId xmlns:a16="http://schemas.microsoft.com/office/drawing/2014/main" id="{4978021E-5D98-4995-9FE2-984102EDC2A7}"/>
              </a:ext>
            </a:extLst>
          </p:cNvPr>
          <p:cNvSpPr/>
          <p:nvPr/>
        </p:nvSpPr>
        <p:spPr>
          <a:xfrm>
            <a:off x="2725615" y="4425924"/>
            <a:ext cx="3468566" cy="369277"/>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98D0A51-1891-47A7-B4D2-2127062C6B5E}"/>
              </a:ext>
            </a:extLst>
          </p:cNvPr>
          <p:cNvGrpSpPr/>
          <p:nvPr/>
        </p:nvGrpSpPr>
        <p:grpSpPr>
          <a:xfrm>
            <a:off x="4075817" y="681586"/>
            <a:ext cx="953383" cy="579420"/>
            <a:chOff x="4075817" y="734225"/>
            <a:chExt cx="953383" cy="579420"/>
          </a:xfrm>
        </p:grpSpPr>
        <p:cxnSp>
          <p:nvCxnSpPr>
            <p:cNvPr id="5" name="Straight Arrow Connector 4">
              <a:extLst>
                <a:ext uri="{FF2B5EF4-FFF2-40B4-BE49-F238E27FC236}">
                  <a16:creationId xmlns:a16="http://schemas.microsoft.com/office/drawing/2014/main" id="{E9FB4C90-22C8-4ABB-B6A1-9E3950D88591}"/>
                </a:ext>
              </a:extLst>
            </p:cNvPr>
            <p:cNvCxnSpPr/>
            <p:nvPr/>
          </p:nvCxnSpPr>
          <p:spPr>
            <a:xfrm flipV="1">
              <a:off x="4095482" y="854299"/>
              <a:ext cx="933718" cy="459346"/>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BE2571A3-A567-4FC6-8339-916337EC1726}"/>
                </a:ext>
              </a:extLst>
            </p:cNvPr>
            <p:cNvSpPr txBox="1"/>
            <p:nvPr/>
          </p:nvSpPr>
          <p:spPr>
            <a:xfrm rot="20028153">
              <a:off x="4075817" y="734225"/>
              <a:ext cx="768159" cy="369332"/>
            </a:xfrm>
            <a:prstGeom prst="rect">
              <a:avLst/>
            </a:prstGeom>
            <a:noFill/>
          </p:spPr>
          <p:txBody>
            <a:bodyPr wrap="none" rtlCol="0">
              <a:spAutoFit/>
            </a:bodyPr>
            <a:lstStyle/>
            <a:p>
              <a:r>
                <a:rPr lang="en-US" dirty="0"/>
                <a:t>SAME</a:t>
              </a:r>
              <a:r>
                <a:rPr lang="en-US" spc="-150" dirty="0"/>
                <a:t> </a:t>
              </a:r>
            </a:p>
          </p:txBody>
        </p:sp>
      </p:grpSp>
      <p:sp>
        <p:nvSpPr>
          <p:cNvPr id="4" name="TextBox 3">
            <a:extLst>
              <a:ext uri="{FF2B5EF4-FFF2-40B4-BE49-F238E27FC236}">
                <a16:creationId xmlns:a16="http://schemas.microsoft.com/office/drawing/2014/main" id="{7BE9689E-0484-4151-BFCD-420A20A4BBB0}"/>
              </a:ext>
            </a:extLst>
          </p:cNvPr>
          <p:cNvSpPr txBox="1"/>
          <p:nvPr/>
        </p:nvSpPr>
        <p:spPr>
          <a:xfrm>
            <a:off x="1788694" y="1552525"/>
            <a:ext cx="1628972" cy="400110"/>
          </a:xfrm>
          <a:prstGeom prst="rect">
            <a:avLst/>
          </a:prstGeom>
          <a:noFill/>
        </p:spPr>
        <p:txBody>
          <a:bodyPr wrap="none" rtlCol="0">
            <a:spAutoFit/>
          </a:bodyPr>
          <a:lstStyle/>
          <a:p>
            <a:r>
              <a:rPr lang="en-US" sz="2000" dirty="0">
                <a:solidFill>
                  <a:schemeClr val="accent1"/>
                </a:solidFill>
                <a:latin typeface="Segoe Script" panose="030B0504020000000003" pitchFamily="66" charset="0"/>
              </a:rPr>
              <a:t>The Faith!</a:t>
            </a:r>
          </a:p>
        </p:txBody>
      </p:sp>
      <p:sp>
        <p:nvSpPr>
          <p:cNvPr id="13" name="TextBox 12">
            <a:extLst>
              <a:ext uri="{FF2B5EF4-FFF2-40B4-BE49-F238E27FC236}">
                <a16:creationId xmlns:a16="http://schemas.microsoft.com/office/drawing/2014/main" id="{38B85B2E-F22A-4C2D-84EE-75A8A23F59A2}"/>
              </a:ext>
            </a:extLst>
          </p:cNvPr>
          <p:cNvSpPr txBox="1"/>
          <p:nvPr/>
        </p:nvSpPr>
        <p:spPr>
          <a:xfrm>
            <a:off x="5102724" y="1550600"/>
            <a:ext cx="3578861" cy="707886"/>
          </a:xfrm>
          <a:prstGeom prst="rect">
            <a:avLst/>
          </a:prstGeom>
          <a:noFill/>
        </p:spPr>
        <p:txBody>
          <a:bodyPr wrap="square" rtlCol="0">
            <a:spAutoFit/>
          </a:bodyPr>
          <a:lstStyle/>
          <a:p>
            <a:r>
              <a:rPr lang="en-US" sz="2000" dirty="0">
                <a:solidFill>
                  <a:schemeClr val="accent1"/>
                </a:solidFill>
                <a:latin typeface="Segoe Script" panose="030B0504020000000003" pitchFamily="66" charset="0"/>
              </a:rPr>
              <a:t>Those in the churches of Judea!</a:t>
            </a:r>
          </a:p>
        </p:txBody>
      </p:sp>
    </p:spTree>
    <p:extLst>
      <p:ext uri="{BB962C8B-B14F-4D97-AF65-F5344CB8AC3E}">
        <p14:creationId xmlns:p14="http://schemas.microsoft.com/office/powerpoint/2010/main" val="3175242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par>
                          <p:cTn id="22" fill="hold">
                            <p:stCondLst>
                              <p:cond delay="500"/>
                            </p:stCondLst>
                            <p:childTnLst>
                              <p:par>
                                <p:cTn id="23" presetID="16" presetClass="entr" presetSubtype="37"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par>
                          <p:cTn id="35" fill="hold">
                            <p:stCondLst>
                              <p:cond delay="500"/>
                            </p:stCondLst>
                            <p:childTnLst>
                              <p:par>
                                <p:cTn id="36" presetID="10" presetClass="entr" presetSubtype="0" fill="hold" grpId="0" nodeType="afterEffect">
                                  <p:stCondLst>
                                    <p:cond delay="1500"/>
                                  </p:stCondLst>
                                  <p:iterate type="lt">
                                    <p:tmPct val="10000"/>
                                  </p:iterate>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uiExpand="1" build="p"/>
      <p:bldP spid="7" grpId="0" uiExpand="1" build="p"/>
      <p:bldP spid="4"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EE4BC-C27E-41A6-B724-FFB7D94E9C3D}"/>
              </a:ext>
            </a:extLst>
          </p:cNvPr>
          <p:cNvSpPr>
            <a:spLocks noGrp="1"/>
          </p:cNvSpPr>
          <p:nvPr>
            <p:ph type="body" sz="quarter" idx="13"/>
          </p:nvPr>
        </p:nvSpPr>
        <p:spPr>
          <a:xfrm>
            <a:off x="3176741" y="3363073"/>
            <a:ext cx="2860053" cy="783134"/>
          </a:xfrm>
        </p:spPr>
        <p:txBody>
          <a:bodyPr/>
          <a:lstStyle/>
          <a:p>
            <a:r>
              <a:rPr lang="en-US" dirty="0">
                <a:solidFill>
                  <a:schemeClr val="tx2"/>
                </a:solidFill>
              </a:rPr>
              <a:t>Galatians 2:7</a:t>
            </a:r>
          </a:p>
        </p:txBody>
      </p:sp>
      <p:pic>
        <p:nvPicPr>
          <p:cNvPr id="6" name="Picture 5">
            <a:extLst>
              <a:ext uri="{FF2B5EF4-FFF2-40B4-BE49-F238E27FC236}">
                <a16:creationId xmlns:a16="http://schemas.microsoft.com/office/drawing/2014/main" id="{DAF7B6C7-DC1D-4F20-AA15-BE1A907A7E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20" t="8901" r="3454" b="28425"/>
          <a:stretch/>
        </p:blipFill>
        <p:spPr>
          <a:xfrm>
            <a:off x="2228849" y="3525715"/>
            <a:ext cx="4800601" cy="1474862"/>
          </a:xfrm>
          <a:prstGeom prst="rect">
            <a:avLst/>
          </a:prstGeom>
        </p:spPr>
      </p:pic>
      <p:sp>
        <p:nvSpPr>
          <p:cNvPr id="7" name="TextBox 6">
            <a:extLst>
              <a:ext uri="{FF2B5EF4-FFF2-40B4-BE49-F238E27FC236}">
                <a16:creationId xmlns:a16="http://schemas.microsoft.com/office/drawing/2014/main" id="{842C5DE5-EEC4-4B78-B035-3512F90BEC94}"/>
              </a:ext>
            </a:extLst>
          </p:cNvPr>
          <p:cNvSpPr txBox="1"/>
          <p:nvPr/>
        </p:nvSpPr>
        <p:spPr>
          <a:xfrm>
            <a:off x="505558" y="127869"/>
            <a:ext cx="8370277" cy="3293209"/>
          </a:xfrm>
          <a:prstGeom prst="rect">
            <a:avLst/>
          </a:prstGeom>
          <a:ln w="19050">
            <a:gradFill>
              <a:gsLst>
                <a:gs pos="0">
                  <a:schemeClr val="accent2">
                    <a:lumMod val="50000"/>
                  </a:schemeClr>
                </a:gs>
                <a:gs pos="74000">
                  <a:schemeClr val="accent2">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dk1"/>
          </a:lnRef>
          <a:fillRef idx="3">
            <a:schemeClr val="dk1"/>
          </a:fillRef>
          <a:effectRef idx="2">
            <a:schemeClr val="dk1"/>
          </a:effectRef>
          <a:fontRef idx="minor">
            <a:schemeClr val="lt1"/>
          </a:fontRef>
        </p:style>
        <p:txBody>
          <a:bodyPr wrap="square" rtlCol="0">
            <a:spAutoFit/>
          </a:bodyPr>
          <a:lstStyle/>
          <a:p>
            <a:pPr marL="342900" indent="-342900">
              <a:buFont typeface="Wingdings" panose="05000000000000000000" pitchFamily="2" charset="2"/>
              <a:buChar char="§"/>
            </a:pPr>
            <a:r>
              <a:rPr lang="en-US" sz="2600" dirty="0"/>
              <a:t>The churches in Judea began by the “faith” that was preached to them (Acts 2:21, 32-38, 42; 3:13-20; 4:10-12, 33; 6:7; 7:51-58; 8:1-5, 12, 13; etc.)</a:t>
            </a:r>
          </a:p>
          <a:p>
            <a:pPr marL="342900" indent="-342900">
              <a:buFont typeface="Wingdings" panose="05000000000000000000" pitchFamily="2" charset="2"/>
              <a:buChar char="§"/>
            </a:pPr>
            <a:r>
              <a:rPr lang="en-US" sz="2600" dirty="0"/>
              <a:t>Paul tried to destroy that faith (Acts 8:3; 9:1, 22:4, 5; 26:9-11; Gal. 1:23)</a:t>
            </a:r>
          </a:p>
          <a:p>
            <a:pPr marL="342900" indent="-342900">
              <a:buFont typeface="Wingdings" panose="05000000000000000000" pitchFamily="2" charset="2"/>
              <a:buChar char="§"/>
            </a:pPr>
            <a:r>
              <a:rPr lang="en-US" sz="2600" dirty="0"/>
              <a:t>After seeing the Lord, he proclaimed that faith </a:t>
            </a:r>
            <a:br>
              <a:rPr lang="en-US" sz="2600" dirty="0"/>
            </a:br>
            <a:r>
              <a:rPr lang="en-US" sz="2600" dirty="0"/>
              <a:t>(Acts 9:20, 22, 29; Gal. 1:23)</a:t>
            </a:r>
          </a:p>
          <a:p>
            <a:pPr marL="342900" indent="-342900">
              <a:buFont typeface="Wingdings" panose="05000000000000000000" pitchFamily="2" charset="2"/>
              <a:buChar char="§"/>
            </a:pPr>
            <a:r>
              <a:rPr lang="en-US" sz="2600" dirty="0"/>
              <a:t>There is only “one faith” (Eph. 4:5)</a:t>
            </a:r>
          </a:p>
        </p:txBody>
      </p:sp>
    </p:spTree>
    <p:extLst>
      <p:ext uri="{BB962C8B-B14F-4D97-AF65-F5344CB8AC3E}">
        <p14:creationId xmlns:p14="http://schemas.microsoft.com/office/powerpoint/2010/main" val="4099837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4BF08-DA45-4A51-8028-A3F0B4A5D481}"/>
              </a:ext>
            </a:extLst>
          </p:cNvPr>
          <p:cNvSpPr>
            <a:spLocks noGrp="1"/>
          </p:cNvSpPr>
          <p:nvPr>
            <p:ph type="body" sz="quarter" idx="13"/>
          </p:nvPr>
        </p:nvSpPr>
        <p:spPr>
          <a:xfrm>
            <a:off x="526736" y="677008"/>
            <a:ext cx="8087125" cy="4136780"/>
          </a:xfrm>
        </p:spPr>
        <p:txBody>
          <a:bodyPr>
            <a:normAutofit/>
          </a:bodyPr>
          <a:lstStyle/>
          <a:p>
            <a:pPr marL="514350" indent="-514350" algn="l">
              <a:buFont typeface="+mj-lt"/>
              <a:buAutoNum type="arabicPeriod"/>
            </a:pPr>
            <a:r>
              <a:rPr lang="en-US" dirty="0"/>
              <a:t>They erase the authority of the Gospels</a:t>
            </a:r>
          </a:p>
          <a:p>
            <a:pPr marL="514350" indent="-514350" algn="l">
              <a:buFont typeface="+mj-lt"/>
              <a:buAutoNum type="arabicPeriod"/>
            </a:pPr>
            <a:r>
              <a:rPr lang="en-US" dirty="0"/>
              <a:t>They erase the relevancy of Acts, </a:t>
            </a:r>
            <a:br>
              <a:rPr lang="en-US" dirty="0"/>
            </a:br>
            <a:r>
              <a:rPr lang="en-US" dirty="0"/>
              <a:t>Hebrews </a:t>
            </a:r>
            <a:r>
              <a:rPr lang="en-US" dirty="0">
                <a:sym typeface="Wingdings" panose="05000000000000000000" pitchFamily="2" charset="2"/>
              </a:rPr>
              <a:t></a:t>
            </a:r>
            <a:r>
              <a:rPr lang="en-US" dirty="0"/>
              <a:t> Revelation</a:t>
            </a:r>
          </a:p>
          <a:p>
            <a:pPr marL="514350" indent="-514350" algn="l">
              <a:buFont typeface="+mj-lt"/>
              <a:buAutoNum type="arabicPeriod"/>
            </a:pPr>
            <a:r>
              <a:rPr lang="en-US" dirty="0"/>
              <a:t>They call for two different gospels</a:t>
            </a:r>
          </a:p>
          <a:p>
            <a:pPr marL="971550" lvl="1" indent="-514350" algn="l">
              <a:buFont typeface="Wingdings" panose="05000000000000000000" pitchFamily="2" charset="2"/>
              <a:buChar char="§"/>
            </a:pPr>
            <a:r>
              <a:rPr lang="en-US" sz="2800" dirty="0"/>
              <a:t>Yet, the apostles taught that the Jews would be saved in the same manner as the Gentiles (Acts 15:7-11)</a:t>
            </a:r>
          </a:p>
        </p:txBody>
      </p:sp>
      <p:sp>
        <p:nvSpPr>
          <p:cNvPr id="3" name="Rectangle 2">
            <a:extLst>
              <a:ext uri="{FF2B5EF4-FFF2-40B4-BE49-F238E27FC236}">
                <a16:creationId xmlns:a16="http://schemas.microsoft.com/office/drawing/2014/main" id="{1DF9F52E-89F5-45E8-87E6-0FC0094E8591}"/>
              </a:ext>
            </a:extLst>
          </p:cNvPr>
          <p:cNvSpPr/>
          <p:nvPr/>
        </p:nvSpPr>
        <p:spPr>
          <a:xfrm>
            <a:off x="599673" y="96716"/>
            <a:ext cx="8014188" cy="369332"/>
          </a:xfrm>
          <a:prstGeom prst="rect">
            <a:avLst/>
          </a:prstGeom>
        </p:spPr>
        <p:txBody>
          <a:bodyPr wrap="square">
            <a:spAutoFit/>
          </a:bodyPr>
          <a:lstStyle/>
          <a:p>
            <a:r>
              <a:rPr lang="en-US" dirty="0"/>
              <a:t>11 Consequences of the fallacious Grace-Dispensational Movement</a:t>
            </a:r>
          </a:p>
        </p:txBody>
      </p:sp>
    </p:spTree>
    <p:extLst>
      <p:ext uri="{BB962C8B-B14F-4D97-AF65-F5344CB8AC3E}">
        <p14:creationId xmlns:p14="http://schemas.microsoft.com/office/powerpoint/2010/main" val="180340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4BF08-DA45-4A51-8028-A3F0B4A5D481}"/>
              </a:ext>
            </a:extLst>
          </p:cNvPr>
          <p:cNvSpPr>
            <a:spLocks noGrp="1"/>
          </p:cNvSpPr>
          <p:nvPr>
            <p:ph type="body" sz="quarter" idx="13"/>
          </p:nvPr>
        </p:nvSpPr>
        <p:spPr>
          <a:xfrm>
            <a:off x="526736" y="677008"/>
            <a:ext cx="8087125" cy="4136780"/>
          </a:xfrm>
        </p:spPr>
        <p:txBody>
          <a:bodyPr>
            <a:normAutofit lnSpcReduction="10000"/>
          </a:bodyPr>
          <a:lstStyle/>
          <a:p>
            <a:pPr marL="514350" indent="-514350" algn="l">
              <a:buFont typeface="+mj-lt"/>
              <a:buAutoNum type="arabicPeriod" startAt="4"/>
            </a:pPr>
            <a:r>
              <a:rPr lang="en-US" dirty="0"/>
              <a:t>They call for two different churches and make the church Paul worked in different from the church spoken of by the Lord in Matt. 16:18</a:t>
            </a:r>
          </a:p>
          <a:p>
            <a:pPr marL="514350" indent="-514350" algn="l">
              <a:buFont typeface="+mj-lt"/>
              <a:buAutoNum type="arabicPeriod" startAt="4"/>
            </a:pPr>
            <a:r>
              <a:rPr lang="en-US" dirty="0"/>
              <a:t>They make Jesus a false prophet </a:t>
            </a:r>
          </a:p>
          <a:p>
            <a:pPr marL="971550" lvl="1" indent="-514350" algn="l">
              <a:buFont typeface="Wingdings" panose="05000000000000000000" pitchFamily="2" charset="2"/>
              <a:buChar char="§"/>
            </a:pPr>
            <a:r>
              <a:rPr lang="en-US" sz="2800" dirty="0"/>
              <a:t>He predicted the </a:t>
            </a:r>
            <a:r>
              <a:rPr lang="en-US" sz="2800" dirty="0">
                <a:solidFill>
                  <a:schemeClr val="accent3">
                    <a:lumMod val="60000"/>
                    <a:lumOff val="40000"/>
                  </a:schemeClr>
                </a:solidFill>
              </a:rPr>
              <a:t>kingdom</a:t>
            </a:r>
            <a:r>
              <a:rPr lang="en-US" sz="2800" dirty="0"/>
              <a:t> </a:t>
            </a:r>
            <a:r>
              <a:rPr lang="en-US" sz="2800" dirty="0">
                <a:solidFill>
                  <a:schemeClr val="accent3">
                    <a:lumMod val="60000"/>
                    <a:lumOff val="40000"/>
                  </a:schemeClr>
                </a:solidFill>
              </a:rPr>
              <a:t>would come with power in first century (Mk. 9:1)</a:t>
            </a:r>
          </a:p>
          <a:p>
            <a:pPr marL="971550" lvl="1" indent="-514350" algn="l">
              <a:buFont typeface="Wingdings" panose="05000000000000000000" pitchFamily="2" charset="2"/>
              <a:buChar char="§"/>
            </a:pPr>
            <a:r>
              <a:rPr lang="en-US" sz="2800" dirty="0"/>
              <a:t>Dispensationalism rejects the idea altogether</a:t>
            </a:r>
          </a:p>
        </p:txBody>
      </p:sp>
      <p:sp>
        <p:nvSpPr>
          <p:cNvPr id="3" name="Rectangle 2">
            <a:extLst>
              <a:ext uri="{FF2B5EF4-FFF2-40B4-BE49-F238E27FC236}">
                <a16:creationId xmlns:a16="http://schemas.microsoft.com/office/drawing/2014/main" id="{1DF9F52E-89F5-45E8-87E6-0FC0094E8591}"/>
              </a:ext>
            </a:extLst>
          </p:cNvPr>
          <p:cNvSpPr/>
          <p:nvPr/>
        </p:nvSpPr>
        <p:spPr>
          <a:xfrm>
            <a:off x="599673" y="96716"/>
            <a:ext cx="8014188" cy="369332"/>
          </a:xfrm>
          <a:prstGeom prst="rect">
            <a:avLst/>
          </a:prstGeom>
        </p:spPr>
        <p:txBody>
          <a:bodyPr wrap="square">
            <a:spAutoFit/>
          </a:bodyPr>
          <a:lstStyle/>
          <a:p>
            <a:r>
              <a:rPr lang="en-US" dirty="0"/>
              <a:t>11 Consequences of the fallacious Grace-Dispensational Movement</a:t>
            </a:r>
          </a:p>
        </p:txBody>
      </p:sp>
    </p:spTree>
    <p:extLst>
      <p:ext uri="{BB962C8B-B14F-4D97-AF65-F5344CB8AC3E}">
        <p14:creationId xmlns:p14="http://schemas.microsoft.com/office/powerpoint/2010/main" val="391629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4BF08-DA45-4A51-8028-A3F0B4A5D481}"/>
              </a:ext>
            </a:extLst>
          </p:cNvPr>
          <p:cNvSpPr>
            <a:spLocks noGrp="1"/>
          </p:cNvSpPr>
          <p:nvPr>
            <p:ph type="body" sz="quarter" idx="13"/>
          </p:nvPr>
        </p:nvSpPr>
        <p:spPr>
          <a:xfrm>
            <a:off x="526736" y="421371"/>
            <a:ext cx="8502964" cy="4691355"/>
          </a:xfrm>
        </p:spPr>
        <p:txBody>
          <a:bodyPr>
            <a:normAutofit/>
          </a:bodyPr>
          <a:lstStyle/>
          <a:p>
            <a:pPr marL="514350" indent="-514350" algn="l">
              <a:buFont typeface="+mj-lt"/>
              <a:buAutoNum type="arabicPeriod" startAt="6"/>
            </a:pPr>
            <a:r>
              <a:rPr lang="en-US" dirty="0"/>
              <a:t>They make Paul a false teacher</a:t>
            </a:r>
          </a:p>
          <a:p>
            <a:pPr marL="971550" lvl="1" indent="-514350" algn="l">
              <a:buFont typeface="Wingdings" panose="05000000000000000000" pitchFamily="2" charset="2"/>
              <a:buChar char="§"/>
            </a:pPr>
            <a:r>
              <a:rPr lang="en-US" sz="2800" dirty="0"/>
              <a:t>He preached the that kingdom was present with power (1 Cor. 4:20; Col. 1:13; 4:11)</a:t>
            </a:r>
          </a:p>
          <a:p>
            <a:pPr marL="514350" indent="-514350" algn="l">
              <a:buFont typeface="+mj-lt"/>
              <a:buAutoNum type="arabicPeriod" startAt="6"/>
            </a:pPr>
            <a:r>
              <a:rPr lang="en-US" dirty="0"/>
              <a:t>They pit Paul’s preaching against the other apostles when there was no difference</a:t>
            </a:r>
          </a:p>
          <a:p>
            <a:pPr marL="971550" lvl="1" indent="-514350" algn="l">
              <a:buFont typeface="Wingdings" panose="05000000000000000000" pitchFamily="2" charset="2"/>
              <a:buChar char="§"/>
            </a:pPr>
            <a:r>
              <a:rPr lang="en-US" sz="2800" dirty="0"/>
              <a:t>See 1 Cor. 15:11 </a:t>
            </a:r>
          </a:p>
          <a:p>
            <a:pPr marL="971550" lvl="1" indent="-514350" algn="l">
              <a:buFont typeface="Wingdings" panose="05000000000000000000" pitchFamily="2" charset="2"/>
              <a:buChar char="ü"/>
            </a:pPr>
            <a:r>
              <a:rPr lang="en-US" sz="2800" dirty="0">
                <a:solidFill>
                  <a:schemeClr val="tx1"/>
                </a:solidFill>
              </a:rPr>
              <a:t>Why would Paul join himself to the Jerusalem church if they taught “another gospel” (Acts 9:26-28; Gal. 1:7; 2 Cor. 11:4)?</a:t>
            </a:r>
          </a:p>
        </p:txBody>
      </p:sp>
      <p:sp>
        <p:nvSpPr>
          <p:cNvPr id="3" name="Rectangle 2">
            <a:extLst>
              <a:ext uri="{FF2B5EF4-FFF2-40B4-BE49-F238E27FC236}">
                <a16:creationId xmlns:a16="http://schemas.microsoft.com/office/drawing/2014/main" id="{4CA6805C-B417-42B1-A5F8-D2CC1723B814}"/>
              </a:ext>
            </a:extLst>
          </p:cNvPr>
          <p:cNvSpPr/>
          <p:nvPr/>
        </p:nvSpPr>
        <p:spPr>
          <a:xfrm>
            <a:off x="599673" y="96716"/>
            <a:ext cx="8014188" cy="369332"/>
          </a:xfrm>
          <a:prstGeom prst="rect">
            <a:avLst/>
          </a:prstGeom>
        </p:spPr>
        <p:txBody>
          <a:bodyPr wrap="square">
            <a:spAutoFit/>
          </a:bodyPr>
          <a:lstStyle/>
          <a:p>
            <a:r>
              <a:rPr lang="en-US" dirty="0"/>
              <a:t>11 Consequences of the fallacious Grace-Dispensational Movement</a:t>
            </a:r>
          </a:p>
        </p:txBody>
      </p:sp>
    </p:spTree>
    <p:extLst>
      <p:ext uri="{BB962C8B-B14F-4D97-AF65-F5344CB8AC3E}">
        <p14:creationId xmlns:p14="http://schemas.microsoft.com/office/powerpoint/2010/main" val="5724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4BF08-DA45-4A51-8028-A3F0B4A5D481}"/>
              </a:ext>
            </a:extLst>
          </p:cNvPr>
          <p:cNvSpPr>
            <a:spLocks noGrp="1"/>
          </p:cNvSpPr>
          <p:nvPr>
            <p:ph type="body" sz="quarter" idx="13"/>
          </p:nvPr>
        </p:nvSpPr>
        <p:spPr>
          <a:xfrm>
            <a:off x="526736" y="421371"/>
            <a:ext cx="8502964" cy="4691355"/>
          </a:xfrm>
        </p:spPr>
        <p:txBody>
          <a:bodyPr>
            <a:normAutofit/>
          </a:bodyPr>
          <a:lstStyle/>
          <a:p>
            <a:pPr marL="514350" indent="-514350" algn="l">
              <a:buFont typeface="+mj-lt"/>
              <a:buAutoNum type="arabicPeriod" startAt="8"/>
            </a:pPr>
            <a:r>
              <a:rPr lang="en-US" dirty="0"/>
              <a:t>They segregate Paul’s preaching to the </a:t>
            </a:r>
            <a:r>
              <a:rPr lang="en-US" i="1" dirty="0"/>
              <a:t>Gentiles</a:t>
            </a:r>
            <a:r>
              <a:rPr lang="en-US" dirty="0"/>
              <a:t> from the</a:t>
            </a:r>
            <a:r>
              <a:rPr lang="en-US" i="1" dirty="0"/>
              <a:t> </a:t>
            </a:r>
            <a:r>
              <a:rPr lang="en-US" dirty="0"/>
              <a:t>preaching</a:t>
            </a:r>
            <a:r>
              <a:rPr lang="en-US" i="1" dirty="0"/>
              <a:t> to the Jews </a:t>
            </a:r>
          </a:p>
          <a:p>
            <a:pPr marL="914400" lvl="1" indent="-457200" algn="l">
              <a:buFont typeface="Wingdings" panose="05000000000000000000" pitchFamily="2" charset="2"/>
              <a:buChar char="ü"/>
            </a:pPr>
            <a:r>
              <a:rPr lang="en-US" sz="2800" dirty="0">
                <a:solidFill>
                  <a:schemeClr val="tx1"/>
                </a:solidFill>
              </a:rPr>
              <a:t>Apollos preached to the Jews (Acts 18:26)</a:t>
            </a:r>
          </a:p>
          <a:p>
            <a:pPr marL="914400" lvl="1" indent="-457200" algn="l">
              <a:buFont typeface="Wingdings" panose="05000000000000000000" pitchFamily="2" charset="2"/>
              <a:buChar char="ü"/>
            </a:pPr>
            <a:r>
              <a:rPr lang="en-US" sz="2800" dirty="0">
                <a:solidFill>
                  <a:schemeClr val="tx1"/>
                </a:solidFill>
              </a:rPr>
              <a:t>Yet, brethren who were “saved by grace through faith” in Ephesus commended him (Eph. 2:8, Acts 18:24, 27)</a:t>
            </a:r>
          </a:p>
          <a:p>
            <a:pPr marL="914400" lvl="1" indent="-457200" algn="l">
              <a:buFont typeface="Wingdings" panose="05000000000000000000" pitchFamily="2" charset="2"/>
              <a:buChar char="ü"/>
            </a:pPr>
            <a:r>
              <a:rPr lang="en-US" sz="2800" dirty="0">
                <a:solidFill>
                  <a:schemeClr val="tx1"/>
                </a:solidFill>
              </a:rPr>
              <a:t>They exhorted the brethren in Achaia to receive him (Acts 18:27)</a:t>
            </a:r>
          </a:p>
        </p:txBody>
      </p:sp>
      <p:sp>
        <p:nvSpPr>
          <p:cNvPr id="3" name="Rectangle 2">
            <a:extLst>
              <a:ext uri="{FF2B5EF4-FFF2-40B4-BE49-F238E27FC236}">
                <a16:creationId xmlns:a16="http://schemas.microsoft.com/office/drawing/2014/main" id="{4CA6805C-B417-42B1-A5F8-D2CC1723B814}"/>
              </a:ext>
            </a:extLst>
          </p:cNvPr>
          <p:cNvSpPr/>
          <p:nvPr/>
        </p:nvSpPr>
        <p:spPr>
          <a:xfrm>
            <a:off x="599673" y="96716"/>
            <a:ext cx="8014188" cy="369332"/>
          </a:xfrm>
          <a:prstGeom prst="rect">
            <a:avLst/>
          </a:prstGeom>
        </p:spPr>
        <p:txBody>
          <a:bodyPr wrap="square">
            <a:spAutoFit/>
          </a:bodyPr>
          <a:lstStyle/>
          <a:p>
            <a:r>
              <a:rPr lang="en-US" dirty="0"/>
              <a:t>11 Consequences of the fallacious Grace-Dispensational Movement</a:t>
            </a:r>
          </a:p>
        </p:txBody>
      </p:sp>
      <p:sp>
        <p:nvSpPr>
          <p:cNvPr id="4" name="TextBox 3">
            <a:extLst>
              <a:ext uri="{FF2B5EF4-FFF2-40B4-BE49-F238E27FC236}">
                <a16:creationId xmlns:a16="http://schemas.microsoft.com/office/drawing/2014/main" id="{73E6E212-AC0B-47A7-B984-F5F9BB46CFA4}"/>
              </a:ext>
            </a:extLst>
          </p:cNvPr>
          <p:cNvSpPr txBox="1"/>
          <p:nvPr/>
        </p:nvSpPr>
        <p:spPr>
          <a:xfrm rot="20969567">
            <a:off x="524096" y="2265616"/>
            <a:ext cx="8401851" cy="1015663"/>
          </a:xfrm>
          <a:prstGeom prst="rect">
            <a:avLst/>
          </a:prstGeom>
          <a:effectLst>
            <a:glow rad="228600">
              <a:schemeClr val="accent5">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600" b="1" spc="6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CONCLUSION: </a:t>
            </a:r>
            <a:b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br>
            <a:r>
              <a:rPr lang="en-US" sz="2400" dirty="0">
                <a:latin typeface="Arial Black" panose="020B0A04020102020204" pitchFamily="34" charset="0"/>
              </a:rPr>
              <a:t>the Ephesians did not see two different gospels!</a:t>
            </a:r>
          </a:p>
        </p:txBody>
      </p:sp>
    </p:spTree>
    <p:extLst>
      <p:ext uri="{BB962C8B-B14F-4D97-AF65-F5344CB8AC3E}">
        <p14:creationId xmlns:p14="http://schemas.microsoft.com/office/powerpoint/2010/main" val="118218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500"/>
                                        <p:tgtEl>
                                          <p:spTgt spid="2">
                                            <p:txEl>
                                              <p:pRg st="1" end="1"/>
                                            </p:tx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1500"/>
                                        <p:tgtEl>
                                          <p:spTgt spid="2">
                                            <p:txEl>
                                              <p:pRg st="2" end="2"/>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1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55FB4-D658-40AC-9004-3CFD9E250F6D}"/>
              </a:ext>
            </a:extLst>
          </p:cNvPr>
          <p:cNvSpPr/>
          <p:nvPr/>
        </p:nvSpPr>
        <p:spPr>
          <a:xfrm>
            <a:off x="702425" y="2369127"/>
            <a:ext cx="5365866" cy="75336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864EB93-524A-4199-AA4D-3F0472BFE809}"/>
              </a:ext>
            </a:extLst>
          </p:cNvPr>
          <p:cNvSpPr>
            <a:spLocks noGrp="1"/>
          </p:cNvSpPr>
          <p:nvPr>
            <p:ph type="body" sz="quarter" idx="10"/>
          </p:nvPr>
        </p:nvSpPr>
        <p:spPr>
          <a:xfrm>
            <a:off x="468313" y="744919"/>
            <a:ext cx="5675312" cy="4036632"/>
          </a:xfrm>
        </p:spPr>
        <p:txBody>
          <a:bodyPr>
            <a:normAutofit fontScale="92500" lnSpcReduction="10000"/>
          </a:bodyPr>
          <a:lstStyle/>
          <a:p>
            <a:r>
              <a:rPr lang="en-US" dirty="0"/>
              <a:t>“We know how confused we used to be. We can honestly say that this is a more consistent and literal approach to Scripture. </a:t>
            </a:r>
            <a:br>
              <a:rPr lang="en-US" dirty="0"/>
            </a:br>
            <a:r>
              <a:rPr lang="en-US" dirty="0"/>
              <a:t>We no longer have to explain away what the Bible clearly says in verses such as Acts 2:38. …We are in agreement with the overwhelming majority of traditional dispensationalism.”</a:t>
            </a:r>
          </a:p>
        </p:txBody>
      </p:sp>
      <p:sp>
        <p:nvSpPr>
          <p:cNvPr id="3" name="Title 2">
            <a:extLst>
              <a:ext uri="{FF2B5EF4-FFF2-40B4-BE49-F238E27FC236}">
                <a16:creationId xmlns:a16="http://schemas.microsoft.com/office/drawing/2014/main" id="{0BE02CB3-4832-48B9-97BB-CE68D2088813}"/>
              </a:ext>
            </a:extLst>
          </p:cNvPr>
          <p:cNvSpPr>
            <a:spLocks noGrp="1"/>
          </p:cNvSpPr>
          <p:nvPr>
            <p:ph type="title"/>
          </p:nvPr>
        </p:nvSpPr>
        <p:spPr/>
        <p:txBody>
          <a:bodyPr>
            <a:normAutofit/>
          </a:bodyPr>
          <a:lstStyle/>
          <a:p>
            <a:r>
              <a:rPr lang="en-US" dirty="0">
                <a:solidFill>
                  <a:schemeClr val="accent1">
                    <a:lumMod val="60000"/>
                    <a:lumOff val="40000"/>
                  </a:schemeClr>
                </a:solidFill>
              </a:rPr>
              <a:t>What is the </a:t>
            </a:r>
            <a:br>
              <a:rPr lang="en-US" dirty="0">
                <a:solidFill>
                  <a:schemeClr val="accent1">
                    <a:lumMod val="60000"/>
                    <a:lumOff val="40000"/>
                  </a:schemeClr>
                </a:solidFill>
              </a:rPr>
            </a:br>
            <a:r>
              <a:rPr lang="en-US" sz="2000" b="1" spc="600" dirty="0">
                <a:solidFill>
                  <a:schemeClr val="accent1">
                    <a:lumMod val="60000"/>
                    <a:lumOff val="40000"/>
                  </a:schemeClr>
                </a:solidFill>
              </a:rPr>
              <a:t>MOTIVE</a:t>
            </a:r>
            <a:r>
              <a:rPr lang="en-US" dirty="0">
                <a:solidFill>
                  <a:schemeClr val="accent1">
                    <a:lumMod val="60000"/>
                    <a:lumOff val="40000"/>
                  </a:schemeClr>
                </a:solidFill>
              </a:rPr>
              <a:t> </a:t>
            </a:r>
            <a:br>
              <a:rPr lang="en-US" dirty="0">
                <a:solidFill>
                  <a:schemeClr val="accent1">
                    <a:lumMod val="60000"/>
                    <a:lumOff val="40000"/>
                  </a:schemeClr>
                </a:solidFill>
              </a:rPr>
            </a:br>
            <a:r>
              <a:rPr lang="en-US" dirty="0">
                <a:solidFill>
                  <a:schemeClr val="accent1">
                    <a:lumMod val="60000"/>
                    <a:lumOff val="40000"/>
                  </a:schemeClr>
                </a:solidFill>
              </a:rPr>
              <a:t>For Mid-Acts &amp; </a:t>
            </a:r>
            <a:r>
              <a:rPr lang="en-US" dirty="0" err="1">
                <a:solidFill>
                  <a:schemeClr val="accent1">
                    <a:lumMod val="60000"/>
                    <a:lumOff val="40000"/>
                  </a:schemeClr>
                </a:solidFill>
              </a:rPr>
              <a:t>Hyperdispensationalism</a:t>
            </a:r>
            <a:r>
              <a:rPr lang="en-US" dirty="0">
                <a:solidFill>
                  <a:schemeClr val="accent1">
                    <a:lumMod val="60000"/>
                    <a:lumOff val="40000"/>
                  </a:schemeClr>
                </a:solidFill>
              </a:rPr>
              <a:t>?</a:t>
            </a:r>
          </a:p>
        </p:txBody>
      </p:sp>
      <p:sp>
        <p:nvSpPr>
          <p:cNvPr id="5" name="TextBox 4">
            <a:extLst>
              <a:ext uri="{FF2B5EF4-FFF2-40B4-BE49-F238E27FC236}">
                <a16:creationId xmlns:a16="http://schemas.microsoft.com/office/drawing/2014/main" id="{8AD9C954-B33D-41A2-8053-297CC5AC4502}"/>
              </a:ext>
            </a:extLst>
          </p:cNvPr>
          <p:cNvSpPr txBox="1"/>
          <p:nvPr/>
        </p:nvSpPr>
        <p:spPr>
          <a:xfrm>
            <a:off x="468313" y="129366"/>
            <a:ext cx="5869620" cy="615553"/>
          </a:xfrm>
          <a:prstGeom prst="rect">
            <a:avLst/>
          </a:prstGeom>
          <a:noFill/>
        </p:spPr>
        <p:txBody>
          <a:bodyPr wrap="none" rtlCol="0">
            <a:spAutoFit/>
          </a:bodyPr>
          <a:lstStyle/>
          <a:p>
            <a:r>
              <a:rPr lang="en-US" dirty="0"/>
              <a:t>Berean Bible Society</a:t>
            </a:r>
          </a:p>
          <a:p>
            <a:r>
              <a:rPr lang="en-US" sz="1600" i="1" dirty="0"/>
              <a:t>www.bereanbiblesociety.org/are-we-hyper-dispensationalists</a:t>
            </a:r>
          </a:p>
        </p:txBody>
      </p:sp>
      <p:sp>
        <p:nvSpPr>
          <p:cNvPr id="4" name="TextBox 3">
            <a:extLst>
              <a:ext uri="{FF2B5EF4-FFF2-40B4-BE49-F238E27FC236}">
                <a16:creationId xmlns:a16="http://schemas.microsoft.com/office/drawing/2014/main" id="{79A1A20B-B006-4CBC-ABE7-71F8DE4DEDB7}"/>
              </a:ext>
            </a:extLst>
          </p:cNvPr>
          <p:cNvSpPr txBox="1"/>
          <p:nvPr/>
        </p:nvSpPr>
        <p:spPr>
          <a:xfrm>
            <a:off x="6143625" y="2396403"/>
            <a:ext cx="2565670" cy="733663"/>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a:t>Note: The Confession</a:t>
            </a:r>
          </a:p>
        </p:txBody>
      </p:sp>
    </p:spTree>
    <p:extLst>
      <p:ext uri="{BB962C8B-B14F-4D97-AF65-F5344CB8AC3E}">
        <p14:creationId xmlns:p14="http://schemas.microsoft.com/office/powerpoint/2010/main" val="130857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childTnLst>
                                </p:cTn>
                              </p:par>
                            </p:childTnLst>
                          </p:cTn>
                        </p:par>
                        <p:par>
                          <p:cTn id="12" fill="hold">
                            <p:stCondLst>
                              <p:cond delay="2000"/>
                            </p:stCondLst>
                            <p:childTnLst>
                              <p:par>
                                <p:cTn id="13" presetID="2" presetClass="entr" presetSubtype="2" fill="hold" grpId="0" nodeType="afterEffect">
                                  <p:stCondLst>
                                    <p:cond delay="3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750" fill="hold"/>
                                        <p:tgtEl>
                                          <p:spTgt spid="4"/>
                                        </p:tgtEl>
                                        <p:attrNameLst>
                                          <p:attrName>ppt_x</p:attrName>
                                        </p:attrNameLst>
                                      </p:cBhvr>
                                      <p:tavLst>
                                        <p:tav tm="0">
                                          <p:val>
                                            <p:strVal val="1+#ppt_w/2"/>
                                          </p:val>
                                        </p:tav>
                                        <p:tav tm="100000">
                                          <p:val>
                                            <p:strVal val="#ppt_x"/>
                                          </p:val>
                                        </p:tav>
                                      </p:tavLst>
                                    </p:anim>
                                    <p:anim calcmode="lin" valueType="num">
                                      <p:cBhvr additive="base">
                                        <p:cTn id="16" dur="175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675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P spid="5"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4BF08-DA45-4A51-8028-A3F0B4A5D481}"/>
              </a:ext>
            </a:extLst>
          </p:cNvPr>
          <p:cNvSpPr>
            <a:spLocks noGrp="1"/>
          </p:cNvSpPr>
          <p:nvPr>
            <p:ph type="body" sz="quarter" idx="13"/>
          </p:nvPr>
        </p:nvSpPr>
        <p:spPr>
          <a:xfrm>
            <a:off x="526736" y="421371"/>
            <a:ext cx="8502964" cy="4691355"/>
          </a:xfrm>
        </p:spPr>
        <p:txBody>
          <a:bodyPr>
            <a:normAutofit/>
          </a:bodyPr>
          <a:lstStyle/>
          <a:p>
            <a:pPr marL="514350" indent="-514350" algn="l">
              <a:buFont typeface="+mj-lt"/>
              <a:buAutoNum type="arabicPeriod" startAt="8"/>
            </a:pPr>
            <a:r>
              <a:rPr lang="en-US" dirty="0"/>
              <a:t>They segregate Paul’s preaching </a:t>
            </a:r>
            <a:r>
              <a:rPr lang="en-US" i="1" dirty="0"/>
              <a:t>to the Gentiles</a:t>
            </a:r>
            <a:r>
              <a:rPr lang="en-US" dirty="0"/>
              <a:t> from the preaching </a:t>
            </a:r>
            <a:r>
              <a:rPr lang="en-US" i="1" dirty="0"/>
              <a:t>to the Jews </a:t>
            </a:r>
          </a:p>
          <a:p>
            <a:pPr marL="800100" lvl="1" indent="-342900" algn="l">
              <a:buFont typeface="Wingdings" panose="05000000000000000000" pitchFamily="2" charset="2"/>
              <a:buChar char="§"/>
            </a:pPr>
            <a:r>
              <a:rPr lang="en-US" sz="2800" dirty="0">
                <a:solidFill>
                  <a:schemeClr val="tx1"/>
                </a:solidFill>
              </a:rPr>
              <a:t>At Corinth Apollos </a:t>
            </a:r>
            <a:r>
              <a:rPr lang="en-US" sz="2600" spc="-80" dirty="0">
                <a:solidFill>
                  <a:schemeClr val="tx1"/>
                </a:solidFill>
              </a:rPr>
              <a:t>“greatly helped those who had believed through grace” (Acts 18:27; 1 Cor. 1:4-9)</a:t>
            </a:r>
          </a:p>
          <a:p>
            <a:pPr marL="800100" lvl="1" indent="-342900" algn="l">
              <a:buFont typeface="Wingdings" panose="05000000000000000000" pitchFamily="2" charset="2"/>
              <a:buChar char="§"/>
            </a:pPr>
            <a:r>
              <a:rPr lang="en-US" sz="2800" dirty="0">
                <a:solidFill>
                  <a:schemeClr val="tx1"/>
                </a:solidFill>
              </a:rPr>
              <a:t>How did Apollos help? </a:t>
            </a:r>
          </a:p>
          <a:p>
            <a:pPr lvl="2" algn="l"/>
            <a:r>
              <a:rPr lang="en-US" sz="2400" dirty="0">
                <a:solidFill>
                  <a:schemeClr val="tx1"/>
                </a:solidFill>
              </a:rPr>
              <a:t>“for he vigorously refuted </a:t>
            </a:r>
            <a:br>
              <a:rPr lang="en-US" sz="2400" dirty="0">
                <a:solidFill>
                  <a:schemeClr val="tx1"/>
                </a:solidFill>
              </a:rPr>
            </a:br>
            <a:r>
              <a:rPr lang="en-US" sz="2400" dirty="0">
                <a:solidFill>
                  <a:schemeClr val="tx1"/>
                </a:solidFill>
              </a:rPr>
              <a:t>the Jews publicly, showing </a:t>
            </a:r>
            <a:br>
              <a:rPr lang="en-US" sz="2400" dirty="0">
                <a:solidFill>
                  <a:schemeClr val="tx1"/>
                </a:solidFill>
              </a:rPr>
            </a:br>
            <a:r>
              <a:rPr lang="en-US" sz="2400" dirty="0">
                <a:solidFill>
                  <a:schemeClr val="tx1"/>
                </a:solidFill>
              </a:rPr>
              <a:t>from the Scriptures that </a:t>
            </a:r>
            <a:br>
              <a:rPr lang="en-US" sz="2400" dirty="0">
                <a:solidFill>
                  <a:schemeClr val="tx1"/>
                </a:solidFill>
              </a:rPr>
            </a:br>
            <a:r>
              <a:rPr lang="en-US" sz="2400" dirty="0">
                <a:solidFill>
                  <a:schemeClr val="tx1"/>
                </a:solidFill>
              </a:rPr>
              <a:t>Jesus is the Christ” </a:t>
            </a:r>
            <a:br>
              <a:rPr lang="en-US" sz="2400" dirty="0">
                <a:solidFill>
                  <a:schemeClr val="tx1"/>
                </a:solidFill>
              </a:rPr>
            </a:br>
            <a:r>
              <a:rPr lang="en-US" sz="2400" dirty="0">
                <a:solidFill>
                  <a:schemeClr val="tx1"/>
                </a:solidFill>
              </a:rPr>
              <a:t>(Acts 18:28)</a:t>
            </a:r>
            <a:endParaRPr lang="en-US" sz="2800" dirty="0">
              <a:solidFill>
                <a:schemeClr val="tx1"/>
              </a:solidFill>
            </a:endParaRPr>
          </a:p>
        </p:txBody>
      </p:sp>
      <p:sp>
        <p:nvSpPr>
          <p:cNvPr id="3" name="Rectangle 2">
            <a:extLst>
              <a:ext uri="{FF2B5EF4-FFF2-40B4-BE49-F238E27FC236}">
                <a16:creationId xmlns:a16="http://schemas.microsoft.com/office/drawing/2014/main" id="{4CA6805C-B417-42B1-A5F8-D2CC1723B814}"/>
              </a:ext>
            </a:extLst>
          </p:cNvPr>
          <p:cNvSpPr/>
          <p:nvPr/>
        </p:nvSpPr>
        <p:spPr>
          <a:xfrm>
            <a:off x="599673" y="96716"/>
            <a:ext cx="8014188" cy="369332"/>
          </a:xfrm>
          <a:prstGeom prst="rect">
            <a:avLst/>
          </a:prstGeom>
        </p:spPr>
        <p:txBody>
          <a:bodyPr wrap="square">
            <a:spAutoFit/>
          </a:bodyPr>
          <a:lstStyle/>
          <a:p>
            <a:r>
              <a:rPr lang="en-US" dirty="0"/>
              <a:t>11 Consequences of the fallacious Grace-Dispensational Movement</a:t>
            </a:r>
          </a:p>
        </p:txBody>
      </p:sp>
      <p:pic>
        <p:nvPicPr>
          <p:cNvPr id="1026" name="Picture 2" descr="Image result for bible map achaia">
            <a:extLst>
              <a:ext uri="{FF2B5EF4-FFF2-40B4-BE49-F238E27FC236}">
                <a16:creationId xmlns:a16="http://schemas.microsoft.com/office/drawing/2014/main" id="{170644B8-9769-44FC-839F-83C2438DD2C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37586" y="2369128"/>
            <a:ext cx="3876603" cy="2743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0FA7A7-D15E-4AAA-86AF-6E14AC1D1AFB}"/>
              </a:ext>
            </a:extLst>
          </p:cNvPr>
          <p:cNvSpPr txBox="1"/>
          <p:nvPr/>
        </p:nvSpPr>
        <p:spPr>
          <a:xfrm rot="20969567">
            <a:off x="321210" y="2169239"/>
            <a:ext cx="8501579" cy="1015663"/>
          </a:xfrm>
          <a:prstGeom prst="rect">
            <a:avLst/>
          </a:prstGeom>
          <a:effectLst>
            <a:glow rad="228600">
              <a:schemeClr val="accent5">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600" b="1" spc="6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CONCLUSION: </a:t>
            </a:r>
            <a:b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br>
            <a:r>
              <a:rPr lang="en-US" sz="2400" dirty="0">
                <a:latin typeface="Arial Black" panose="020B0A04020102020204" pitchFamily="34" charset="0"/>
              </a:rPr>
              <a:t>the Corinthians did not see two different gospels!</a:t>
            </a:r>
          </a:p>
        </p:txBody>
      </p:sp>
    </p:spTree>
    <p:extLst>
      <p:ext uri="{BB962C8B-B14F-4D97-AF65-F5344CB8AC3E}">
        <p14:creationId xmlns:p14="http://schemas.microsoft.com/office/powerpoint/2010/main" val="2617048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4BF08-DA45-4A51-8028-A3F0B4A5D481}"/>
              </a:ext>
            </a:extLst>
          </p:cNvPr>
          <p:cNvSpPr>
            <a:spLocks noGrp="1"/>
          </p:cNvSpPr>
          <p:nvPr>
            <p:ph type="body" sz="quarter" idx="13"/>
          </p:nvPr>
        </p:nvSpPr>
        <p:spPr>
          <a:xfrm>
            <a:off x="526736" y="421371"/>
            <a:ext cx="8502964" cy="4691355"/>
          </a:xfrm>
        </p:spPr>
        <p:txBody>
          <a:bodyPr>
            <a:normAutofit/>
          </a:bodyPr>
          <a:lstStyle/>
          <a:p>
            <a:pPr marL="514350" indent="-514350" algn="l">
              <a:buFont typeface="+mj-lt"/>
              <a:buAutoNum type="arabicPeriod" startAt="8"/>
            </a:pPr>
            <a:r>
              <a:rPr lang="en-US" dirty="0"/>
              <a:t>They segregate Paul’s preaching to the </a:t>
            </a:r>
            <a:r>
              <a:rPr lang="en-US" i="1" dirty="0"/>
              <a:t>Gentiles</a:t>
            </a:r>
            <a:r>
              <a:rPr lang="en-US" dirty="0"/>
              <a:t> from the preaching </a:t>
            </a:r>
            <a:r>
              <a:rPr lang="en-US" i="1" dirty="0"/>
              <a:t>to the Jews </a:t>
            </a:r>
          </a:p>
          <a:p>
            <a:pPr marL="914400" lvl="1" indent="-457200" algn="l">
              <a:buFont typeface="Wingdings" panose="05000000000000000000" pitchFamily="2" charset="2"/>
              <a:buChar char="ü"/>
            </a:pPr>
            <a:r>
              <a:rPr lang="en-US" sz="2800" dirty="0">
                <a:solidFill>
                  <a:schemeClr val="tx1"/>
                </a:solidFill>
              </a:rPr>
              <a:t>The disciples at Ephesus progressed from Apollos’ preaching</a:t>
            </a:r>
          </a:p>
          <a:p>
            <a:pPr marL="914400" lvl="1" indent="-457200" algn="l">
              <a:buFont typeface="Wingdings" panose="05000000000000000000" pitchFamily="2" charset="2"/>
              <a:buChar char="ü"/>
            </a:pPr>
            <a:r>
              <a:rPr lang="en-US" sz="2800" dirty="0">
                <a:solidFill>
                  <a:schemeClr val="tx1"/>
                </a:solidFill>
              </a:rPr>
              <a:t>The disciples at Corinth progressed from Apollos’ preaching</a:t>
            </a:r>
          </a:p>
          <a:p>
            <a:pPr marL="914400" lvl="1" indent="-457200" algn="l">
              <a:buFont typeface="Wingdings" panose="05000000000000000000" pitchFamily="2" charset="2"/>
              <a:buChar char="ü"/>
            </a:pPr>
            <a:r>
              <a:rPr lang="en-US" sz="2800" dirty="0">
                <a:solidFill>
                  <a:schemeClr val="tx1"/>
                </a:solidFill>
              </a:rPr>
              <a:t>Paul confirmed he and Apollos were one and both worked in the same field (1 Cor. 3:5-9) </a:t>
            </a:r>
          </a:p>
        </p:txBody>
      </p:sp>
      <p:sp>
        <p:nvSpPr>
          <p:cNvPr id="3" name="Rectangle 2">
            <a:extLst>
              <a:ext uri="{FF2B5EF4-FFF2-40B4-BE49-F238E27FC236}">
                <a16:creationId xmlns:a16="http://schemas.microsoft.com/office/drawing/2014/main" id="{4CA6805C-B417-42B1-A5F8-D2CC1723B814}"/>
              </a:ext>
            </a:extLst>
          </p:cNvPr>
          <p:cNvSpPr/>
          <p:nvPr/>
        </p:nvSpPr>
        <p:spPr>
          <a:xfrm>
            <a:off x="599673" y="96716"/>
            <a:ext cx="8014188" cy="369332"/>
          </a:xfrm>
          <a:prstGeom prst="rect">
            <a:avLst/>
          </a:prstGeom>
        </p:spPr>
        <p:txBody>
          <a:bodyPr wrap="square">
            <a:spAutoFit/>
          </a:bodyPr>
          <a:lstStyle/>
          <a:p>
            <a:r>
              <a:rPr lang="en-US" dirty="0"/>
              <a:t>11 Consequences of the fallacious Grace-Dispensational Movement</a:t>
            </a:r>
          </a:p>
        </p:txBody>
      </p:sp>
      <p:sp>
        <p:nvSpPr>
          <p:cNvPr id="4" name="TextBox 3">
            <a:extLst>
              <a:ext uri="{FF2B5EF4-FFF2-40B4-BE49-F238E27FC236}">
                <a16:creationId xmlns:a16="http://schemas.microsoft.com/office/drawing/2014/main" id="{D5E56EEE-929C-4666-A554-8D66EAD26890}"/>
              </a:ext>
            </a:extLst>
          </p:cNvPr>
          <p:cNvSpPr txBox="1"/>
          <p:nvPr/>
        </p:nvSpPr>
        <p:spPr>
          <a:xfrm rot="20969567">
            <a:off x="355978" y="2201141"/>
            <a:ext cx="8501579" cy="1384995"/>
          </a:xfrm>
          <a:prstGeom prst="rect">
            <a:avLst/>
          </a:prstGeom>
          <a:effectLst>
            <a:glow rad="228600">
              <a:schemeClr val="accent5">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600" b="1" spc="6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CONCLUSION: </a:t>
            </a:r>
            <a:b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br>
            <a:r>
              <a:rPr lang="en-US" sz="2400" spc="300" dirty="0">
                <a:latin typeface="Arial Black" panose="020B0A04020102020204" pitchFamily="34" charset="0"/>
              </a:rPr>
              <a:t>Paul did not see two different gospels!</a:t>
            </a:r>
          </a:p>
          <a:p>
            <a:r>
              <a:rPr lang="en-US" sz="2400" spc="300" dirty="0">
                <a:latin typeface="Arial Black" panose="020B0A04020102020204" pitchFamily="34" charset="0"/>
              </a:rPr>
              <a:t>Paul did not see two different churches!</a:t>
            </a:r>
          </a:p>
        </p:txBody>
      </p:sp>
    </p:spTree>
    <p:extLst>
      <p:ext uri="{BB962C8B-B14F-4D97-AF65-F5344CB8AC3E}">
        <p14:creationId xmlns:p14="http://schemas.microsoft.com/office/powerpoint/2010/main" val="3864251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4BF08-DA45-4A51-8028-A3F0B4A5D481}"/>
              </a:ext>
            </a:extLst>
          </p:cNvPr>
          <p:cNvSpPr>
            <a:spLocks noGrp="1"/>
          </p:cNvSpPr>
          <p:nvPr>
            <p:ph type="body" sz="quarter" idx="13"/>
          </p:nvPr>
        </p:nvSpPr>
        <p:spPr>
          <a:xfrm>
            <a:off x="526736" y="421372"/>
            <a:ext cx="8160063" cy="4722128"/>
          </a:xfrm>
        </p:spPr>
        <p:txBody>
          <a:bodyPr>
            <a:normAutofit/>
          </a:bodyPr>
          <a:lstStyle/>
          <a:p>
            <a:pPr marL="514350" indent="-514350" algn="l">
              <a:buFont typeface="+mj-lt"/>
              <a:buAutoNum type="arabicPeriod" startAt="9"/>
            </a:pPr>
            <a:r>
              <a:rPr lang="en-US" dirty="0"/>
              <a:t>Their convoluted exegesis of Scripture violates simple contextual coherency (ex. Insisting two gospels, Gal. 2:7; violating </a:t>
            </a:r>
            <a:r>
              <a:rPr lang="en-US" i="1" dirty="0"/>
              <a:t>not another,</a:t>
            </a:r>
            <a:r>
              <a:rPr lang="en-US" dirty="0"/>
              <a:t> Gal. </a:t>
            </a:r>
            <a:r>
              <a:rPr lang="en-US" dirty="0" err="1"/>
              <a:t>1:6ff</a:t>
            </a:r>
            <a:r>
              <a:rPr lang="en-US" dirty="0"/>
              <a:t>)</a:t>
            </a:r>
          </a:p>
          <a:p>
            <a:pPr marL="514350" indent="-514350" algn="l">
              <a:buFont typeface="+mj-lt"/>
              <a:buAutoNum type="arabicPeriod" startAt="9"/>
            </a:pPr>
            <a:r>
              <a:rPr lang="en-US" dirty="0"/>
              <a:t>They make two different baptisms. Water baptism for Jewish believers and a spiritual baptism by Paul for Gentile believers</a:t>
            </a:r>
          </a:p>
        </p:txBody>
      </p:sp>
      <p:sp>
        <p:nvSpPr>
          <p:cNvPr id="3" name="Rectangle 2">
            <a:extLst>
              <a:ext uri="{FF2B5EF4-FFF2-40B4-BE49-F238E27FC236}">
                <a16:creationId xmlns:a16="http://schemas.microsoft.com/office/drawing/2014/main" id="{6040DFE3-CB6E-4EBF-9526-BAF8B3F2E877}"/>
              </a:ext>
            </a:extLst>
          </p:cNvPr>
          <p:cNvSpPr/>
          <p:nvPr/>
        </p:nvSpPr>
        <p:spPr>
          <a:xfrm>
            <a:off x="599673" y="96716"/>
            <a:ext cx="8014188" cy="369332"/>
          </a:xfrm>
          <a:prstGeom prst="rect">
            <a:avLst/>
          </a:prstGeom>
        </p:spPr>
        <p:txBody>
          <a:bodyPr wrap="square">
            <a:spAutoFit/>
          </a:bodyPr>
          <a:lstStyle/>
          <a:p>
            <a:r>
              <a:rPr lang="en-US" dirty="0"/>
              <a:t>11 Consequences of the fallacious Grace-Dispensational Movement</a:t>
            </a:r>
          </a:p>
        </p:txBody>
      </p:sp>
    </p:spTree>
    <p:extLst>
      <p:ext uri="{BB962C8B-B14F-4D97-AF65-F5344CB8AC3E}">
        <p14:creationId xmlns:p14="http://schemas.microsoft.com/office/powerpoint/2010/main" val="405604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4BF08-DA45-4A51-8028-A3F0B4A5D481}"/>
              </a:ext>
            </a:extLst>
          </p:cNvPr>
          <p:cNvSpPr>
            <a:spLocks noGrp="1"/>
          </p:cNvSpPr>
          <p:nvPr>
            <p:ph type="body" sz="quarter" idx="13"/>
          </p:nvPr>
        </p:nvSpPr>
        <p:spPr>
          <a:xfrm>
            <a:off x="526736" y="421372"/>
            <a:ext cx="8160063" cy="4722128"/>
          </a:xfrm>
        </p:spPr>
        <p:txBody>
          <a:bodyPr>
            <a:normAutofit/>
          </a:bodyPr>
          <a:lstStyle/>
          <a:p>
            <a:pPr marL="514350" indent="-514350" algn="l">
              <a:buFont typeface="+mj-lt"/>
              <a:buAutoNum type="arabicPeriod" startAt="11"/>
            </a:pPr>
            <a:r>
              <a:rPr lang="en-US" dirty="0"/>
              <a:t>They make Paul inconsistent in practice for he baptized the Ephesians with water (Acts 19:4, 5, </a:t>
            </a:r>
            <a:r>
              <a:rPr lang="en-US" i="1" dirty="0"/>
              <a:t>in the name of the Lord</a:t>
            </a:r>
            <a:r>
              <a:rPr lang="en-US" dirty="0"/>
              <a:t>, Acts 2:38; 10:47, 48; cf. Eph. 4:5, 5:26)?</a:t>
            </a:r>
          </a:p>
        </p:txBody>
      </p:sp>
      <p:sp>
        <p:nvSpPr>
          <p:cNvPr id="3" name="Rectangle 2">
            <a:extLst>
              <a:ext uri="{FF2B5EF4-FFF2-40B4-BE49-F238E27FC236}">
                <a16:creationId xmlns:a16="http://schemas.microsoft.com/office/drawing/2014/main" id="{6040DFE3-CB6E-4EBF-9526-BAF8B3F2E877}"/>
              </a:ext>
            </a:extLst>
          </p:cNvPr>
          <p:cNvSpPr/>
          <p:nvPr/>
        </p:nvSpPr>
        <p:spPr>
          <a:xfrm>
            <a:off x="599673" y="96716"/>
            <a:ext cx="8014188" cy="369332"/>
          </a:xfrm>
          <a:prstGeom prst="rect">
            <a:avLst/>
          </a:prstGeom>
        </p:spPr>
        <p:txBody>
          <a:bodyPr wrap="square">
            <a:spAutoFit/>
          </a:bodyPr>
          <a:lstStyle/>
          <a:p>
            <a:r>
              <a:rPr lang="en-US" dirty="0"/>
              <a:t>11 Consequences of the fallacious Grace-Dispensational Movement</a:t>
            </a:r>
          </a:p>
        </p:txBody>
      </p:sp>
    </p:spTree>
    <p:extLst>
      <p:ext uri="{BB962C8B-B14F-4D97-AF65-F5344CB8AC3E}">
        <p14:creationId xmlns:p14="http://schemas.microsoft.com/office/powerpoint/2010/main" val="390066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FC7F3A-FA2C-41DC-BE09-1EA3D60FCD9D}"/>
              </a:ext>
            </a:extLst>
          </p:cNvPr>
          <p:cNvSpPr/>
          <p:nvPr/>
        </p:nvSpPr>
        <p:spPr>
          <a:xfrm>
            <a:off x="3782291" y="1911927"/>
            <a:ext cx="1388225" cy="4738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1E11572-8701-4F1D-BFC8-FC365BE7BFDD}"/>
              </a:ext>
            </a:extLst>
          </p:cNvPr>
          <p:cNvSpPr/>
          <p:nvPr/>
        </p:nvSpPr>
        <p:spPr>
          <a:xfrm>
            <a:off x="787028" y="3331356"/>
            <a:ext cx="1432693" cy="41772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864EB93-524A-4199-AA4D-3F0472BFE809}"/>
              </a:ext>
            </a:extLst>
          </p:cNvPr>
          <p:cNvSpPr>
            <a:spLocks noGrp="1"/>
          </p:cNvSpPr>
          <p:nvPr>
            <p:ph type="body" sz="quarter" idx="10"/>
          </p:nvPr>
        </p:nvSpPr>
        <p:spPr>
          <a:xfrm>
            <a:off x="468313" y="367506"/>
            <a:ext cx="5675312" cy="4408488"/>
          </a:xfrm>
        </p:spPr>
        <p:txBody>
          <a:bodyPr>
            <a:normAutofit/>
          </a:bodyPr>
          <a:lstStyle/>
          <a:p>
            <a:r>
              <a:rPr lang="en-US" dirty="0"/>
              <a:t>“Our two primary points of disagreement are that we see the Body of Christ starting with the conversion and call of the Apostle Paul and that water baptism is not a requirement for this dispensation.”</a:t>
            </a:r>
          </a:p>
        </p:txBody>
      </p:sp>
      <p:sp>
        <p:nvSpPr>
          <p:cNvPr id="3" name="Title 2">
            <a:extLst>
              <a:ext uri="{FF2B5EF4-FFF2-40B4-BE49-F238E27FC236}">
                <a16:creationId xmlns:a16="http://schemas.microsoft.com/office/drawing/2014/main" id="{0BE02CB3-4832-48B9-97BB-CE68D2088813}"/>
              </a:ext>
            </a:extLst>
          </p:cNvPr>
          <p:cNvSpPr>
            <a:spLocks noGrp="1"/>
          </p:cNvSpPr>
          <p:nvPr>
            <p:ph type="title"/>
          </p:nvPr>
        </p:nvSpPr>
        <p:spPr/>
        <p:txBody>
          <a:bodyPr>
            <a:normAutofit/>
          </a:bodyPr>
          <a:lstStyle/>
          <a:p>
            <a:r>
              <a:rPr lang="en-US" dirty="0">
                <a:solidFill>
                  <a:schemeClr val="accent1">
                    <a:lumMod val="60000"/>
                    <a:lumOff val="40000"/>
                  </a:schemeClr>
                </a:solidFill>
              </a:rPr>
              <a:t>What is the </a:t>
            </a:r>
            <a:br>
              <a:rPr lang="en-US" dirty="0">
                <a:solidFill>
                  <a:schemeClr val="accent1">
                    <a:lumMod val="60000"/>
                    <a:lumOff val="40000"/>
                  </a:schemeClr>
                </a:solidFill>
              </a:rPr>
            </a:br>
            <a:r>
              <a:rPr lang="en-US" sz="2000" b="1" spc="600" dirty="0">
                <a:solidFill>
                  <a:schemeClr val="accent1">
                    <a:lumMod val="60000"/>
                    <a:lumOff val="40000"/>
                  </a:schemeClr>
                </a:solidFill>
              </a:rPr>
              <a:t>MOTIVE</a:t>
            </a:r>
            <a:r>
              <a:rPr lang="en-US" dirty="0">
                <a:solidFill>
                  <a:schemeClr val="accent1">
                    <a:lumMod val="60000"/>
                    <a:lumOff val="40000"/>
                  </a:schemeClr>
                </a:solidFill>
              </a:rPr>
              <a:t> </a:t>
            </a:r>
            <a:br>
              <a:rPr lang="en-US" dirty="0">
                <a:solidFill>
                  <a:schemeClr val="accent1">
                    <a:lumMod val="60000"/>
                    <a:lumOff val="40000"/>
                  </a:schemeClr>
                </a:solidFill>
              </a:rPr>
            </a:br>
            <a:r>
              <a:rPr lang="en-US" dirty="0">
                <a:solidFill>
                  <a:schemeClr val="accent1">
                    <a:lumMod val="60000"/>
                    <a:lumOff val="40000"/>
                  </a:schemeClr>
                </a:solidFill>
              </a:rPr>
              <a:t>For Mid-Acts &amp; </a:t>
            </a:r>
            <a:r>
              <a:rPr lang="en-US" dirty="0" err="1">
                <a:solidFill>
                  <a:schemeClr val="accent1">
                    <a:lumMod val="60000"/>
                    <a:lumOff val="40000"/>
                  </a:schemeClr>
                </a:solidFill>
              </a:rPr>
              <a:t>Hyperdispensationalism</a:t>
            </a:r>
            <a:r>
              <a:rPr lang="en-US" dirty="0">
                <a:solidFill>
                  <a:schemeClr val="accent1">
                    <a:lumMod val="60000"/>
                    <a:lumOff val="40000"/>
                  </a:schemeClr>
                </a:solidFill>
              </a:rPr>
              <a:t>?</a:t>
            </a:r>
          </a:p>
        </p:txBody>
      </p:sp>
      <p:sp>
        <p:nvSpPr>
          <p:cNvPr id="4" name="TextBox 3">
            <a:extLst>
              <a:ext uri="{FF2B5EF4-FFF2-40B4-BE49-F238E27FC236}">
                <a16:creationId xmlns:a16="http://schemas.microsoft.com/office/drawing/2014/main" id="{8104325C-BE2C-4D87-A8C5-BA93FD30A27F}"/>
              </a:ext>
            </a:extLst>
          </p:cNvPr>
          <p:cNvSpPr txBox="1"/>
          <p:nvPr/>
        </p:nvSpPr>
        <p:spPr>
          <a:xfrm>
            <a:off x="468313" y="129366"/>
            <a:ext cx="5869620" cy="615553"/>
          </a:xfrm>
          <a:prstGeom prst="rect">
            <a:avLst/>
          </a:prstGeom>
          <a:noFill/>
        </p:spPr>
        <p:txBody>
          <a:bodyPr wrap="none" rtlCol="0">
            <a:spAutoFit/>
          </a:bodyPr>
          <a:lstStyle/>
          <a:p>
            <a:r>
              <a:rPr lang="en-US" dirty="0"/>
              <a:t>Berean Bible Society</a:t>
            </a:r>
          </a:p>
          <a:p>
            <a:r>
              <a:rPr lang="en-US" sz="1600" i="1" dirty="0"/>
              <a:t>www.bereanbiblesociety.org/are-we-hyper-dispensationalists</a:t>
            </a:r>
          </a:p>
        </p:txBody>
      </p:sp>
      <p:sp>
        <p:nvSpPr>
          <p:cNvPr id="6" name="TextBox 5">
            <a:extLst>
              <a:ext uri="{FF2B5EF4-FFF2-40B4-BE49-F238E27FC236}">
                <a16:creationId xmlns:a16="http://schemas.microsoft.com/office/drawing/2014/main" id="{C12A0A7D-B86A-4C73-A29D-314695B2642E}"/>
              </a:ext>
            </a:extLst>
          </p:cNvPr>
          <p:cNvSpPr txBox="1"/>
          <p:nvPr/>
        </p:nvSpPr>
        <p:spPr>
          <a:xfrm>
            <a:off x="6529647" y="1525385"/>
            <a:ext cx="2406845" cy="147732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t>Rather than explain away Scripture, the new approach is undermine and erase it!</a:t>
            </a:r>
          </a:p>
        </p:txBody>
      </p:sp>
    </p:spTree>
    <p:extLst>
      <p:ext uri="{BB962C8B-B14F-4D97-AF65-F5344CB8AC3E}">
        <p14:creationId xmlns:p14="http://schemas.microsoft.com/office/powerpoint/2010/main" val="3990659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F644A5B-BB80-41FC-A8A4-07246FB118E0}"/>
              </a:ext>
            </a:extLst>
          </p:cNvPr>
          <p:cNvSpPr/>
          <p:nvPr/>
        </p:nvSpPr>
        <p:spPr>
          <a:xfrm>
            <a:off x="5135982" y="3981987"/>
            <a:ext cx="675733" cy="41772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0D018E5-74D2-49D0-83A0-9F131EA4DFB8}"/>
              </a:ext>
            </a:extLst>
          </p:cNvPr>
          <p:cNvSpPr/>
          <p:nvPr/>
        </p:nvSpPr>
        <p:spPr>
          <a:xfrm>
            <a:off x="1543167" y="1841060"/>
            <a:ext cx="3543183" cy="41772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864EB93-524A-4199-AA4D-3F0472BFE809}"/>
              </a:ext>
            </a:extLst>
          </p:cNvPr>
          <p:cNvSpPr>
            <a:spLocks noGrp="1"/>
          </p:cNvSpPr>
          <p:nvPr>
            <p:ph type="body" sz="quarter" idx="10"/>
          </p:nvPr>
        </p:nvSpPr>
        <p:spPr>
          <a:xfrm>
            <a:off x="468313" y="744919"/>
            <a:ext cx="5675312" cy="4036632"/>
          </a:xfrm>
        </p:spPr>
        <p:txBody>
          <a:bodyPr>
            <a:normAutofit fontScale="85000" lnSpcReduction="10000"/>
          </a:bodyPr>
          <a:lstStyle/>
          <a:p>
            <a:r>
              <a:rPr lang="en-US" dirty="0"/>
              <a:t>“To be saved under the gospel of the circumcision, water baptism was a required expression of faith, but water baptism is not required under the gospel of the uncircumcision. If baptism were necessary … Paul would never have said, ‘I thank God that I baptized none of you.’ Thus, whether baptism is necessary for salvation differs under these two gospels.”</a:t>
            </a:r>
          </a:p>
        </p:txBody>
      </p:sp>
      <p:sp>
        <p:nvSpPr>
          <p:cNvPr id="3" name="Title 2">
            <a:extLst>
              <a:ext uri="{FF2B5EF4-FFF2-40B4-BE49-F238E27FC236}">
                <a16:creationId xmlns:a16="http://schemas.microsoft.com/office/drawing/2014/main" id="{0BE02CB3-4832-48B9-97BB-CE68D2088813}"/>
              </a:ext>
            </a:extLst>
          </p:cNvPr>
          <p:cNvSpPr>
            <a:spLocks noGrp="1"/>
          </p:cNvSpPr>
          <p:nvPr>
            <p:ph type="title"/>
          </p:nvPr>
        </p:nvSpPr>
        <p:spPr/>
        <p:txBody>
          <a:bodyPr>
            <a:normAutofit/>
          </a:bodyPr>
          <a:lstStyle/>
          <a:p>
            <a:r>
              <a:rPr lang="en-US" dirty="0">
                <a:solidFill>
                  <a:schemeClr val="accent1">
                    <a:lumMod val="60000"/>
                    <a:lumOff val="40000"/>
                  </a:schemeClr>
                </a:solidFill>
              </a:rPr>
              <a:t>What is the </a:t>
            </a:r>
            <a:br>
              <a:rPr lang="en-US" dirty="0">
                <a:solidFill>
                  <a:schemeClr val="accent1">
                    <a:lumMod val="60000"/>
                    <a:lumOff val="40000"/>
                  </a:schemeClr>
                </a:solidFill>
              </a:rPr>
            </a:br>
            <a:r>
              <a:rPr lang="en-US" sz="2000" b="1" spc="600" dirty="0">
                <a:solidFill>
                  <a:schemeClr val="accent1">
                    <a:lumMod val="60000"/>
                    <a:lumOff val="40000"/>
                  </a:schemeClr>
                </a:solidFill>
              </a:rPr>
              <a:t>MOTIVE</a:t>
            </a:r>
            <a:r>
              <a:rPr lang="en-US" dirty="0">
                <a:solidFill>
                  <a:schemeClr val="accent1">
                    <a:lumMod val="60000"/>
                    <a:lumOff val="40000"/>
                  </a:schemeClr>
                </a:solidFill>
              </a:rPr>
              <a:t> </a:t>
            </a:r>
            <a:br>
              <a:rPr lang="en-US" dirty="0">
                <a:solidFill>
                  <a:schemeClr val="accent1">
                    <a:lumMod val="60000"/>
                    <a:lumOff val="40000"/>
                  </a:schemeClr>
                </a:solidFill>
              </a:rPr>
            </a:br>
            <a:r>
              <a:rPr lang="en-US" dirty="0">
                <a:solidFill>
                  <a:schemeClr val="accent1">
                    <a:lumMod val="60000"/>
                    <a:lumOff val="40000"/>
                  </a:schemeClr>
                </a:solidFill>
              </a:rPr>
              <a:t>For Mid-Acts &amp; </a:t>
            </a:r>
            <a:r>
              <a:rPr lang="en-US" dirty="0" err="1">
                <a:solidFill>
                  <a:schemeClr val="accent1">
                    <a:lumMod val="60000"/>
                    <a:lumOff val="40000"/>
                  </a:schemeClr>
                </a:solidFill>
              </a:rPr>
              <a:t>Hyperdispensationalism</a:t>
            </a:r>
            <a:r>
              <a:rPr lang="en-US" dirty="0">
                <a:solidFill>
                  <a:schemeClr val="accent1">
                    <a:lumMod val="60000"/>
                    <a:lumOff val="40000"/>
                  </a:schemeClr>
                </a:solidFill>
              </a:rPr>
              <a:t>?</a:t>
            </a:r>
          </a:p>
        </p:txBody>
      </p:sp>
      <p:sp>
        <p:nvSpPr>
          <p:cNvPr id="4" name="TextBox 3">
            <a:extLst>
              <a:ext uri="{FF2B5EF4-FFF2-40B4-BE49-F238E27FC236}">
                <a16:creationId xmlns:a16="http://schemas.microsoft.com/office/drawing/2014/main" id="{8104325C-BE2C-4D87-A8C5-BA93FD30A27F}"/>
              </a:ext>
            </a:extLst>
          </p:cNvPr>
          <p:cNvSpPr txBox="1"/>
          <p:nvPr/>
        </p:nvSpPr>
        <p:spPr>
          <a:xfrm>
            <a:off x="468313" y="129366"/>
            <a:ext cx="7922938" cy="615553"/>
          </a:xfrm>
          <a:prstGeom prst="rect">
            <a:avLst/>
          </a:prstGeom>
          <a:noFill/>
        </p:spPr>
        <p:txBody>
          <a:bodyPr wrap="none" rtlCol="0">
            <a:spAutoFit/>
          </a:bodyPr>
          <a:lstStyle/>
          <a:p>
            <a:r>
              <a:rPr lang="en-US" dirty="0"/>
              <a:t>Dispensational Bible Church</a:t>
            </a:r>
          </a:p>
          <a:p>
            <a:r>
              <a:rPr lang="en-US" sz="1600" i="1" dirty="0"/>
              <a:t>www.dispensationalbiblechurch.org/index.php/printed-lessons/7-contradicitons</a:t>
            </a:r>
          </a:p>
        </p:txBody>
      </p:sp>
    </p:spTree>
    <p:extLst>
      <p:ext uri="{BB962C8B-B14F-4D97-AF65-F5344CB8AC3E}">
        <p14:creationId xmlns:p14="http://schemas.microsoft.com/office/powerpoint/2010/main" val="2246467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7081FA-3E09-41AD-939F-CAD0C29CE895}"/>
              </a:ext>
            </a:extLst>
          </p:cNvPr>
          <p:cNvSpPr>
            <a:spLocks noGrp="1"/>
          </p:cNvSpPr>
          <p:nvPr>
            <p:ph type="body" sz="quarter" idx="10"/>
          </p:nvPr>
        </p:nvSpPr>
        <p:spPr/>
        <p:txBody>
          <a:bodyPr/>
          <a:lstStyle/>
          <a:p>
            <a:r>
              <a:rPr lang="en-US" sz="3600" u="sng" dirty="0">
                <a:solidFill>
                  <a:schemeClr val="accent1">
                    <a:lumMod val="60000"/>
                    <a:lumOff val="40000"/>
                  </a:schemeClr>
                </a:solidFill>
              </a:rPr>
              <a:t>Are there two gospels?</a:t>
            </a:r>
          </a:p>
          <a:p>
            <a:r>
              <a:rPr lang="en-US" dirty="0">
                <a:solidFill>
                  <a:schemeClr val="tx2">
                    <a:lumMod val="90000"/>
                  </a:schemeClr>
                </a:solidFill>
              </a:rPr>
              <a:t>Did Peter preach a different gospel from Paul?</a:t>
            </a:r>
          </a:p>
          <a:p>
            <a:r>
              <a:rPr lang="en-US" dirty="0"/>
              <a:t>Why did Paul thank God for not baptizing many of the Corinthians?</a:t>
            </a:r>
          </a:p>
        </p:txBody>
      </p:sp>
    </p:spTree>
    <p:extLst>
      <p:ext uri="{BB962C8B-B14F-4D97-AF65-F5344CB8AC3E}">
        <p14:creationId xmlns:p14="http://schemas.microsoft.com/office/powerpoint/2010/main" val="3969397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anim calcmode="lin" valueType="num">
                                      <p:cBhvr>
                                        <p:cTn id="8" dur="1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125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750"/>
                                        <p:tgtEl>
                                          <p:spTgt spid="4">
                                            <p:txEl>
                                              <p:pRg st="2" end="2"/>
                                            </p:txEl>
                                          </p:spTgt>
                                        </p:tgtEl>
                                      </p:cBhvr>
                                    </p:animEffect>
                                    <p:anim calcmode="lin" valueType="num">
                                      <p:cBhvr>
                                        <p:cTn id="14" dur="1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703476-0A9B-40D5-962D-4221B4558835}"/>
              </a:ext>
            </a:extLst>
          </p:cNvPr>
          <p:cNvSpPr>
            <a:spLocks noGrp="1"/>
          </p:cNvSpPr>
          <p:nvPr>
            <p:ph type="body" sz="quarter" idx="10"/>
          </p:nvPr>
        </p:nvSpPr>
        <p:spPr/>
        <p:txBody>
          <a:bodyPr/>
          <a:lstStyle/>
          <a:p>
            <a:r>
              <a:rPr lang="en-US" dirty="0"/>
              <a:t>“However, in this very epistle, Paul mentions “the gospel of the circumcision” and “the gospel of the uncircumcision” in the very same verse (2:7). Why, there’s two gospels right there!”</a:t>
            </a:r>
          </a:p>
        </p:txBody>
      </p:sp>
      <p:sp>
        <p:nvSpPr>
          <p:cNvPr id="3" name="TextBox 2">
            <a:extLst>
              <a:ext uri="{FF2B5EF4-FFF2-40B4-BE49-F238E27FC236}">
                <a16:creationId xmlns:a16="http://schemas.microsoft.com/office/drawing/2014/main" id="{A0CB9238-CE4F-469B-97CB-42E63C22544E}"/>
              </a:ext>
            </a:extLst>
          </p:cNvPr>
          <p:cNvSpPr txBox="1"/>
          <p:nvPr/>
        </p:nvSpPr>
        <p:spPr>
          <a:xfrm>
            <a:off x="468313" y="4646735"/>
            <a:ext cx="5043881" cy="307777"/>
          </a:xfrm>
          <a:prstGeom prst="rect">
            <a:avLst/>
          </a:prstGeom>
          <a:noFill/>
        </p:spPr>
        <p:txBody>
          <a:bodyPr wrap="none" rtlCol="0">
            <a:spAutoFit/>
          </a:bodyPr>
          <a:lstStyle/>
          <a:p>
            <a:r>
              <a:rPr lang="en-US" sz="1400" dirty="0" err="1"/>
              <a:t>Kurth</a:t>
            </a:r>
            <a:r>
              <a:rPr lang="en-US" sz="1400" dirty="0"/>
              <a:t>, Ricky L., “The Berean Searchlight,” p. 16, Aug. 2014.</a:t>
            </a:r>
          </a:p>
        </p:txBody>
      </p:sp>
    </p:spTree>
    <p:extLst>
      <p:ext uri="{BB962C8B-B14F-4D97-AF65-F5344CB8AC3E}">
        <p14:creationId xmlns:p14="http://schemas.microsoft.com/office/powerpoint/2010/main" val="2965433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703476-0A9B-40D5-962D-4221B4558835}"/>
              </a:ext>
            </a:extLst>
          </p:cNvPr>
          <p:cNvSpPr>
            <a:spLocks noGrp="1"/>
          </p:cNvSpPr>
          <p:nvPr>
            <p:ph type="body" sz="quarter" idx="10"/>
          </p:nvPr>
        </p:nvSpPr>
        <p:spPr>
          <a:xfrm>
            <a:off x="468313" y="373063"/>
            <a:ext cx="5675312" cy="4339614"/>
          </a:xfrm>
        </p:spPr>
        <p:txBody>
          <a:bodyPr>
            <a:normAutofit lnSpcReduction="10000"/>
          </a:bodyPr>
          <a:lstStyle/>
          <a:p>
            <a:r>
              <a:rPr lang="en-US" dirty="0"/>
              <a:t>“The gospel of the circumcision said that you had to be circumcised to be saved (Gen. 17:14), while the gospel of the uncircumcision said that you didn’t have to be circumcised to be saved. …the Galatians were being tempted to return to this gospel of the circumcision…”</a:t>
            </a:r>
          </a:p>
        </p:txBody>
      </p:sp>
      <p:sp>
        <p:nvSpPr>
          <p:cNvPr id="3" name="TextBox 2">
            <a:extLst>
              <a:ext uri="{FF2B5EF4-FFF2-40B4-BE49-F238E27FC236}">
                <a16:creationId xmlns:a16="http://schemas.microsoft.com/office/drawing/2014/main" id="{A0CB9238-CE4F-469B-97CB-42E63C22544E}"/>
              </a:ext>
            </a:extLst>
          </p:cNvPr>
          <p:cNvSpPr txBox="1"/>
          <p:nvPr/>
        </p:nvSpPr>
        <p:spPr>
          <a:xfrm>
            <a:off x="468313" y="4646735"/>
            <a:ext cx="5043881" cy="307777"/>
          </a:xfrm>
          <a:prstGeom prst="rect">
            <a:avLst/>
          </a:prstGeom>
          <a:noFill/>
        </p:spPr>
        <p:txBody>
          <a:bodyPr wrap="none" rtlCol="0">
            <a:spAutoFit/>
          </a:bodyPr>
          <a:lstStyle/>
          <a:p>
            <a:r>
              <a:rPr lang="en-US" sz="1400" dirty="0" err="1"/>
              <a:t>Kurth</a:t>
            </a:r>
            <a:r>
              <a:rPr lang="en-US" sz="1400" dirty="0"/>
              <a:t>, Ricky L., “The Berean Searchlight,” p. 16, Aug. 2014.</a:t>
            </a:r>
          </a:p>
        </p:txBody>
      </p:sp>
    </p:spTree>
    <p:extLst>
      <p:ext uri="{BB962C8B-B14F-4D97-AF65-F5344CB8AC3E}">
        <p14:creationId xmlns:p14="http://schemas.microsoft.com/office/powerpoint/2010/main" val="2473451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ACC3BE-C6FB-4D92-BD82-E7BADE3431F8}"/>
              </a:ext>
            </a:extLst>
          </p:cNvPr>
          <p:cNvSpPr>
            <a:spLocks noGrp="1"/>
          </p:cNvSpPr>
          <p:nvPr>
            <p:ph type="body" sz="quarter" idx="13"/>
          </p:nvPr>
        </p:nvSpPr>
        <p:spPr/>
        <p:txBody>
          <a:bodyPr>
            <a:normAutofit fontScale="92500"/>
          </a:bodyPr>
          <a:lstStyle/>
          <a:p>
            <a:r>
              <a:rPr lang="en-US" dirty="0"/>
              <a:t>“17. The MYSTERY “Hid in God” was the divine purpose to make of Jew and Gentile a whole new thing, that is, the Church, which is Christ’s Body. The revelation of this Mystery was committed to Paul, and it is in his writings alone that we find the doctrine, position, walk and destiny of the Church (Gal. 1:11,12; Eph. 3:1-9; Col. 1:24-27).”</a:t>
            </a:r>
          </a:p>
        </p:txBody>
      </p:sp>
      <p:sp>
        <p:nvSpPr>
          <p:cNvPr id="5" name="Text Placeholder 4">
            <a:extLst>
              <a:ext uri="{FF2B5EF4-FFF2-40B4-BE49-F238E27FC236}">
                <a16:creationId xmlns:a16="http://schemas.microsoft.com/office/drawing/2014/main" id="{04D5E054-169A-4747-AE72-37E6D1CAC1B7}"/>
              </a:ext>
            </a:extLst>
          </p:cNvPr>
          <p:cNvSpPr>
            <a:spLocks noGrp="1"/>
          </p:cNvSpPr>
          <p:nvPr>
            <p:ph type="body" sz="quarter" idx="14"/>
          </p:nvPr>
        </p:nvSpPr>
        <p:spPr/>
        <p:txBody>
          <a:bodyPr/>
          <a:lstStyle/>
          <a:p>
            <a:r>
              <a:rPr lang="en-US" dirty="0">
                <a:effectLst/>
              </a:rPr>
              <a:t>“Doctrinal Statement of the BEREAN Bible Society.” </a:t>
            </a:r>
            <a:r>
              <a:rPr lang="en-US" i="1" dirty="0">
                <a:effectLst/>
              </a:rPr>
              <a:t>Berean Bible Society</a:t>
            </a:r>
            <a:r>
              <a:rPr lang="en-US" dirty="0">
                <a:effectLst/>
              </a:rPr>
              <a:t>, www.bereanbiblesociety.org/doctrinal-statement-of-the-berean-bible-society/. </a:t>
            </a:r>
          </a:p>
          <a:p>
            <a:endParaRPr lang="en-US" dirty="0"/>
          </a:p>
        </p:txBody>
      </p:sp>
      <p:sp>
        <p:nvSpPr>
          <p:cNvPr id="10" name="Conector recto 9">
            <a:extLst>
              <a:ext uri="{FF2B5EF4-FFF2-40B4-BE49-F238E27FC236}">
                <a16:creationId xmlns:a16="http://schemas.microsoft.com/office/drawing/2014/main" id="{2260414E-63F9-427E-B89C-70EA53226B58}"/>
              </a:ext>
            </a:extLst>
          </p:cNvPr>
          <p:cNvSpPr/>
          <p:nvPr/>
        </p:nvSpPr>
        <p:spPr>
          <a:xfrm>
            <a:off x="5462280" y="2725200"/>
            <a:ext cx="914400" cy="0"/>
          </a:xfrm>
          <a:prstGeom prst="line">
            <a:avLst/>
          </a:prstGeom>
          <a:solidFill>
            <a:srgbClr val="FFC114">
              <a:alpha val="5000"/>
            </a:srgbClr>
          </a:solidFill>
          <a:ln w="72000">
            <a:solidFill>
              <a:srgbClr val="FFC114"/>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C114"/>
              </a:solidFill>
            </a:endParaRPr>
          </a:p>
        </p:txBody>
      </p:sp>
    </p:spTree>
    <p:extLst>
      <p:ext uri="{BB962C8B-B14F-4D97-AF65-F5344CB8AC3E}">
        <p14:creationId xmlns:p14="http://schemas.microsoft.com/office/powerpoint/2010/main" val="327990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2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56F62C-5368-4B07-9C98-46AA87E7D9B0}"/>
              </a:ext>
            </a:extLst>
          </p:cNvPr>
          <p:cNvSpPr/>
          <p:nvPr/>
        </p:nvSpPr>
        <p:spPr>
          <a:xfrm>
            <a:off x="1569426" y="1318847"/>
            <a:ext cx="6005146" cy="575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EFBA21B-967C-430B-A1BF-83859BA5AFB9}"/>
              </a:ext>
            </a:extLst>
          </p:cNvPr>
          <p:cNvSpPr/>
          <p:nvPr/>
        </p:nvSpPr>
        <p:spPr>
          <a:xfrm>
            <a:off x="897212" y="2407592"/>
            <a:ext cx="5459224" cy="5758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DB9F9F0-AC53-47A8-B424-4BF3FACFC18F}"/>
              </a:ext>
            </a:extLst>
          </p:cNvPr>
          <p:cNvSpPr>
            <a:spLocks noGrp="1"/>
          </p:cNvSpPr>
          <p:nvPr>
            <p:ph type="body" sz="quarter" idx="13"/>
          </p:nvPr>
        </p:nvSpPr>
        <p:spPr/>
        <p:txBody>
          <a:bodyPr>
            <a:normAutofit/>
          </a:bodyPr>
          <a:lstStyle/>
          <a:p>
            <a:r>
              <a:rPr lang="en-US" sz="3600" dirty="0"/>
              <a:t>“But contrariwise, when they saw that the gospel of the uncircumcision was committed unto me, as the </a:t>
            </a:r>
            <a:br>
              <a:rPr lang="en-US" sz="3600" dirty="0"/>
            </a:br>
            <a:r>
              <a:rPr lang="en-US" sz="3600" dirty="0"/>
              <a:t>gospel of the circumcision was unto Peter” (Gal. 2:7, KJV)</a:t>
            </a:r>
          </a:p>
        </p:txBody>
      </p:sp>
      <p:grpSp>
        <p:nvGrpSpPr>
          <p:cNvPr id="18" name="Group 17">
            <a:extLst>
              <a:ext uri="{FF2B5EF4-FFF2-40B4-BE49-F238E27FC236}">
                <a16:creationId xmlns:a16="http://schemas.microsoft.com/office/drawing/2014/main" id="{64FDADD9-B5D6-4CE9-A88A-E52105E55B7D}"/>
              </a:ext>
            </a:extLst>
          </p:cNvPr>
          <p:cNvGrpSpPr/>
          <p:nvPr/>
        </p:nvGrpSpPr>
        <p:grpSpPr>
          <a:xfrm>
            <a:off x="527050" y="251316"/>
            <a:ext cx="3368230" cy="950203"/>
            <a:chOff x="527050" y="251316"/>
            <a:chExt cx="3368230" cy="950203"/>
          </a:xfrm>
        </p:grpSpPr>
        <p:sp>
          <p:nvSpPr>
            <p:cNvPr id="8" name="TextBox 7">
              <a:extLst>
                <a:ext uri="{FF2B5EF4-FFF2-40B4-BE49-F238E27FC236}">
                  <a16:creationId xmlns:a16="http://schemas.microsoft.com/office/drawing/2014/main" id="{BD367C59-65C7-41DC-8BC9-617321FE6ADC}"/>
                </a:ext>
              </a:extLst>
            </p:cNvPr>
            <p:cNvSpPr txBox="1"/>
            <p:nvPr/>
          </p:nvSpPr>
          <p:spPr>
            <a:xfrm>
              <a:off x="527050" y="251316"/>
              <a:ext cx="3368230" cy="369332"/>
            </a:xfrm>
            <a:prstGeom prst="rect">
              <a:avLst/>
            </a:prstGeom>
            <a:noFill/>
          </p:spPr>
          <p:txBody>
            <a:bodyPr wrap="none" rtlCol="0">
              <a:spAutoFit/>
            </a:bodyPr>
            <a:lstStyle/>
            <a:p>
              <a:r>
                <a:rPr lang="en-US" dirty="0">
                  <a:solidFill>
                    <a:schemeClr val="accent3">
                      <a:lumMod val="60000"/>
                      <a:lumOff val="40000"/>
                    </a:schemeClr>
                  </a:solidFill>
                </a:rPr>
                <a:t>The gospel of the church/body</a:t>
              </a:r>
            </a:p>
          </p:txBody>
        </p:sp>
        <p:cxnSp>
          <p:nvCxnSpPr>
            <p:cNvPr id="11" name="Straight Arrow Connector 10">
              <a:extLst>
                <a:ext uri="{FF2B5EF4-FFF2-40B4-BE49-F238E27FC236}">
                  <a16:creationId xmlns:a16="http://schemas.microsoft.com/office/drawing/2014/main" id="{A1088305-6269-4099-B203-12D1C26EAB14}"/>
                </a:ext>
              </a:extLst>
            </p:cNvPr>
            <p:cNvCxnSpPr>
              <a:cxnSpLocks/>
            </p:cNvCxnSpPr>
            <p:nvPr/>
          </p:nvCxnSpPr>
          <p:spPr>
            <a:xfrm flipH="1">
              <a:off x="1661599" y="617621"/>
              <a:ext cx="1" cy="583898"/>
            </a:xfrm>
            <a:prstGeom prst="straightConnector1">
              <a:avLst/>
            </a:prstGeom>
            <a:ln>
              <a:solidFill>
                <a:schemeClr val="accent3">
                  <a:lumMod val="60000"/>
                  <a:lumOff val="40000"/>
                </a:schemeClr>
              </a:solidFill>
              <a:tailEnd type="triangle"/>
            </a:ln>
          </p:spPr>
          <p:style>
            <a:lnRef idx="2">
              <a:schemeClr val="accent3"/>
            </a:lnRef>
            <a:fillRef idx="0">
              <a:schemeClr val="accent3"/>
            </a:fillRef>
            <a:effectRef idx="1">
              <a:schemeClr val="accent3"/>
            </a:effectRef>
            <a:fontRef idx="minor">
              <a:schemeClr val="tx1"/>
            </a:fontRef>
          </p:style>
        </p:cxnSp>
      </p:grpSp>
      <p:grpSp>
        <p:nvGrpSpPr>
          <p:cNvPr id="19" name="Group 18">
            <a:extLst>
              <a:ext uri="{FF2B5EF4-FFF2-40B4-BE49-F238E27FC236}">
                <a16:creationId xmlns:a16="http://schemas.microsoft.com/office/drawing/2014/main" id="{FD1D6F1B-28BD-4BA9-A837-D3D380BA236E}"/>
              </a:ext>
            </a:extLst>
          </p:cNvPr>
          <p:cNvGrpSpPr/>
          <p:nvPr/>
        </p:nvGrpSpPr>
        <p:grpSpPr>
          <a:xfrm>
            <a:off x="526736" y="3020158"/>
            <a:ext cx="2924198" cy="832817"/>
            <a:chOff x="526736" y="3020158"/>
            <a:chExt cx="2924198" cy="832817"/>
          </a:xfrm>
        </p:grpSpPr>
        <p:sp>
          <p:nvSpPr>
            <p:cNvPr id="9" name="TextBox 8">
              <a:extLst>
                <a:ext uri="{FF2B5EF4-FFF2-40B4-BE49-F238E27FC236}">
                  <a16:creationId xmlns:a16="http://schemas.microsoft.com/office/drawing/2014/main" id="{2BD9D8D1-58D7-4097-96CB-6142EDE3DB38}"/>
                </a:ext>
              </a:extLst>
            </p:cNvPr>
            <p:cNvSpPr txBox="1"/>
            <p:nvPr/>
          </p:nvSpPr>
          <p:spPr>
            <a:xfrm>
              <a:off x="526736" y="3483643"/>
              <a:ext cx="2924198" cy="369332"/>
            </a:xfrm>
            <a:prstGeom prst="rect">
              <a:avLst/>
            </a:prstGeom>
            <a:noFill/>
          </p:spPr>
          <p:txBody>
            <a:bodyPr wrap="none" rtlCol="0">
              <a:spAutoFit/>
            </a:bodyPr>
            <a:lstStyle/>
            <a:p>
              <a:r>
                <a:rPr lang="en-US" dirty="0">
                  <a:solidFill>
                    <a:schemeClr val="accent5">
                      <a:lumMod val="60000"/>
                      <a:lumOff val="40000"/>
                    </a:schemeClr>
                  </a:solidFill>
                </a:rPr>
                <a:t>The gospel of the kingdom</a:t>
              </a:r>
            </a:p>
          </p:txBody>
        </p:sp>
        <p:cxnSp>
          <p:nvCxnSpPr>
            <p:cNvPr id="13" name="Straight Arrow Connector 12">
              <a:extLst>
                <a:ext uri="{FF2B5EF4-FFF2-40B4-BE49-F238E27FC236}">
                  <a16:creationId xmlns:a16="http://schemas.microsoft.com/office/drawing/2014/main" id="{CC0B197D-B673-48BD-A21E-D789D46909A5}"/>
                </a:ext>
              </a:extLst>
            </p:cNvPr>
            <p:cNvCxnSpPr>
              <a:stCxn id="9" idx="0"/>
            </p:cNvCxnSpPr>
            <p:nvPr/>
          </p:nvCxnSpPr>
          <p:spPr>
            <a:xfrm flipV="1">
              <a:off x="1988835" y="3020158"/>
              <a:ext cx="0" cy="463485"/>
            </a:xfrm>
            <a:prstGeom prst="straightConnector1">
              <a:avLst/>
            </a:prstGeom>
            <a:ln>
              <a:solidFill>
                <a:schemeClr val="accent5">
                  <a:lumMod val="60000"/>
                  <a:lumOff val="40000"/>
                </a:schemeClr>
              </a:solidFill>
              <a:tailEnd type="triangle"/>
            </a:ln>
          </p:spPr>
          <p:style>
            <a:lnRef idx="2">
              <a:schemeClr val="accent5"/>
            </a:lnRef>
            <a:fillRef idx="0">
              <a:schemeClr val="accent5"/>
            </a:fillRef>
            <a:effectRef idx="1">
              <a:schemeClr val="accent5"/>
            </a:effectRef>
            <a:fontRef idx="minor">
              <a:schemeClr val="tx1"/>
            </a:fontRef>
          </p:style>
        </p:cxnSp>
      </p:grpSp>
      <p:pic>
        <p:nvPicPr>
          <p:cNvPr id="16" name="Picture 15">
            <a:extLst>
              <a:ext uri="{FF2B5EF4-FFF2-40B4-BE49-F238E27FC236}">
                <a16:creationId xmlns:a16="http://schemas.microsoft.com/office/drawing/2014/main" id="{907D685F-CAC0-43FA-A8FC-38021A2D6C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616" b="22930"/>
          <a:stretch/>
        </p:blipFill>
        <p:spPr>
          <a:xfrm>
            <a:off x="3097473" y="3879074"/>
            <a:ext cx="3018587" cy="1211213"/>
          </a:xfrm>
          <a:prstGeom prst="rect">
            <a:avLst/>
          </a:prstGeom>
        </p:spPr>
      </p:pic>
      <p:sp>
        <p:nvSpPr>
          <p:cNvPr id="17" name="TextBox 16">
            <a:extLst>
              <a:ext uri="{FF2B5EF4-FFF2-40B4-BE49-F238E27FC236}">
                <a16:creationId xmlns:a16="http://schemas.microsoft.com/office/drawing/2014/main" id="{9C6C71BD-15A3-4BE7-83B6-79984EE30AD6}"/>
              </a:ext>
            </a:extLst>
          </p:cNvPr>
          <p:cNvSpPr txBox="1"/>
          <p:nvPr/>
        </p:nvSpPr>
        <p:spPr>
          <a:xfrm>
            <a:off x="6696690" y="3883892"/>
            <a:ext cx="2327841" cy="923330"/>
          </a:xfrm>
          <a:prstGeom prst="rect">
            <a:avLst/>
          </a:prstGeom>
          <a:noFill/>
        </p:spPr>
        <p:txBody>
          <a:bodyPr wrap="square" rtlCol="0">
            <a:spAutoFit/>
          </a:bodyPr>
          <a:lstStyle/>
          <a:p>
            <a:r>
              <a:rPr lang="en-US" i="1" dirty="0"/>
              <a:t>*This explains why many of them are KJV only advocates.</a:t>
            </a:r>
          </a:p>
        </p:txBody>
      </p:sp>
    </p:spTree>
    <p:extLst>
      <p:ext uri="{BB962C8B-B14F-4D97-AF65-F5344CB8AC3E}">
        <p14:creationId xmlns:p14="http://schemas.microsoft.com/office/powerpoint/2010/main" val="1960969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55"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2250" fill="hold"/>
                                        <p:tgtEl>
                                          <p:spTgt spid="16"/>
                                        </p:tgtEl>
                                        <p:attrNameLst>
                                          <p:attrName>ppt_w</p:attrName>
                                        </p:attrNameLst>
                                      </p:cBhvr>
                                      <p:tavLst>
                                        <p:tav tm="0">
                                          <p:val>
                                            <p:strVal val="#ppt_w*0.70"/>
                                          </p:val>
                                        </p:tav>
                                        <p:tav tm="100000">
                                          <p:val>
                                            <p:strVal val="#ppt_w"/>
                                          </p:val>
                                        </p:tav>
                                      </p:tavLst>
                                    </p:anim>
                                    <p:anim calcmode="lin" valueType="num">
                                      <p:cBhvr>
                                        <p:cTn id="29" dur="2250" fill="hold"/>
                                        <p:tgtEl>
                                          <p:spTgt spid="16"/>
                                        </p:tgtEl>
                                        <p:attrNameLst>
                                          <p:attrName>ppt_h</p:attrName>
                                        </p:attrNameLst>
                                      </p:cBhvr>
                                      <p:tavLst>
                                        <p:tav tm="0">
                                          <p:val>
                                            <p:strVal val="#ppt_h"/>
                                          </p:val>
                                        </p:tav>
                                        <p:tav tm="100000">
                                          <p:val>
                                            <p:strVal val="#ppt_h"/>
                                          </p:val>
                                        </p:tav>
                                      </p:tavLst>
                                    </p:anim>
                                    <p:animEffect transition="in" filter="fade">
                                      <p:cBhvr>
                                        <p:cTn id="30" dur="2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p:bldLst>
  </p:timing>
</p:sld>
</file>

<file path=ppt/theme/theme1.xml><?xml version="1.0" encoding="utf-8"?>
<a:theme xmlns:a="http://schemas.openxmlformats.org/drawingml/2006/main" name="Defaul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2529</TotalTime>
  <Words>1521</Words>
  <Application>Microsoft Office PowerPoint</Application>
  <PresentationFormat>On-screen Show (16:9)</PresentationFormat>
  <Paragraphs>116</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Segoe Script</vt:lpstr>
      <vt:lpstr>Segoe UI Black</vt:lpstr>
      <vt:lpstr>Trebuchet MS</vt:lpstr>
      <vt:lpstr>Wingdings</vt:lpstr>
      <vt:lpstr>Default</vt:lpstr>
      <vt:lpstr>GRACE DISPENSATIONALISM</vt:lpstr>
      <vt:lpstr>What is the  MOTIVE  For Mid-Acts &amp; Hyperdispensationalism?</vt:lpstr>
      <vt:lpstr>What is the  MOTIVE  For Mid-Acts &amp; Hyperdispensationalism?</vt:lpstr>
      <vt:lpstr>What is the  MOTIVE  For Mid-Acts &amp; Hyperdispensationalism?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Wallace</cp:lastModifiedBy>
  <cp:revision>23</cp:revision>
  <dcterms:created xsi:type="dcterms:W3CDTF">2014-03-26T14:03:34Z</dcterms:created>
  <dcterms:modified xsi:type="dcterms:W3CDTF">2021-07-31T20:47:29Z</dcterms:modified>
</cp:coreProperties>
</file>