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8" r:id="rId3"/>
    <p:sldId id="256" r:id="rId4"/>
    <p:sldId id="259" r:id="rId5"/>
    <p:sldId id="269" r:id="rId6"/>
    <p:sldId id="268" r:id="rId7"/>
    <p:sldId id="261" r:id="rId8"/>
    <p:sldId id="265" r:id="rId9"/>
    <p:sldId id="266" r:id="rId10"/>
    <p:sldId id="270" r:id="rId11"/>
    <p:sldId id="305" r:id="rId12"/>
    <p:sldId id="306" r:id="rId13"/>
    <p:sldId id="307" r:id="rId14"/>
    <p:sldId id="308" r:id="rId15"/>
    <p:sldId id="309" r:id="rId16"/>
    <p:sldId id="310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3E5"/>
    <a:srgbClr val="BDB9A8"/>
    <a:srgbClr val="B9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75558" autoAdjust="0"/>
  </p:normalViewPr>
  <p:slideViewPr>
    <p:cSldViewPr snapToGrid="0" snapToObjects="1">
      <p:cViewPr varScale="1">
        <p:scale>
          <a:sx n="85" d="100"/>
          <a:sy n="85" d="100"/>
        </p:scale>
        <p:origin x="121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D75A-B2FC-4C63-81A2-DAA326F87F9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BAEE-7DF4-46DD-A4C6-B83218303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51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6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FBAEE-7DF4-46DD-A4C6-B832183037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453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2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4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7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76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07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BAEE-7DF4-46DD-A4C6-B832183037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897313"/>
            <a:ext cx="3768725" cy="2483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3897313"/>
            <a:ext cx="3768725" cy="24832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09875" y="1000126"/>
            <a:ext cx="5149849" cy="260350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3063"/>
            <a:ext cx="5675312" cy="4408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3063"/>
            <a:ext cx="5675312" cy="4408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3063"/>
            <a:ext cx="5675312" cy="440848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65876" y="3278188"/>
            <a:ext cx="2570616" cy="130741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9000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9A8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930FC-B857-4374-8549-69474032D7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36644" y="1306623"/>
            <a:ext cx="6670712" cy="3014046"/>
          </a:xfrm>
          <a:ln w="57150">
            <a:solidFill>
              <a:schemeClr val="accent2">
                <a:lumMod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</p:spPr>
        <p:txBody>
          <a:bodyPr/>
          <a:lstStyle/>
          <a:p>
            <a:r>
              <a:rPr lang="en-US" dirty="0"/>
              <a:t>“I marvel that you are turning away so soon from Him who called you in the grace of Christ, to a different gospel, which is not another; but there are some who trouble you and want to pervert the gospel of Christ.”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633A2-4BCF-4921-B6EF-62C2E9BA855F}"/>
              </a:ext>
            </a:extLst>
          </p:cNvPr>
          <p:cNvSpPr txBox="1"/>
          <p:nvPr/>
        </p:nvSpPr>
        <p:spPr>
          <a:xfrm>
            <a:off x="526736" y="344314"/>
            <a:ext cx="5219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GALATIANS 1:6, 7:</a:t>
            </a:r>
          </a:p>
        </p:txBody>
      </p:sp>
    </p:spTree>
    <p:extLst>
      <p:ext uri="{BB962C8B-B14F-4D97-AF65-F5344CB8AC3E}">
        <p14:creationId xmlns:p14="http://schemas.microsoft.com/office/powerpoint/2010/main" val="19310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4F659-B155-4DD8-B8DF-0FD0F763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27180"/>
          <a:stretch/>
        </p:blipFill>
        <p:spPr>
          <a:xfrm>
            <a:off x="331909" y="171450"/>
            <a:ext cx="8480181" cy="466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11D6ED-51DE-4530-A0BD-53BD22527418}"/>
              </a:ext>
            </a:extLst>
          </p:cNvPr>
          <p:cNvSpPr/>
          <p:nvPr/>
        </p:nvSpPr>
        <p:spPr>
          <a:xfrm>
            <a:off x="193430" y="0"/>
            <a:ext cx="25409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www.absolutetruthkjv.com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E76FA0-9D96-4779-AA79-F10C4068B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033" y="4686437"/>
            <a:ext cx="8370533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7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38295-7530-4BFF-9FDF-EB222E48F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effectLst>
            <a:glow rad="101600">
              <a:schemeClr val="tx1">
                <a:alpha val="60000"/>
              </a:schemeClr>
            </a:glow>
          </a:effectLst>
        </p:spPr>
        <p:txBody>
          <a:bodyPr anchor="t" anchorCtr="0"/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STRIKE ONE!</a:t>
            </a:r>
          </a:p>
          <a:p>
            <a:r>
              <a:rPr lang="en-US" dirty="0">
                <a:latin typeface="+mj-lt"/>
              </a:rPr>
              <a:t>No Premillennial concept of the kingdom in Scripture</a:t>
            </a:r>
          </a:p>
          <a:p>
            <a:r>
              <a:rPr lang="en-US" dirty="0">
                <a:latin typeface="+mj-lt"/>
              </a:rPr>
              <a:t>Revelation is a book of signs and symbols (Rev. 1:1)</a:t>
            </a:r>
          </a:p>
          <a:p>
            <a:r>
              <a:rPr lang="en-US" sz="4000" b="1" dirty="0">
                <a:solidFill>
                  <a:schemeClr val="accent2"/>
                </a:solidFill>
                <a:latin typeface="+mj-lt"/>
              </a:rPr>
              <a:t>DO NOT TAKE SYMBOLS LITERALLY!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5390EC-F7C0-4FE7-A949-6401AA1D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 descr="Baseball">
            <a:extLst>
              <a:ext uri="{FF2B5EF4-FFF2-40B4-BE49-F238E27FC236}">
                <a16:creationId xmlns:a16="http://schemas.microsoft.com/office/drawing/2014/main" id="{B1B5047E-8391-4375-B6D8-43674CB38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218" y="584638"/>
            <a:ext cx="1529912" cy="15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7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38295-7530-4BFF-9FDF-EB222E48F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STRIKE TWO!</a:t>
            </a:r>
          </a:p>
          <a:p>
            <a:r>
              <a:rPr lang="en-US" dirty="0">
                <a:latin typeface="+mj-lt"/>
              </a:rPr>
              <a:t>No Sharp Distinctions Exists Between “Church” “Body” &amp; “Kingdom”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The church of Christ is the kingdom (Matt. 16:18, 19; Rev. 1:4, 9)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The kingdom of Christ is the body (Col. 1:18, 13)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5390EC-F7C0-4FE7-A949-6401AA1D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76" y="2571750"/>
            <a:ext cx="2570616" cy="201385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Kingdom: A king and a kingdom</a:t>
            </a:r>
            <a:b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Body: A head and a body</a:t>
            </a:r>
          </a:p>
        </p:txBody>
      </p:sp>
      <p:pic>
        <p:nvPicPr>
          <p:cNvPr id="5" name="Graphic 4" descr="Baseball">
            <a:extLst>
              <a:ext uri="{FF2B5EF4-FFF2-40B4-BE49-F238E27FC236}">
                <a16:creationId xmlns:a16="http://schemas.microsoft.com/office/drawing/2014/main" id="{81C8A657-16A3-41B8-8098-EEFFFD55F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218" y="584638"/>
            <a:ext cx="1529912" cy="15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38295-7530-4BFF-9FDF-EB222E48F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373063"/>
            <a:ext cx="5675312" cy="2457421"/>
          </a:xfrm>
        </p:spPr>
        <p:txBody>
          <a:bodyPr anchor="t" anchorCtr="0"/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STRIKE TWO!</a:t>
            </a:r>
          </a:p>
          <a:p>
            <a:r>
              <a:rPr lang="en-US" dirty="0">
                <a:latin typeface="+mj-lt"/>
              </a:rPr>
              <a:t>No Sharp Distinctions Exists Between “Church” “Body” &amp; “Kingdom”</a:t>
            </a:r>
          </a:p>
        </p:txBody>
      </p:sp>
      <p:pic>
        <p:nvPicPr>
          <p:cNvPr id="7" name="Graphic 6" descr="Baseball">
            <a:extLst>
              <a:ext uri="{FF2B5EF4-FFF2-40B4-BE49-F238E27FC236}">
                <a16:creationId xmlns:a16="http://schemas.microsoft.com/office/drawing/2014/main" id="{939E0668-36D0-4E2B-8380-404420946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218" y="584638"/>
            <a:ext cx="1529912" cy="1529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C765F-F38E-4BF6-BFFA-BB2EB98FCF5D}"/>
              </a:ext>
            </a:extLst>
          </p:cNvPr>
          <p:cNvSpPr txBox="1"/>
          <p:nvPr/>
        </p:nvSpPr>
        <p:spPr>
          <a:xfrm>
            <a:off x="1183208" y="2664231"/>
            <a:ext cx="324747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Paul preached the church is the body to Ephesus (Eph. 1:22, 23; 2:16; etc.)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A0868-C93D-4C75-B0DD-5F883C1E105E}"/>
              </a:ext>
            </a:extLst>
          </p:cNvPr>
          <p:cNvSpPr txBox="1"/>
          <p:nvPr/>
        </p:nvSpPr>
        <p:spPr>
          <a:xfrm>
            <a:off x="4657928" y="2664231"/>
            <a:ext cx="324747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When Paul labored among them, he preached the kingdom (Acts 20:17, 24, 25)</a:t>
            </a:r>
          </a:p>
        </p:txBody>
      </p:sp>
    </p:spTree>
    <p:extLst>
      <p:ext uri="{BB962C8B-B14F-4D97-AF65-F5344CB8AC3E}">
        <p14:creationId xmlns:p14="http://schemas.microsoft.com/office/powerpoint/2010/main" val="20179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38295-7530-4BFF-9FDF-EB222E48F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373063"/>
            <a:ext cx="5675312" cy="2457421"/>
          </a:xfrm>
        </p:spPr>
        <p:txBody>
          <a:bodyPr anchor="t" anchorCtr="0"/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STRIKE TWO!</a:t>
            </a:r>
          </a:p>
          <a:p>
            <a:r>
              <a:rPr lang="en-US" dirty="0">
                <a:latin typeface="+mj-lt"/>
              </a:rPr>
              <a:t>No Sharp Distinctions Exists Between “Church” “Body” &amp; “Kingdom”</a:t>
            </a:r>
          </a:p>
        </p:txBody>
      </p:sp>
      <p:pic>
        <p:nvPicPr>
          <p:cNvPr id="8" name="Graphic 7" descr="Baseball">
            <a:extLst>
              <a:ext uri="{FF2B5EF4-FFF2-40B4-BE49-F238E27FC236}">
                <a16:creationId xmlns:a16="http://schemas.microsoft.com/office/drawing/2014/main" id="{37844E58-5F55-47AE-9E2D-08B49FE20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218" y="584638"/>
            <a:ext cx="1529912" cy="15299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C729C9-963B-4285-82A5-81A6861947F9}"/>
              </a:ext>
            </a:extLst>
          </p:cNvPr>
          <p:cNvSpPr txBox="1"/>
          <p:nvPr/>
        </p:nvSpPr>
        <p:spPr>
          <a:xfrm>
            <a:off x="1183208" y="2664231"/>
            <a:ext cx="324747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Paul taught the church is the “body” to the Corinthians</a:t>
            </a:r>
            <a:br>
              <a:rPr lang="en-US" sz="2400" dirty="0"/>
            </a:br>
            <a:r>
              <a:rPr lang="en-US" sz="2400" dirty="0"/>
              <a:t>(1 Cor. 10:17; 12:12ff)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20E32-FC4D-4A64-9444-3F51E59AE381}"/>
              </a:ext>
            </a:extLst>
          </p:cNvPr>
          <p:cNvSpPr txBox="1"/>
          <p:nvPr/>
        </p:nvSpPr>
        <p:spPr>
          <a:xfrm>
            <a:off x="4657928" y="2664231"/>
            <a:ext cx="324747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Yet he taught this church about the “kingdom” </a:t>
            </a:r>
            <a:br>
              <a:rPr lang="en-US" sz="2400" dirty="0"/>
            </a:br>
            <a:r>
              <a:rPr lang="en-US" sz="2400" spc="-150" dirty="0"/>
              <a:t>(1 Cor. 4:19, 20; 6:9-11)</a:t>
            </a:r>
          </a:p>
        </p:txBody>
      </p:sp>
    </p:spTree>
    <p:extLst>
      <p:ext uri="{BB962C8B-B14F-4D97-AF65-F5344CB8AC3E}">
        <p14:creationId xmlns:p14="http://schemas.microsoft.com/office/powerpoint/2010/main" val="337914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38295-7530-4BFF-9FDF-EB222E48F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373063"/>
            <a:ext cx="5675312" cy="2457421"/>
          </a:xfrm>
        </p:spPr>
        <p:txBody>
          <a:bodyPr anchor="t" anchorCtr="0"/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STRIKE TWO!</a:t>
            </a:r>
          </a:p>
          <a:p>
            <a:r>
              <a:rPr lang="en-US" dirty="0">
                <a:latin typeface="+mj-lt"/>
              </a:rPr>
              <a:t>No Sharp Distinctions Exists Between “Church” “Body” &amp; “Kingdom”</a:t>
            </a:r>
          </a:p>
        </p:txBody>
      </p:sp>
      <p:pic>
        <p:nvPicPr>
          <p:cNvPr id="8" name="Graphic 7" descr="Baseball">
            <a:extLst>
              <a:ext uri="{FF2B5EF4-FFF2-40B4-BE49-F238E27FC236}">
                <a16:creationId xmlns:a16="http://schemas.microsoft.com/office/drawing/2014/main" id="{37844E58-5F55-47AE-9E2D-08B49FE20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218" y="584638"/>
            <a:ext cx="1529912" cy="1529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A56621-B931-495A-9AF0-1E0567773F76}"/>
              </a:ext>
            </a:extLst>
          </p:cNvPr>
          <p:cNvSpPr txBox="1"/>
          <p:nvPr/>
        </p:nvSpPr>
        <p:spPr>
          <a:xfrm>
            <a:off x="398224" y="3421729"/>
            <a:ext cx="1657826" cy="622894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/>
              <a:t>Acts 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729C9-963B-4285-82A5-81A6861947F9}"/>
              </a:ext>
            </a:extLst>
          </p:cNvPr>
          <p:cNvSpPr txBox="1"/>
          <p:nvPr/>
        </p:nvSpPr>
        <p:spPr>
          <a:xfrm>
            <a:off x="2056050" y="2664231"/>
            <a:ext cx="6792854" cy="2308324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 Then Paul dwelt two whole years in his own rented house, and received all who came to him,</a:t>
            </a:r>
          </a:p>
          <a:p>
            <a:pPr algn="ctr"/>
            <a:r>
              <a:rPr lang="en-US" sz="2400" dirty="0"/>
              <a:t>31  preaching the kingdom of God and teaching the things which concern the Lord Jesus Christ with all confidence, no one forbidding him.</a:t>
            </a:r>
          </a:p>
        </p:txBody>
      </p:sp>
    </p:spTree>
    <p:extLst>
      <p:ext uri="{BB962C8B-B14F-4D97-AF65-F5344CB8AC3E}">
        <p14:creationId xmlns:p14="http://schemas.microsoft.com/office/powerpoint/2010/main" val="9654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38295-7530-4BFF-9FDF-EB222E48F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t" anchorCtr="0"/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STRIKE THREE!</a:t>
            </a:r>
          </a:p>
          <a:p>
            <a:r>
              <a:rPr lang="en-US" dirty="0">
                <a:latin typeface="+mj-lt"/>
              </a:rPr>
              <a:t>Wrongly Dividing The Word of God</a:t>
            </a:r>
          </a:p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Divorcing the Gospels, Acts, Hebrews thru Revelation from being books written to the church violates God’s rules and results in being lost!</a:t>
            </a:r>
          </a:p>
          <a:p>
            <a:r>
              <a:rPr lang="en-US" sz="2800" spc="-150" dirty="0">
                <a:solidFill>
                  <a:schemeClr val="tx1"/>
                </a:solidFill>
                <a:latin typeface="+mj-lt"/>
              </a:rPr>
              <a:t>(Deut. 4:2; Prov. 30:6; Rev. 22:18, 19)</a:t>
            </a:r>
          </a:p>
        </p:txBody>
      </p:sp>
      <p:pic>
        <p:nvPicPr>
          <p:cNvPr id="5" name="Graphic 4" descr="Baseball">
            <a:extLst>
              <a:ext uri="{FF2B5EF4-FFF2-40B4-BE49-F238E27FC236}">
                <a16:creationId xmlns:a16="http://schemas.microsoft.com/office/drawing/2014/main" id="{81C8A657-16A3-41B8-8098-EEFFFD55F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37218" y="584638"/>
            <a:ext cx="1529912" cy="15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4EAEF7-05E2-4F09-AC8A-38E94F8D9C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biLevel thresh="25000"/>
          </a:blip>
          <a:srcRect t="20963" b="25373"/>
          <a:stretch/>
        </p:blipFill>
        <p:spPr>
          <a:xfrm>
            <a:off x="1759711" y="3157728"/>
            <a:ext cx="7384289" cy="758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9141" y="272670"/>
            <a:ext cx="6231317" cy="2213127"/>
          </a:xfrm>
        </p:spPr>
        <p:txBody>
          <a:bodyPr/>
          <a:lstStyle/>
          <a:p>
            <a:r>
              <a:rPr lang="en-US" sz="6000" spc="600" dirty="0">
                <a:ln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GRACE</a:t>
            </a:r>
            <a:br>
              <a:rPr lang="en-US" sz="6000" spc="600" dirty="0">
                <a:ln>
                  <a:solidFill>
                    <a:schemeClr val="accent2"/>
                  </a:solidFill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dirty="0">
                <a:ln>
                  <a:solidFill>
                    <a:schemeClr val="accent2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DISPENSATIONALISM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EC153-902B-40EC-8D0C-9CB309D499FC}"/>
              </a:ext>
            </a:extLst>
          </p:cNvPr>
          <p:cNvSpPr txBox="1"/>
          <p:nvPr/>
        </p:nvSpPr>
        <p:spPr>
          <a:xfrm>
            <a:off x="2471181" y="2485797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Hyperdispensationalism</a:t>
            </a:r>
            <a:r>
              <a:rPr lang="en-US" i="1" dirty="0"/>
              <a:t> | Mid-Acts Dispensationalism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576F7-6957-435D-BC35-4590CEFBC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8" r="6025"/>
          <a:stretch/>
        </p:blipFill>
        <p:spPr>
          <a:xfrm>
            <a:off x="2157983" y="2905761"/>
            <a:ext cx="6559297" cy="12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8FE47B-A4D2-475B-AEA6-B8CF7DD60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81" b="14086"/>
          <a:stretch/>
        </p:blipFill>
        <p:spPr>
          <a:xfrm>
            <a:off x="4572000" y="3879723"/>
            <a:ext cx="3673713" cy="36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E0753-2B24-4A2A-AFDF-984DA2154D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2" y="373063"/>
            <a:ext cx="8297442" cy="2451969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/>
              <a:t>The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three</a:t>
            </a:r>
            <a:r>
              <a:rPr lang="en-US" b="1" dirty="0"/>
              <a:t> major dispensations of time:</a:t>
            </a:r>
          </a:p>
          <a:p>
            <a:pPr marL="7429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Patriarchal:</a:t>
            </a:r>
            <a:r>
              <a:rPr lang="en-US" sz="2800" dirty="0"/>
              <a:t> Adam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Moses </a:t>
            </a:r>
            <a:r>
              <a:rPr lang="en-US" sz="2600" dirty="0">
                <a:solidFill>
                  <a:schemeClr val="tx1"/>
                </a:solidFill>
                <a:latin typeface="Agency FB" panose="020B0503020202020204" pitchFamily="34" charset="0"/>
              </a:rPr>
              <a:t>(presence of law: Rom. 5:13, 14)</a:t>
            </a:r>
          </a:p>
          <a:p>
            <a:pPr marL="7429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Jewish:</a:t>
            </a:r>
            <a:r>
              <a:rPr lang="en-US" sz="2800" dirty="0"/>
              <a:t> Moses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Christ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</a:rPr>
              <a:t>(The Law: Rom. 5:13; Eph. 2:14, 15)</a:t>
            </a:r>
            <a:endParaRPr lang="en-US" sz="2800" dirty="0"/>
          </a:p>
          <a:p>
            <a:pPr marL="7429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Christian:</a:t>
            </a:r>
            <a:r>
              <a:rPr lang="en-US" sz="2800" dirty="0"/>
              <a:t> Pentecost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Judgment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</a:rPr>
              <a:t>(the law of the Spirit: Rom. 8:2; 1 Cor. 9:21; by implication, Col. 2:13; Rom. 3:20; 4:15; 1 Jn. 3:4)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DB9A8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5EB4DD-598D-42DC-9885-1D3287820B9B}"/>
              </a:ext>
            </a:extLst>
          </p:cNvPr>
          <p:cNvSpPr txBox="1"/>
          <p:nvPr/>
        </p:nvSpPr>
        <p:spPr>
          <a:xfrm>
            <a:off x="7085556" y="4590731"/>
            <a:ext cx="1814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 = Judgment Day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4F742E-A653-474E-BF35-7D1746773F98}"/>
              </a:ext>
            </a:extLst>
          </p:cNvPr>
          <p:cNvGrpSpPr/>
          <p:nvPr/>
        </p:nvGrpSpPr>
        <p:grpSpPr>
          <a:xfrm>
            <a:off x="234200" y="2952507"/>
            <a:ext cx="8679191" cy="1584973"/>
            <a:chOff x="245715" y="2571750"/>
            <a:chExt cx="8679191" cy="158497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5030DC7-1645-4C13-AD49-83D2D546F93C}"/>
                </a:ext>
              </a:extLst>
            </p:cNvPr>
            <p:cNvCxnSpPr/>
            <p:nvPr/>
          </p:nvCxnSpPr>
          <p:spPr>
            <a:xfrm>
              <a:off x="505558" y="3477358"/>
              <a:ext cx="8260196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Graphic 6" descr="Deciduous tree">
              <a:extLst>
                <a:ext uri="{FF2B5EF4-FFF2-40B4-BE49-F238E27FC236}">
                  <a16:creationId xmlns:a16="http://schemas.microsoft.com/office/drawing/2014/main" id="{B11A92B0-5F99-4140-BD43-23D32C090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3335" y="2571750"/>
              <a:ext cx="914400" cy="9144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AB458F-FBFB-4918-B2A1-6F90903817DD}"/>
                </a:ext>
              </a:extLst>
            </p:cNvPr>
            <p:cNvSpPr txBox="1"/>
            <p:nvPr/>
          </p:nvSpPr>
          <p:spPr>
            <a:xfrm>
              <a:off x="245715" y="3461814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creation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EFFCF3-3F64-4F7C-8479-68415563B5CD}"/>
                </a:ext>
              </a:extLst>
            </p:cNvPr>
            <p:cNvSpPr txBox="1"/>
            <p:nvPr/>
          </p:nvSpPr>
          <p:spPr>
            <a:xfrm>
              <a:off x="8629632" y="349819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</a:t>
              </a:r>
            </a:p>
          </p:txBody>
        </p:sp>
        <p:pic>
          <p:nvPicPr>
            <p:cNvPr id="11" name="Picture 10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00D40F79-EE3B-4C1C-938E-5135462E6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6913" y="2671282"/>
              <a:ext cx="890201" cy="7064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  <a:softEdge rad="12700"/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5886F0-C6DD-4FEE-BFB1-05298C4E07CB}"/>
                </a:ext>
              </a:extLst>
            </p:cNvPr>
            <p:cNvSpPr txBox="1"/>
            <p:nvPr/>
          </p:nvSpPr>
          <p:spPr>
            <a:xfrm>
              <a:off x="1283678" y="2958612"/>
              <a:ext cx="1547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PATRIARCHAL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F26BD3-1119-447C-980B-41DE0D3B750A}"/>
                </a:ext>
              </a:extLst>
            </p:cNvPr>
            <p:cNvSpPr txBox="1"/>
            <p:nvPr/>
          </p:nvSpPr>
          <p:spPr>
            <a:xfrm>
              <a:off x="4501614" y="2958612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pc="300" dirty="0"/>
                <a:t>JEWISH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45910-6F6D-4B1E-B01C-7A6CC28316CB}"/>
                </a:ext>
              </a:extLst>
            </p:cNvPr>
            <p:cNvSpPr txBox="1"/>
            <p:nvPr/>
          </p:nvSpPr>
          <p:spPr>
            <a:xfrm>
              <a:off x="6526823" y="2617871"/>
              <a:ext cx="356902" cy="850696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en-US" sz="5400" dirty="0">
                  <a:latin typeface="Century Gothic" panose="020B0502020202020204" pitchFamily="34" charset="0"/>
                </a:rPr>
                <a:t>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EB205A-4DA2-4DF1-9A3D-51F5497C820D}"/>
                </a:ext>
              </a:extLst>
            </p:cNvPr>
            <p:cNvSpPr txBox="1"/>
            <p:nvPr/>
          </p:nvSpPr>
          <p:spPr>
            <a:xfrm>
              <a:off x="6876430" y="2958612"/>
              <a:ext cx="1611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pc="300" dirty="0"/>
                <a:t>CHRISTIAN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E9FC7BC-1A0F-4D5C-AF48-664027E8B281}"/>
                </a:ext>
              </a:extLst>
            </p:cNvPr>
            <p:cNvCxnSpPr/>
            <p:nvPr/>
          </p:nvCxnSpPr>
          <p:spPr>
            <a:xfrm>
              <a:off x="505558" y="3969728"/>
              <a:ext cx="8260196" cy="0"/>
            </a:xfrm>
            <a:prstGeom prst="straightConnector1">
              <a:avLst/>
            </a:prstGeom>
            <a:ln>
              <a:prstDash val="sysDash"/>
              <a:tailEnd type="triangle" w="lg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EE9179-3599-4C4A-A4F9-5542A94D13B2}"/>
                </a:ext>
              </a:extLst>
            </p:cNvPr>
            <p:cNvSpPr txBox="1"/>
            <p:nvPr/>
          </p:nvSpPr>
          <p:spPr>
            <a:xfrm>
              <a:off x="1496043" y="3785062"/>
              <a:ext cx="1122423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/>
            <a:p>
              <a:r>
                <a:rPr lang="en-US" dirty="0"/>
                <a:t>2500 yrs.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6C37F2-FEFF-4964-B955-2B96F2FCABB8}"/>
                </a:ext>
              </a:extLst>
            </p:cNvPr>
            <p:cNvSpPr txBox="1"/>
            <p:nvPr/>
          </p:nvSpPr>
          <p:spPr>
            <a:xfrm>
              <a:off x="4526462" y="3787391"/>
              <a:ext cx="1122423" cy="3693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none" rtlCol="0">
              <a:spAutoFit/>
            </a:bodyPr>
            <a:lstStyle/>
            <a:p>
              <a:r>
                <a:rPr lang="en-US" dirty="0"/>
                <a:t>1500 yrs.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830B61-F5B7-4440-8ECA-60BEA0814311}"/>
                </a:ext>
              </a:extLst>
            </p:cNvPr>
            <p:cNvCxnSpPr/>
            <p:nvPr/>
          </p:nvCxnSpPr>
          <p:spPr>
            <a:xfrm>
              <a:off x="6805244" y="3602669"/>
              <a:ext cx="0" cy="364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C3E6D9C-7199-43BA-81DF-44009E2A2EE8}"/>
                </a:ext>
              </a:extLst>
            </p:cNvPr>
            <p:cNvCxnSpPr/>
            <p:nvPr/>
          </p:nvCxnSpPr>
          <p:spPr>
            <a:xfrm>
              <a:off x="3407018" y="3604943"/>
              <a:ext cx="0" cy="3647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27CED6-B642-4C43-924E-BA148A2691BF}"/>
                </a:ext>
              </a:extLst>
            </p:cNvPr>
            <p:cNvSpPr txBox="1"/>
            <p:nvPr/>
          </p:nvSpPr>
          <p:spPr>
            <a:xfrm>
              <a:off x="6859283" y="3466107"/>
              <a:ext cx="1194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Pentecost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CDC57A-6525-47CA-BEA8-ADF784993A8B}"/>
                </a:ext>
              </a:extLst>
            </p:cNvPr>
            <p:cNvSpPr txBox="1"/>
            <p:nvPr/>
          </p:nvSpPr>
          <p:spPr>
            <a:xfrm>
              <a:off x="1641915" y="261787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family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83FD610-1974-4D5F-9C6D-299B557BE024}"/>
                </a:ext>
              </a:extLst>
            </p:cNvPr>
            <p:cNvSpPr txBox="1"/>
            <p:nvPr/>
          </p:nvSpPr>
          <p:spPr>
            <a:xfrm>
              <a:off x="4564933" y="2615657"/>
              <a:ext cx="1045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national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072787-6396-4978-98BB-ECB1E17C75F1}"/>
                </a:ext>
              </a:extLst>
            </p:cNvPr>
            <p:cNvSpPr txBox="1"/>
            <p:nvPr/>
          </p:nvSpPr>
          <p:spPr>
            <a:xfrm>
              <a:off x="6902879" y="2617870"/>
              <a:ext cx="155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international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2A0AC21A-6033-41A8-92B6-ABDA02910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5556" y="11441"/>
            <a:ext cx="1914310" cy="859611"/>
          </a:xfrm>
          <a:prstGeom prst="rect">
            <a:avLst/>
          </a:prstGeom>
          <a:effectLst>
            <a:glow rad="101600">
              <a:schemeClr val="tx1">
                <a:lumMod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19269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677805"/>
            <a:ext cx="8038245" cy="441933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Teaches seven dispensations:</a:t>
            </a:r>
          </a:p>
          <a:p>
            <a:pPr marL="1030287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</a:rPr>
              <a:t>Innocence (Genesis 1:1—3:7)</a:t>
            </a:r>
          </a:p>
          <a:p>
            <a:pPr marL="1030287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</a:rPr>
              <a:t>Conscience (Genesis 3:8—8:22)</a:t>
            </a:r>
          </a:p>
          <a:p>
            <a:pPr marL="1030287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</a:rPr>
              <a:t>Human Government (Genesis 9:1—11:32)</a:t>
            </a:r>
          </a:p>
          <a:p>
            <a:pPr marL="1030287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</a:rPr>
              <a:t>Promise (Genesis 12:1—Exodus 19:25)</a:t>
            </a:r>
          </a:p>
          <a:p>
            <a:pPr marL="1030287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</a:rPr>
              <a:t>Law (Exodus 20:1—Acts 2:4) </a:t>
            </a:r>
          </a:p>
          <a:p>
            <a:pPr marL="1030287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</a:rPr>
              <a:t>Grace (Acts 2:4—Revelation 20:3)</a:t>
            </a:r>
          </a:p>
          <a:p>
            <a:pPr marL="1030287" lvl="1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/>
                </a:solidFill>
              </a:rPr>
              <a:t>Millennial Kingdom (Revelation 20:4–6)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Assigns a literal interpretation to prophecy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A premillennial view of the second coming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A5994-A8B8-4D07-B167-78A2A2CDE7CF}"/>
              </a:ext>
            </a:extLst>
          </p:cNvPr>
          <p:cNvSpPr txBox="1"/>
          <p:nvPr/>
        </p:nvSpPr>
        <p:spPr>
          <a:xfrm>
            <a:off x="540635" y="308473"/>
            <a:ext cx="5549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300" dirty="0"/>
              <a:t>1. “Classic Dispensationalism”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EB2B3-F67C-42FF-B51F-CC1692CC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1" t="9051" r="4605" b="17374"/>
          <a:stretch/>
        </p:blipFill>
        <p:spPr>
          <a:xfrm>
            <a:off x="6858001" y="770138"/>
            <a:ext cx="2061274" cy="9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E. W.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Bullinger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Church (body of Christ) began after the close of Acts</a:t>
            </a:r>
          </a:p>
          <a:p>
            <a:pPr lvl="1" indent="-400050">
              <a:buFont typeface="Wingdings" panose="05000000000000000000" pitchFamily="2" charset="2"/>
              <a:buChar char="§"/>
            </a:pPr>
            <a:r>
              <a:rPr lang="en-US" sz="2400" dirty="0"/>
              <a:t>A boundary line in Acts 28:28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The Church (body) </a:t>
            </a:r>
            <a:r>
              <a:rPr lang="en-US" u="sng" dirty="0"/>
              <a:t>only</a:t>
            </a:r>
            <a:r>
              <a:rPr lang="en-US" dirty="0"/>
              <a:t> revealed in prison-epistles by Paul</a:t>
            </a:r>
          </a:p>
        </p:txBody>
      </p:sp>
      <p:pic>
        <p:nvPicPr>
          <p:cNvPr id="5" name="Picture 4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013022D8-8858-4D28-8B2C-9414F400AE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84" y="408772"/>
            <a:ext cx="10668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59774E-AF48-4124-B13D-5EC0E6D6481F}"/>
              </a:ext>
            </a:extLst>
          </p:cNvPr>
          <p:cNvSpPr txBox="1"/>
          <p:nvPr/>
        </p:nvSpPr>
        <p:spPr>
          <a:xfrm>
            <a:off x="6986579" y="177371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1837—1913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A5994-A8B8-4D07-B167-78A2A2CDE7CF}"/>
              </a:ext>
            </a:extLst>
          </p:cNvPr>
          <p:cNvSpPr txBox="1"/>
          <p:nvPr/>
        </p:nvSpPr>
        <p:spPr>
          <a:xfrm>
            <a:off x="709747" y="198573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300" dirty="0"/>
              <a:t>2. “</a:t>
            </a:r>
            <a:r>
              <a:rPr lang="en-US" sz="2400" i="1" spc="300" dirty="0" err="1"/>
              <a:t>Hyperdispensationalism</a:t>
            </a:r>
            <a:r>
              <a:rPr lang="en-US" sz="2400" i="1" spc="3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373063"/>
            <a:ext cx="6068768" cy="440848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John C. O’Hair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Church (body of Christ) began with Paul’s first journey</a:t>
            </a:r>
          </a:p>
          <a:p>
            <a:pPr lvl="1" indent="-400050">
              <a:buFont typeface="Wingdings" panose="05000000000000000000" pitchFamily="2" charset="2"/>
              <a:buChar char="§"/>
            </a:pPr>
            <a:r>
              <a:rPr lang="en-US" sz="2400" dirty="0"/>
              <a:t>Others assert Acts 9 with Paul’s conversion (Cornelius R. Stam)</a:t>
            </a:r>
          </a:p>
          <a:p>
            <a:pPr lvl="3" indent="-400050">
              <a:buFont typeface="Wingdings" panose="05000000000000000000" pitchFamily="2" charset="2"/>
              <a:buChar char="§"/>
            </a:pPr>
            <a:r>
              <a:rPr lang="en-US" sz="2000" dirty="0"/>
              <a:t>others choose different places in Acts</a:t>
            </a:r>
          </a:p>
          <a:p>
            <a:pPr lvl="1" indent="-400050">
              <a:buFont typeface="Wingdings" panose="05000000000000000000" pitchFamily="2" charset="2"/>
              <a:buChar char="§"/>
            </a:pPr>
            <a:r>
              <a:rPr lang="en-US" sz="2400" dirty="0"/>
              <a:t>Before Paul, the “church” was only a Jewish congregation </a:t>
            </a:r>
            <a:r>
              <a:rPr lang="en-US" sz="2400" i="1" dirty="0"/>
              <a:t>under Law</a:t>
            </a:r>
          </a:p>
          <a:p>
            <a:pPr lvl="1" indent="-400050">
              <a:buFont typeface="Wingdings" panose="05000000000000000000" pitchFamily="2" charset="2"/>
              <a:buChar char="§"/>
            </a:pPr>
            <a:r>
              <a:rPr lang="en-US" sz="2400" dirty="0"/>
              <a:t>Other apostles worked </a:t>
            </a:r>
            <a:r>
              <a:rPr lang="en-US" sz="2400" i="1" dirty="0"/>
              <a:t>under Law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Positions Held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774E-AF48-4124-B13D-5EC0E6D6481F}"/>
              </a:ext>
            </a:extLst>
          </p:cNvPr>
          <p:cNvSpPr txBox="1"/>
          <p:nvPr/>
        </p:nvSpPr>
        <p:spPr>
          <a:xfrm>
            <a:off x="7029057" y="177371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1876—1958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A5994-A8B8-4D07-B167-78A2A2CDE7CF}"/>
              </a:ext>
            </a:extLst>
          </p:cNvPr>
          <p:cNvSpPr txBox="1"/>
          <p:nvPr/>
        </p:nvSpPr>
        <p:spPr>
          <a:xfrm>
            <a:off x="388348" y="198573"/>
            <a:ext cx="585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300" dirty="0"/>
              <a:t>3. “Mid-Acts Dispensationalism”</a:t>
            </a:r>
          </a:p>
        </p:txBody>
      </p:sp>
      <p:pic>
        <p:nvPicPr>
          <p:cNvPr id="1026" name="Picture 2" descr="http://www.doctrine.org/ohair/bbsohair.jpg">
            <a:extLst>
              <a:ext uri="{FF2B5EF4-FFF2-40B4-BE49-F238E27FC236}">
                <a16:creationId xmlns:a16="http://schemas.microsoft.com/office/drawing/2014/main" id="{A8836A2A-9DBE-46F5-9138-DC1146D0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63" y="249716"/>
            <a:ext cx="1204237" cy="1494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98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2" y="373063"/>
            <a:ext cx="6086353" cy="34691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John C. O’Hair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Church (body) only revealed in Paul’s epistles (Romans – Philemon)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dirty="0"/>
              <a:t>All other epistles are written for the Jews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Positions Held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774E-AF48-4124-B13D-5EC0E6D6481F}"/>
              </a:ext>
            </a:extLst>
          </p:cNvPr>
          <p:cNvSpPr txBox="1"/>
          <p:nvPr/>
        </p:nvSpPr>
        <p:spPr>
          <a:xfrm>
            <a:off x="7029057" y="177371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1876—1958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A5994-A8B8-4D07-B167-78A2A2CDE7CF}"/>
              </a:ext>
            </a:extLst>
          </p:cNvPr>
          <p:cNvSpPr txBox="1"/>
          <p:nvPr/>
        </p:nvSpPr>
        <p:spPr>
          <a:xfrm>
            <a:off x="388348" y="198573"/>
            <a:ext cx="585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spc="300" dirty="0"/>
              <a:t>3. “Mid-Acts Dispensationalism”</a:t>
            </a:r>
          </a:p>
        </p:txBody>
      </p:sp>
      <p:pic>
        <p:nvPicPr>
          <p:cNvPr id="1026" name="Picture 2" descr="http://www.doctrine.org/ohair/bbsohair.jpg">
            <a:extLst>
              <a:ext uri="{FF2B5EF4-FFF2-40B4-BE49-F238E27FC236}">
                <a16:creationId xmlns:a16="http://schemas.microsoft.com/office/drawing/2014/main" id="{A8836A2A-9DBE-46F5-9138-DC1146D0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063" y="249716"/>
            <a:ext cx="1204237" cy="1494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8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2493</TotalTime>
  <Words>715</Words>
  <Application>Microsoft Office PowerPoint</Application>
  <PresentationFormat>On-screen Show (16:9)</PresentationFormat>
  <Paragraphs>94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Agency FB</vt:lpstr>
      <vt:lpstr>Arial</vt:lpstr>
      <vt:lpstr>Britannic Bold</vt:lpstr>
      <vt:lpstr>Calibri</vt:lpstr>
      <vt:lpstr>Century Gothic</vt:lpstr>
      <vt:lpstr>Segoe UI Black</vt:lpstr>
      <vt:lpstr>Trebuchet MS</vt:lpstr>
      <vt:lpstr>Wingdings</vt:lpstr>
      <vt:lpstr>Default</vt:lpstr>
      <vt:lpstr>PowerPoint Presentation</vt:lpstr>
      <vt:lpstr>GRACE DISPENSATIONALISM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Various Positions Held</vt:lpstr>
      <vt:lpstr>Various Positions Held</vt:lpstr>
      <vt:lpstr>PowerPoint Presentation</vt:lpstr>
      <vt:lpstr>PowerPoint Presentation</vt:lpstr>
      <vt:lpstr>Kingdom: A king and a kingdom Body: A head and a body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22</cp:revision>
  <dcterms:created xsi:type="dcterms:W3CDTF">2014-03-26T14:03:34Z</dcterms:created>
  <dcterms:modified xsi:type="dcterms:W3CDTF">2021-07-31T21:16:17Z</dcterms:modified>
</cp:coreProperties>
</file>