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72" r:id="rId2"/>
  </p:sldMasterIdLst>
  <p:notesMasterIdLst>
    <p:notesMasterId r:id="rId13"/>
  </p:notesMasterIdLst>
  <p:sldIdLst>
    <p:sldId id="256" r:id="rId3"/>
    <p:sldId id="276" r:id="rId4"/>
    <p:sldId id="277" r:id="rId5"/>
    <p:sldId id="278" r:id="rId6"/>
    <p:sldId id="286" r:id="rId7"/>
    <p:sldId id="287" r:id="rId8"/>
    <p:sldId id="288" r:id="rId9"/>
    <p:sldId id="289" r:id="rId10"/>
    <p:sldId id="282" r:id="rId11"/>
    <p:sldId id="290" r:id="rId12"/>
  </p:sldIdLst>
  <p:sldSz cx="9144000" cy="6858000" type="screen4x3"/>
  <p:notesSz cx="6858000" cy="9144000"/>
  <p:embeddedFontLst>
    <p:embeddedFont>
      <p:font typeface="Franklin Gothic Heavy" panose="020B0903020102020204" pitchFamily="34" charset="0"/>
      <p:regular r:id="rId14"/>
      <p:italic r:id="rId15"/>
    </p:embeddedFont>
    <p:embeddedFont>
      <p:font typeface="Aharoni" panose="02010803020104030203" pitchFamily="2" charset="-79"/>
      <p:bold r:id="rId16"/>
    </p:embeddedFont>
    <p:embeddedFont>
      <p:font typeface="Calibri" panose="020F0502020204030204" pitchFamily="34" charset="0"/>
      <p:regular r:id="rId17"/>
      <p:bold r:id="rId18"/>
      <p:italic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793" autoAdjust="0"/>
  </p:normalViewPr>
  <p:slideViewPr>
    <p:cSldViewPr>
      <p:cViewPr varScale="1">
        <p:scale>
          <a:sx n="52" d="100"/>
          <a:sy n="52" d="100"/>
        </p:scale>
        <p:origin x="-1872"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6F139F-9F7B-4340-AD06-556057F1A1B1}" type="datetimeFigureOut">
              <a:rPr lang="en-US" smtClean="0"/>
              <a:t>10/14/2014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B52C39-ED43-4DF9-8FFF-338BBB116E16}" type="slidenum">
              <a:rPr lang="en-US" smtClean="0"/>
              <a:t>‹#›</a:t>
            </a:fld>
            <a:endParaRPr lang="en-US"/>
          </a:p>
        </p:txBody>
      </p:sp>
    </p:spTree>
    <p:extLst>
      <p:ext uri="{BB962C8B-B14F-4D97-AF65-F5344CB8AC3E}">
        <p14:creationId xmlns:p14="http://schemas.microsoft.com/office/powerpoint/2010/main" val="3982836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B52C39-ED43-4DF9-8FFF-338BBB116E16}" type="slidenum">
              <a:rPr lang="en-US" smtClean="0"/>
              <a:t>1</a:t>
            </a:fld>
            <a:endParaRPr lang="en-US"/>
          </a:p>
        </p:txBody>
      </p:sp>
    </p:spTree>
    <p:extLst>
      <p:ext uri="{BB962C8B-B14F-4D97-AF65-F5344CB8AC3E}">
        <p14:creationId xmlns:p14="http://schemas.microsoft.com/office/powerpoint/2010/main" val="2181711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briefly.</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CBB52C39-ED43-4DF9-8FFF-338BBB116E16}" type="slidenum">
              <a:rPr lang="en-US" smtClean="0"/>
              <a:t>2</a:t>
            </a:fld>
            <a:endParaRPr lang="en-US"/>
          </a:p>
        </p:txBody>
      </p:sp>
    </p:spTree>
    <p:extLst>
      <p:ext uri="{BB962C8B-B14F-4D97-AF65-F5344CB8AC3E}">
        <p14:creationId xmlns:p14="http://schemas.microsoft.com/office/powerpoint/2010/main" val="3430899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1Th 5:21, “Test all things; hold fast what is good.” Even if Romans 14</a:t>
            </a:r>
            <a:r>
              <a:rPr lang="en-US" baseline="0" dirty="0" smtClean="0"/>
              <a:t> issue, must be fully convinced in </a:t>
            </a:r>
            <a:r>
              <a:rPr lang="en-US" baseline="0" dirty="0" smtClean="0"/>
              <a:t>your </a:t>
            </a:r>
            <a:r>
              <a:rPr lang="en-US" baseline="0" dirty="0" smtClean="0"/>
              <a:t>mind that it is a matter of indifference with God (14:5). Must be able to be thankful to the Lord whether he does it or not (14:6). </a:t>
            </a:r>
            <a:endParaRPr lang="en-US" dirty="0"/>
          </a:p>
        </p:txBody>
      </p:sp>
      <p:sp>
        <p:nvSpPr>
          <p:cNvPr id="4" name="Slide Number Placeholder 3"/>
          <p:cNvSpPr>
            <a:spLocks noGrp="1"/>
          </p:cNvSpPr>
          <p:nvPr>
            <p:ph type="sldNum" sz="quarter" idx="10"/>
          </p:nvPr>
        </p:nvSpPr>
        <p:spPr/>
        <p:txBody>
          <a:bodyPr/>
          <a:lstStyle/>
          <a:p>
            <a:fld id="{CBB52C39-ED43-4DF9-8FFF-338BBB116E16}" type="slidenum">
              <a:rPr lang="en-US" smtClean="0"/>
              <a:t>4</a:t>
            </a:fld>
            <a:endParaRPr lang="en-US"/>
          </a:p>
        </p:txBody>
      </p:sp>
    </p:spTree>
    <p:extLst>
      <p:ext uri="{BB962C8B-B14F-4D97-AF65-F5344CB8AC3E}">
        <p14:creationId xmlns:p14="http://schemas.microsoft.com/office/powerpoint/2010/main" val="136478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Coffee studies which exclude smokers have shown that coffee consumption may protect against </a:t>
            </a:r>
            <a:r>
              <a:rPr lang="en-US" dirty="0" err="1" smtClean="0"/>
              <a:t>Parkinsons</a:t>
            </a:r>
            <a:r>
              <a:rPr lang="en-US" dirty="0" smtClean="0"/>
              <a:t>, type 2 diabetes, liver disease, liver cancer, decreased depression, increased cognitive (Mayoclinic.org)</a:t>
            </a:r>
          </a:p>
          <a:p>
            <a:endParaRPr lang="en-US" dirty="0"/>
          </a:p>
        </p:txBody>
      </p:sp>
      <p:sp>
        <p:nvSpPr>
          <p:cNvPr id="4" name="Slide Number Placeholder 3"/>
          <p:cNvSpPr>
            <a:spLocks noGrp="1"/>
          </p:cNvSpPr>
          <p:nvPr>
            <p:ph type="sldNum" sz="quarter" idx="10"/>
          </p:nvPr>
        </p:nvSpPr>
        <p:spPr/>
        <p:txBody>
          <a:bodyPr/>
          <a:lstStyle/>
          <a:p>
            <a:fld id="{CBB52C39-ED43-4DF9-8FFF-338BBB116E16}" type="slidenum">
              <a:rPr lang="en-US" smtClean="0"/>
              <a:t>5</a:t>
            </a:fld>
            <a:endParaRPr lang="en-US"/>
          </a:p>
        </p:txBody>
      </p:sp>
    </p:spTree>
    <p:extLst>
      <p:ext uri="{BB962C8B-B14F-4D97-AF65-F5344CB8AC3E}">
        <p14:creationId xmlns:p14="http://schemas.microsoft.com/office/powerpoint/2010/main" val="921765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definition for</a:t>
            </a:r>
            <a:r>
              <a:rPr lang="en-US" baseline="0" dirty="0" smtClean="0"/>
              <a:t> sorcery in Online Bible Lexicon is the use or the administering of drugs. The second definition is “poisoning.” The third, “sorcery, magical arts, often found in connection with idolatry and fostered by it.”</a:t>
            </a:r>
          </a:p>
        </p:txBody>
      </p:sp>
      <p:sp>
        <p:nvSpPr>
          <p:cNvPr id="4" name="Slide Number Placeholder 3"/>
          <p:cNvSpPr>
            <a:spLocks noGrp="1"/>
          </p:cNvSpPr>
          <p:nvPr>
            <p:ph type="sldNum" sz="quarter" idx="10"/>
          </p:nvPr>
        </p:nvSpPr>
        <p:spPr/>
        <p:txBody>
          <a:bodyPr/>
          <a:lstStyle/>
          <a:p>
            <a:fld id="{CBB52C39-ED43-4DF9-8FFF-338BBB116E16}"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921765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That which proves too much proves nothing at all.</a:t>
            </a:r>
          </a:p>
        </p:txBody>
      </p:sp>
      <p:sp>
        <p:nvSpPr>
          <p:cNvPr id="4" name="Slide Number Placeholder 3"/>
          <p:cNvSpPr>
            <a:spLocks noGrp="1"/>
          </p:cNvSpPr>
          <p:nvPr>
            <p:ph type="sldNum" sz="quarter" idx="10"/>
          </p:nvPr>
        </p:nvSpPr>
        <p:spPr/>
        <p:txBody>
          <a:bodyPr/>
          <a:lstStyle/>
          <a:p>
            <a:fld id="{CBB52C39-ED43-4DF9-8FFF-338BBB116E16}"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921765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“Are many in the church today worshipping these 100 mm. idols? Not many in the church would bow down to a shrine or image, yet we have pet sins that become our idols. Some act like they might quit the church rather than quit smoking” (ibid.)</a:t>
            </a:r>
            <a:endParaRPr lang="en-US" dirty="0"/>
          </a:p>
        </p:txBody>
      </p:sp>
      <p:sp>
        <p:nvSpPr>
          <p:cNvPr id="4" name="Slide Number Placeholder 3"/>
          <p:cNvSpPr>
            <a:spLocks noGrp="1"/>
          </p:cNvSpPr>
          <p:nvPr>
            <p:ph type="sldNum" sz="quarter" idx="10"/>
          </p:nvPr>
        </p:nvSpPr>
        <p:spPr/>
        <p:txBody>
          <a:bodyPr/>
          <a:lstStyle/>
          <a:p>
            <a:fld id="{CBB52C39-ED43-4DF9-8FFF-338BBB116E16}" type="slidenum">
              <a:rPr lang="en-US" smtClean="0"/>
              <a:t>8</a:t>
            </a:fld>
            <a:endParaRPr lang="en-US"/>
          </a:p>
        </p:txBody>
      </p:sp>
    </p:spTree>
    <p:extLst>
      <p:ext uri="{BB962C8B-B14F-4D97-AF65-F5344CB8AC3E}">
        <p14:creationId xmlns:p14="http://schemas.microsoft.com/office/powerpoint/2010/main" val="51701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Know that your ways are before the Lord and he watches all your paths. Man’s iniquities</a:t>
            </a:r>
            <a:r>
              <a:rPr lang="en-US" baseline="0" dirty="0" smtClean="0"/>
              <a:t> can often have an entrapping quality.  Sin usually wants to keep you caught or ensnared. It often works like that of a spider web.  Lack of instruction only leads to death. That is why this lesson is given.</a:t>
            </a:r>
          </a:p>
        </p:txBody>
      </p:sp>
      <p:sp>
        <p:nvSpPr>
          <p:cNvPr id="4" name="Slide Number Placeholder 3"/>
          <p:cNvSpPr>
            <a:spLocks noGrp="1"/>
          </p:cNvSpPr>
          <p:nvPr>
            <p:ph type="sldNum" sz="quarter" idx="10"/>
          </p:nvPr>
        </p:nvSpPr>
        <p:spPr/>
        <p:txBody>
          <a:bodyPr/>
          <a:lstStyle/>
          <a:p>
            <a:fld id="{CBB52C39-ED43-4DF9-8FFF-338BBB116E16}" type="slidenum">
              <a:rPr lang="en-US" smtClean="0"/>
              <a:t>9</a:t>
            </a:fld>
            <a:endParaRPr lang="en-US"/>
          </a:p>
        </p:txBody>
      </p:sp>
    </p:spTree>
    <p:extLst>
      <p:ext uri="{BB962C8B-B14F-4D97-AF65-F5344CB8AC3E}">
        <p14:creationId xmlns:p14="http://schemas.microsoft.com/office/powerpoint/2010/main" val="19264350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5926" t="3944" r="5185" b="10423"/>
          <a:stretch/>
        </p:blipFill>
        <p:spPr>
          <a:xfrm>
            <a:off x="0" y="-228600"/>
            <a:ext cx="9220200" cy="7086600"/>
          </a:xfrm>
          <a:prstGeom prst="rect">
            <a:avLst/>
          </a:prstGeom>
        </p:spPr>
      </p:pic>
      <p:sp>
        <p:nvSpPr>
          <p:cNvPr id="2" name="Title 1"/>
          <p:cNvSpPr>
            <a:spLocks noGrp="1"/>
          </p:cNvSpPr>
          <p:nvPr>
            <p:ph type="ctrTitle"/>
          </p:nvPr>
        </p:nvSpPr>
        <p:spPr>
          <a:xfrm>
            <a:off x="685800" y="2492375"/>
            <a:ext cx="7772400" cy="1470025"/>
          </a:xfrm>
        </p:spPr>
        <p:txBody>
          <a:bodyPr/>
          <a:lstStyle>
            <a:lvl1pPr>
              <a:defRPr>
                <a:latin typeface="Franklin Gothic Heavy"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5105400"/>
            <a:ext cx="6400800" cy="1143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A361BF1-1E42-4DC3-9E3C-91D81B39F718}" type="datetimeFigureOut">
              <a:rPr lang="en-US" smtClean="0"/>
              <a:t>10/14/2014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C00000"/>
                </a:solidFill>
              </a:defRPr>
            </a:lvl1pPr>
          </a:lstStyle>
          <a:p>
            <a:fld id="{502FCA41-0C8D-41F3-A5D7-72A8744BFDF4}" type="slidenum">
              <a:rPr lang="en-US" smtClean="0"/>
              <a:t>‹#›</a:t>
            </a:fld>
            <a:endParaRPr lang="en-US"/>
          </a:p>
        </p:txBody>
      </p:sp>
    </p:spTree>
    <p:extLst>
      <p:ext uri="{BB962C8B-B14F-4D97-AF65-F5344CB8AC3E}">
        <p14:creationId xmlns:p14="http://schemas.microsoft.com/office/powerpoint/2010/main" val="2665968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361BF1-1E42-4DC3-9E3C-91D81B39F718}" type="datetimeFigureOut">
              <a:rPr lang="en-US" smtClean="0"/>
              <a:t>10/14/2014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2FCA41-0C8D-41F3-A5D7-72A8744BFDF4}" type="slidenum">
              <a:rPr lang="en-US" smtClean="0"/>
              <a:t>‹#›</a:t>
            </a:fld>
            <a:endParaRPr lang="en-US"/>
          </a:p>
        </p:txBody>
      </p:sp>
    </p:spTree>
    <p:extLst>
      <p:ext uri="{BB962C8B-B14F-4D97-AF65-F5344CB8AC3E}">
        <p14:creationId xmlns:p14="http://schemas.microsoft.com/office/powerpoint/2010/main" val="1526372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361BF1-1E42-4DC3-9E3C-91D81B39F718}" type="datetimeFigureOut">
              <a:rPr lang="en-US" smtClean="0"/>
              <a:t>10/14/2014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2FCA41-0C8D-41F3-A5D7-72A8744BFDF4}" type="slidenum">
              <a:rPr lang="en-US" smtClean="0"/>
              <a:t>‹#›</a:t>
            </a:fld>
            <a:endParaRPr lang="en-US"/>
          </a:p>
        </p:txBody>
      </p:sp>
    </p:spTree>
    <p:extLst>
      <p:ext uri="{BB962C8B-B14F-4D97-AF65-F5344CB8AC3E}">
        <p14:creationId xmlns:p14="http://schemas.microsoft.com/office/powerpoint/2010/main" val="34838231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accent1">
                    <a:lumMod val="50000"/>
                  </a:schemeClr>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accent1">
                    <a:lumMod val="50000"/>
                  </a:schemeClr>
                </a:solidFill>
              </a:defRPr>
            </a:lvl1pPr>
          </a:lstStyle>
          <a:p>
            <a:r>
              <a:rPr lang="en-US" dirty="0" smtClean="0"/>
              <a:t>Place Descriptor Here</a:t>
            </a:r>
            <a:endParaRPr lang="en-US" dirty="0"/>
          </a:p>
        </p:txBody>
      </p:sp>
    </p:spTree>
    <p:extLst>
      <p:ext uri="{BB962C8B-B14F-4D97-AF65-F5344CB8AC3E}">
        <p14:creationId xmlns:p14="http://schemas.microsoft.com/office/powerpoint/2010/main" val="285963168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4097735359"/>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197241205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Tree>
    <p:extLst>
      <p:ext uri="{BB962C8B-B14F-4D97-AF65-F5344CB8AC3E}">
        <p14:creationId xmlns:p14="http://schemas.microsoft.com/office/powerpoint/2010/main" val="389419673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6705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346102445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solidFill>
                  <a:schemeClr val="tx1"/>
                </a:solidFill>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extLst>
      <p:ext uri="{BB962C8B-B14F-4D97-AF65-F5344CB8AC3E}">
        <p14:creationId xmlns:p14="http://schemas.microsoft.com/office/powerpoint/2010/main" val="1323857220"/>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algn="l">
              <a:defRPr sz="2000" b="1" baseline="0">
                <a:solidFill>
                  <a:schemeClr val="tx1"/>
                </a:solidFill>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0"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174287073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1" baseline="0">
                <a:solidFill>
                  <a:schemeClr val="tx1"/>
                </a:solidFill>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tx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extLst>
      <p:ext uri="{BB962C8B-B14F-4D97-AF65-F5344CB8AC3E}">
        <p14:creationId xmlns:p14="http://schemas.microsoft.com/office/powerpoint/2010/main" val="165323527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361BF1-1E42-4DC3-9E3C-91D81B39F718}" type="datetimeFigureOut">
              <a:rPr lang="en-US" smtClean="0"/>
              <a:t>10/14/2014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2FCA41-0C8D-41F3-A5D7-72A8744BFDF4}" type="slidenum">
              <a:rPr lang="en-US" smtClean="0"/>
              <a:t>‹#›</a:t>
            </a:fld>
            <a:endParaRPr lang="en-US"/>
          </a:p>
        </p:txBody>
      </p:sp>
    </p:spTree>
    <p:extLst>
      <p:ext uri="{BB962C8B-B14F-4D97-AF65-F5344CB8AC3E}">
        <p14:creationId xmlns:p14="http://schemas.microsoft.com/office/powerpoint/2010/main" val="3860495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9" name="Rectangle 8"/>
          <p:cNvSpPr/>
          <p:nvPr userDrawn="1"/>
        </p:nvSpPr>
        <p:spPr>
          <a:xfrm>
            <a:off x="1371600" y="4343400"/>
            <a:ext cx="6400800" cy="292388"/>
          </a:xfrm>
          <a:prstGeom prst="rect">
            <a:avLst/>
          </a:prstGeom>
        </p:spPr>
        <p:txBody>
          <a:bodyPr wrap="square">
            <a:spAutoFit/>
          </a:bodyPr>
          <a:lstStyle/>
          <a:p>
            <a:r>
              <a:rPr lang="en-US" sz="1300" b="1" dirty="0">
                <a:solidFill>
                  <a:srgbClr val="FFFFFF"/>
                </a:solidFill>
              </a:rPr>
              <a:t>For more information please contact Centers for Disease Control and Prevention</a:t>
            </a:r>
          </a:p>
        </p:txBody>
      </p:sp>
      <p:sp>
        <p:nvSpPr>
          <p:cNvPr id="11" name="Rectangle 10"/>
          <p:cNvSpPr/>
          <p:nvPr userDrawn="1"/>
        </p:nvSpPr>
        <p:spPr>
          <a:xfrm>
            <a:off x="1371600" y="4706034"/>
            <a:ext cx="5943600" cy="646331"/>
          </a:xfrm>
          <a:prstGeom prst="rect">
            <a:avLst/>
          </a:prstGeom>
        </p:spPr>
        <p:txBody>
          <a:bodyPr wrap="square">
            <a:spAutoFit/>
          </a:bodyPr>
          <a:lstStyle/>
          <a:p>
            <a:r>
              <a:rPr lang="en-US" sz="1200" dirty="0">
                <a:solidFill>
                  <a:srgbClr val="FFFFFF"/>
                </a:solidFill>
              </a:rPr>
              <a:t>1600 Clifton Road NE, Atlanta, GA 30333</a:t>
            </a:r>
          </a:p>
          <a:p>
            <a:r>
              <a:rPr lang="en-US" sz="1200" dirty="0">
                <a:solidFill>
                  <a:srgbClr val="FFFFFF"/>
                </a:solidFill>
              </a:rPr>
              <a:t>Telephone, 1-800-CDC-INFO (232-4636)/TTY: 1-888-232-6348</a:t>
            </a:r>
          </a:p>
          <a:p>
            <a:r>
              <a:rPr lang="en-US" sz="1200" dirty="0">
                <a:solidFill>
                  <a:srgbClr val="FFFFFF"/>
                </a:solidFill>
              </a:rPr>
              <a:t>E-mail: cdcinfo@cdc.gov 	Web: www.cdc.gov</a:t>
            </a:r>
          </a:p>
        </p:txBody>
      </p:sp>
      <p:sp>
        <p:nvSpPr>
          <p:cNvPr id="10"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accent1">
                    <a:lumMod val="50000"/>
                  </a:schemeClr>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accent1">
                    <a:lumMod val="50000"/>
                  </a:schemeClr>
                </a:solidFill>
              </a:defRPr>
            </a:lvl1pPr>
          </a:lstStyle>
          <a:p>
            <a:r>
              <a:rPr lang="en-US" dirty="0" smtClean="0"/>
              <a:t>Place Descriptor Here</a:t>
            </a:r>
            <a:endParaRPr lang="en-US" dirty="0"/>
          </a:p>
        </p:txBody>
      </p:sp>
      <p:sp>
        <p:nvSpPr>
          <p:cNvPr id="7" name="Rectangle 6"/>
          <p:cNvSpPr/>
          <p:nvPr userDrawn="1"/>
        </p:nvSpPr>
        <p:spPr>
          <a:xfrm>
            <a:off x="1371600" y="5421868"/>
            <a:ext cx="5943600" cy="369332"/>
          </a:xfrm>
          <a:prstGeom prst="rect">
            <a:avLst/>
          </a:prstGeom>
        </p:spPr>
        <p:txBody>
          <a:bodyPr wrap="square">
            <a:spAutoFit/>
          </a:bodyPr>
          <a:lstStyle/>
          <a:p>
            <a:r>
              <a:rPr lang="en-US" sz="900" dirty="0">
                <a:solidFill>
                  <a:srgbClr val="FFFFFF"/>
                </a:solidFill>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299900236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a:gsLst>
            <a:gs pos="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4858" t="6588" r="5196" b="7027"/>
          <a:stretch/>
        </p:blipFill>
        <p:spPr>
          <a:xfrm rot="10800000">
            <a:off x="-3" y="76198"/>
            <a:ext cx="9180487" cy="6324601"/>
          </a:xfrm>
          <a:prstGeom prst="rect">
            <a:avLst/>
          </a:prstGeom>
        </p:spPr>
      </p:pic>
      <p:sp>
        <p:nvSpPr>
          <p:cNvPr id="2" name="Title 1"/>
          <p:cNvSpPr>
            <a:spLocks noGrp="1"/>
          </p:cNvSpPr>
          <p:nvPr>
            <p:ph type="title"/>
          </p:nvPr>
        </p:nvSpPr>
        <p:spPr>
          <a:xfrm>
            <a:off x="722313" y="4724400"/>
            <a:ext cx="7772400" cy="1044575"/>
          </a:xfrm>
        </p:spPr>
        <p:txBody>
          <a:bodyPr anchor="t"/>
          <a:lstStyle>
            <a:lvl1pPr algn="l">
              <a:defRPr sz="4000" b="1" cap="all">
                <a:latin typeface="Aharoni" panose="02010803020104030203" pitchFamily="2" charset="-79"/>
                <a:ea typeface="Adobe Gothic Std B" pitchFamily="34" charset="-128"/>
                <a:cs typeface="Aharoni" panose="02010803020104030203" pitchFamily="2" charset="-79"/>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7432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361BF1-1E42-4DC3-9E3C-91D81B39F718}" type="datetimeFigureOut">
              <a:rPr lang="en-US" smtClean="0"/>
              <a:t>10/14/2014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2FCA41-0C8D-41F3-A5D7-72A8744BFDF4}" type="slidenum">
              <a:rPr lang="en-US" smtClean="0"/>
              <a:t>‹#›</a:t>
            </a:fld>
            <a:endParaRPr lang="en-US"/>
          </a:p>
        </p:txBody>
      </p:sp>
    </p:spTree>
    <p:extLst>
      <p:ext uri="{BB962C8B-B14F-4D97-AF65-F5344CB8AC3E}">
        <p14:creationId xmlns:p14="http://schemas.microsoft.com/office/powerpoint/2010/main" val="3506262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A361BF1-1E42-4DC3-9E3C-91D81B39F718}" type="datetimeFigureOut">
              <a:rPr lang="en-US" smtClean="0"/>
              <a:t>10/14/2014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2FCA41-0C8D-41F3-A5D7-72A8744BFDF4}" type="slidenum">
              <a:rPr lang="en-US" smtClean="0"/>
              <a:t>‹#›</a:t>
            </a:fld>
            <a:endParaRPr lang="en-US"/>
          </a:p>
        </p:txBody>
      </p:sp>
    </p:spTree>
    <p:extLst>
      <p:ext uri="{BB962C8B-B14F-4D97-AF65-F5344CB8AC3E}">
        <p14:creationId xmlns:p14="http://schemas.microsoft.com/office/powerpoint/2010/main" val="398649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A361BF1-1E42-4DC3-9E3C-91D81B39F718}" type="datetimeFigureOut">
              <a:rPr lang="en-US" smtClean="0"/>
              <a:t>10/14/2014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2FCA41-0C8D-41F3-A5D7-72A8744BFDF4}" type="slidenum">
              <a:rPr lang="en-US" smtClean="0"/>
              <a:t>‹#›</a:t>
            </a:fld>
            <a:endParaRPr lang="en-US"/>
          </a:p>
        </p:txBody>
      </p:sp>
    </p:spTree>
    <p:extLst>
      <p:ext uri="{BB962C8B-B14F-4D97-AF65-F5344CB8AC3E}">
        <p14:creationId xmlns:p14="http://schemas.microsoft.com/office/powerpoint/2010/main" val="2693442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A361BF1-1E42-4DC3-9E3C-91D81B39F718}" type="datetimeFigureOut">
              <a:rPr lang="en-US" smtClean="0"/>
              <a:t>10/14/2014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2FCA41-0C8D-41F3-A5D7-72A8744BFDF4}" type="slidenum">
              <a:rPr lang="en-US" smtClean="0"/>
              <a:t>‹#›</a:t>
            </a:fld>
            <a:endParaRPr lang="en-US"/>
          </a:p>
        </p:txBody>
      </p:sp>
    </p:spTree>
    <p:extLst>
      <p:ext uri="{BB962C8B-B14F-4D97-AF65-F5344CB8AC3E}">
        <p14:creationId xmlns:p14="http://schemas.microsoft.com/office/powerpoint/2010/main" val="1204315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361BF1-1E42-4DC3-9E3C-91D81B39F718}" type="datetimeFigureOut">
              <a:rPr lang="en-US" smtClean="0"/>
              <a:t>10/14/2014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2FCA41-0C8D-41F3-A5D7-72A8744BFDF4}" type="slidenum">
              <a:rPr lang="en-US" smtClean="0"/>
              <a:t>‹#›</a:t>
            </a:fld>
            <a:endParaRPr lang="en-US"/>
          </a:p>
        </p:txBody>
      </p:sp>
    </p:spTree>
    <p:extLst>
      <p:ext uri="{BB962C8B-B14F-4D97-AF65-F5344CB8AC3E}">
        <p14:creationId xmlns:p14="http://schemas.microsoft.com/office/powerpoint/2010/main" val="2783418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361BF1-1E42-4DC3-9E3C-91D81B39F718}" type="datetimeFigureOut">
              <a:rPr lang="en-US" smtClean="0"/>
              <a:t>10/14/2014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2FCA41-0C8D-41F3-A5D7-72A8744BFDF4}" type="slidenum">
              <a:rPr lang="en-US" smtClean="0"/>
              <a:t>‹#›</a:t>
            </a:fld>
            <a:endParaRPr lang="en-US"/>
          </a:p>
        </p:txBody>
      </p:sp>
    </p:spTree>
    <p:extLst>
      <p:ext uri="{BB962C8B-B14F-4D97-AF65-F5344CB8AC3E}">
        <p14:creationId xmlns:p14="http://schemas.microsoft.com/office/powerpoint/2010/main" val="3626223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361BF1-1E42-4DC3-9E3C-91D81B39F718}" type="datetimeFigureOut">
              <a:rPr lang="en-US" smtClean="0"/>
              <a:t>10/14/2014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2FCA41-0C8D-41F3-A5D7-72A8744BFDF4}" type="slidenum">
              <a:rPr lang="en-US" smtClean="0"/>
              <a:t>‹#›</a:t>
            </a:fld>
            <a:endParaRPr lang="en-US"/>
          </a:p>
        </p:txBody>
      </p:sp>
    </p:spTree>
    <p:extLst>
      <p:ext uri="{BB962C8B-B14F-4D97-AF65-F5344CB8AC3E}">
        <p14:creationId xmlns:p14="http://schemas.microsoft.com/office/powerpoint/2010/main" val="2029835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3.pn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3">
            <a:extLst>
              <a:ext uri="{28A0092B-C50C-407E-A947-70E740481C1C}">
                <a14:useLocalDpi xmlns:a14="http://schemas.microsoft.com/office/drawing/2010/main" val="0"/>
              </a:ext>
            </a:extLst>
          </a:blip>
          <a:srcRect l="4511" t="5826" r="5264" b="6796"/>
          <a:stretch/>
        </p:blipFill>
        <p:spPr>
          <a:xfrm>
            <a:off x="0" y="0"/>
            <a:ext cx="9144000" cy="6858000"/>
          </a:xfrm>
          <a:prstGeom prst="rect">
            <a:avLst/>
          </a:prstGeom>
        </p:spPr>
      </p:pic>
      <p:sp>
        <p:nvSpPr>
          <p:cNvPr id="2" name="Title Placeholder 1"/>
          <p:cNvSpPr>
            <a:spLocks noGrp="1"/>
          </p:cNvSpPr>
          <p:nvPr>
            <p:ph type="title"/>
          </p:nvPr>
        </p:nvSpPr>
        <p:spPr>
          <a:xfrm>
            <a:off x="457200" y="685800"/>
            <a:ext cx="8229600" cy="10668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33400" y="2133600"/>
            <a:ext cx="8153400" cy="3992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361BF1-1E42-4DC3-9E3C-91D81B39F718}" type="datetimeFigureOut">
              <a:rPr lang="en-US" smtClean="0"/>
              <a:t>10/14/2014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2FCA41-0C8D-41F3-A5D7-72A8744BFDF4}" type="slidenum">
              <a:rPr lang="en-US" smtClean="0"/>
              <a:t>‹#›</a:t>
            </a:fld>
            <a:endParaRPr lang="en-US"/>
          </a:p>
        </p:txBody>
      </p:sp>
    </p:spTree>
    <p:extLst>
      <p:ext uri="{BB962C8B-B14F-4D97-AF65-F5344CB8AC3E}">
        <p14:creationId xmlns:p14="http://schemas.microsoft.com/office/powerpoint/2010/main" val="807852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Aharoni" panose="02010803020104030203" pitchFamily="2" charset="-79"/>
          <a:ea typeface="Adobe Fan Heiti Std B" pitchFamily="34" charset="-128"/>
          <a:cs typeface="Aharoni" panose="02010803020104030203" pitchFamily="2" charset="-79"/>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54091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43200"/>
            <a:ext cx="7772400" cy="1470025"/>
          </a:xfrm>
        </p:spPr>
        <p:txBody>
          <a:bodyPr>
            <a:normAutofit/>
          </a:bodyPr>
          <a:lstStyle/>
          <a:p>
            <a:r>
              <a:rPr lang="en-US" dirty="0" smtClean="0"/>
              <a:t>Does God Approve Of  Tobacco Use For Christians?</a:t>
            </a:r>
            <a:endParaRPr lang="en-US" dirty="0"/>
          </a:p>
        </p:txBody>
      </p:sp>
      <p:sp>
        <p:nvSpPr>
          <p:cNvPr id="3" name="Subtitle 2"/>
          <p:cNvSpPr>
            <a:spLocks noGrp="1"/>
          </p:cNvSpPr>
          <p:nvPr>
            <p:ph type="subTitle" idx="1"/>
          </p:nvPr>
        </p:nvSpPr>
        <p:spPr/>
        <p:txBody>
          <a:bodyPr>
            <a:normAutofit fontScale="85000" lnSpcReduction="20000"/>
          </a:bodyPr>
          <a:lstStyle/>
          <a:p>
            <a:r>
              <a:rPr lang="en-US" dirty="0" smtClean="0"/>
              <a:t>“Therefore </a:t>
            </a:r>
            <a:r>
              <a:rPr lang="en-US" dirty="0"/>
              <a:t>do not be unwise, but understand what the will of the Lord </a:t>
            </a:r>
            <a:r>
              <a:rPr lang="en-US" dirty="0" smtClean="0"/>
              <a:t>is” (Eph. 5:17)</a:t>
            </a:r>
            <a:endParaRPr lang="en-US" dirty="0"/>
          </a:p>
        </p:txBody>
      </p:sp>
      <p:sp>
        <p:nvSpPr>
          <p:cNvPr id="4" name="TextBox 3"/>
          <p:cNvSpPr txBox="1"/>
          <p:nvPr/>
        </p:nvSpPr>
        <p:spPr>
          <a:xfrm>
            <a:off x="609600" y="4191000"/>
            <a:ext cx="7848600" cy="369332"/>
          </a:xfrm>
          <a:prstGeom prst="rect">
            <a:avLst/>
          </a:prstGeom>
          <a:noFill/>
        </p:spPr>
        <p:txBody>
          <a:bodyPr wrap="square" rtlCol="0">
            <a:spAutoFit/>
          </a:bodyPr>
          <a:lstStyle/>
          <a:p>
            <a:pPr algn="ctr"/>
            <a:r>
              <a:rPr lang="en-US" i="1" dirty="0" smtClean="0"/>
              <a:t>Part 3</a:t>
            </a:r>
            <a:endParaRPr lang="en-US" i="1" dirty="0"/>
          </a:p>
        </p:txBody>
      </p:sp>
    </p:spTree>
    <p:extLst>
      <p:ext uri="{BB962C8B-B14F-4D97-AF65-F5344CB8AC3E}">
        <p14:creationId xmlns:p14="http://schemas.microsoft.com/office/powerpoint/2010/main" val="3177846939"/>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haroni" pitchFamily="2" charset="-79"/>
                <a:cs typeface="Aharoni" pitchFamily="2" charset="-79"/>
              </a:rPr>
              <a:t>Questions</a:t>
            </a:r>
            <a:endParaRPr lang="en-US" dirty="0">
              <a:latin typeface="Aharoni" pitchFamily="2" charset="-79"/>
              <a:cs typeface="Aharoni" pitchFamily="2" charset="-79"/>
            </a:endParaRPr>
          </a:p>
        </p:txBody>
      </p:sp>
      <p:sp>
        <p:nvSpPr>
          <p:cNvPr id="3" name="Content Placeholder 2"/>
          <p:cNvSpPr>
            <a:spLocks noGrp="1"/>
          </p:cNvSpPr>
          <p:nvPr>
            <p:ph idx="1"/>
          </p:nvPr>
        </p:nvSpPr>
        <p:spPr/>
        <p:txBody>
          <a:bodyPr>
            <a:normAutofit/>
          </a:bodyPr>
          <a:lstStyle/>
          <a:p>
            <a:r>
              <a:rPr lang="en-US" dirty="0" smtClean="0"/>
              <a:t>Who is likely more pleased with tobacco use, Jesus or the </a:t>
            </a:r>
            <a:r>
              <a:rPr lang="en-US" i="1" dirty="0" smtClean="0"/>
              <a:t>god of this age</a:t>
            </a:r>
            <a:r>
              <a:rPr lang="en-US" dirty="0" smtClean="0"/>
              <a:t>?</a:t>
            </a:r>
          </a:p>
          <a:p>
            <a:r>
              <a:rPr lang="en-US" dirty="0" smtClean="0"/>
              <a:t>Is tobacco use a good way to possess your body in sanctification and honor </a:t>
            </a:r>
            <a:br>
              <a:rPr lang="en-US" dirty="0" smtClean="0"/>
            </a:br>
            <a:r>
              <a:rPr lang="en-US" dirty="0" smtClean="0"/>
              <a:t>(1 Thess. 4:3-5)?</a:t>
            </a:r>
          </a:p>
          <a:p>
            <a:r>
              <a:rPr lang="en-US" dirty="0" smtClean="0"/>
              <a:t>Is tobacco use something God would call us to do (1 Thess. 4:7)?</a:t>
            </a:r>
          </a:p>
        </p:txBody>
      </p:sp>
    </p:spTree>
    <p:extLst>
      <p:ext uri="{BB962C8B-B14F-4D97-AF65-F5344CB8AC3E}">
        <p14:creationId xmlns:p14="http://schemas.microsoft.com/office/powerpoint/2010/main" val="554692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Issues Arise:</a:t>
            </a:r>
            <a:endParaRPr lang="en-US" dirty="0"/>
          </a:p>
        </p:txBody>
      </p:sp>
      <p:sp>
        <p:nvSpPr>
          <p:cNvPr id="3" name="Content Placeholder 2"/>
          <p:cNvSpPr>
            <a:spLocks noGrp="1"/>
          </p:cNvSpPr>
          <p:nvPr>
            <p:ph idx="1"/>
          </p:nvPr>
        </p:nvSpPr>
        <p:spPr>
          <a:xfrm>
            <a:off x="609600" y="2133600"/>
            <a:ext cx="8077200" cy="4114800"/>
          </a:xfrm>
        </p:spPr>
        <p:txBody>
          <a:bodyPr>
            <a:normAutofit fontScale="92500"/>
          </a:bodyPr>
          <a:lstStyle/>
          <a:p>
            <a:pPr marL="514350" indent="-514350">
              <a:buClr>
                <a:srgbClr val="C00000"/>
              </a:buClr>
              <a:buSzPct val="110000"/>
              <a:buFont typeface="+mj-lt"/>
              <a:buAutoNum type="arabicPeriod"/>
            </a:pPr>
            <a:r>
              <a:rPr lang="en-US" dirty="0"/>
              <a:t>Abstain from being emotionally charged </a:t>
            </a:r>
            <a:r>
              <a:rPr lang="en-US" dirty="0" smtClean="0"/>
              <a:t/>
            </a:r>
            <a:br>
              <a:rPr lang="en-US" dirty="0" smtClean="0"/>
            </a:br>
            <a:r>
              <a:rPr lang="en-US" dirty="0" smtClean="0"/>
              <a:t>(</a:t>
            </a:r>
            <a:r>
              <a:rPr lang="en-US" dirty="0"/>
              <a:t>Jas. 1:19, 20)</a:t>
            </a:r>
          </a:p>
          <a:p>
            <a:pPr marL="514350" indent="-514350">
              <a:buClr>
                <a:srgbClr val="C00000"/>
              </a:buClr>
              <a:buSzPct val="110000"/>
              <a:buFont typeface="+mj-lt"/>
              <a:buAutoNum type="arabicPeriod"/>
            </a:pPr>
            <a:r>
              <a:rPr lang="en-US" dirty="0" smtClean="0"/>
              <a:t>Possess a sound mind (2 Tim. 1:7)</a:t>
            </a:r>
          </a:p>
          <a:p>
            <a:pPr marL="514350" indent="-514350">
              <a:buClr>
                <a:srgbClr val="C00000"/>
              </a:buClr>
              <a:buSzPct val="110000"/>
              <a:buFont typeface="+mj-lt"/>
              <a:buAutoNum type="arabicPeriod"/>
            </a:pPr>
            <a:r>
              <a:rPr lang="en-US" dirty="0"/>
              <a:t>L</a:t>
            </a:r>
            <a:r>
              <a:rPr lang="en-US" dirty="0" smtClean="0"/>
              <a:t>ook into God’s word for guidance (Prov. 3:5, 6; Ps. 119:105; Jas. 1:21, 25) </a:t>
            </a:r>
          </a:p>
          <a:p>
            <a:pPr lvl="1">
              <a:buClr>
                <a:srgbClr val="C00000"/>
              </a:buClr>
              <a:buSzPct val="110000"/>
            </a:pPr>
            <a:r>
              <a:rPr lang="en-US" dirty="0" smtClean="0"/>
              <a:t>Work </a:t>
            </a:r>
            <a:r>
              <a:rPr lang="en-US" dirty="0"/>
              <a:t>from the pattern of sound words (2 Tim. 1:13)</a:t>
            </a:r>
          </a:p>
          <a:p>
            <a:pPr marL="514350" indent="-514350">
              <a:buClr>
                <a:srgbClr val="C00000"/>
              </a:buClr>
              <a:buSzPct val="110000"/>
              <a:buFont typeface="+mj-lt"/>
              <a:buAutoNum type="arabicPeriod"/>
            </a:pPr>
            <a:r>
              <a:rPr lang="en-US" dirty="0" smtClean="0"/>
              <a:t>Be objectively reflective—</a:t>
            </a:r>
            <a:r>
              <a:rPr lang="en-US" b="1" dirty="0" smtClean="0">
                <a:solidFill>
                  <a:schemeClr val="accent6">
                    <a:lumMod val="75000"/>
                  </a:schemeClr>
                </a:solidFill>
              </a:rPr>
              <a:t>set your heart to understand</a:t>
            </a:r>
            <a:r>
              <a:rPr lang="en-US" dirty="0" smtClean="0"/>
              <a:t> (2 Tim. 2:7; Dan. 10:12; Eph. 5:17)</a:t>
            </a:r>
          </a:p>
        </p:txBody>
      </p:sp>
    </p:spTree>
    <p:extLst>
      <p:ext uri="{BB962C8B-B14F-4D97-AF65-F5344CB8AC3E}">
        <p14:creationId xmlns:p14="http://schemas.microsoft.com/office/powerpoint/2010/main" val="42004338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Objections</a:t>
            </a:r>
            <a:endParaRPr lang="en-US" dirty="0"/>
          </a:p>
        </p:txBody>
      </p:sp>
      <p:sp>
        <p:nvSpPr>
          <p:cNvPr id="3" name="Content Placeholder 2"/>
          <p:cNvSpPr>
            <a:spLocks noGrp="1"/>
          </p:cNvSpPr>
          <p:nvPr>
            <p:ph idx="1"/>
          </p:nvPr>
        </p:nvSpPr>
        <p:spPr>
          <a:xfrm>
            <a:off x="685800" y="2133600"/>
            <a:ext cx="8001000" cy="4267200"/>
          </a:xfrm>
        </p:spPr>
        <p:txBody>
          <a:bodyPr>
            <a:normAutofit/>
          </a:bodyPr>
          <a:lstStyle/>
          <a:p>
            <a:pPr marL="0" indent="0">
              <a:buNone/>
            </a:pPr>
            <a:r>
              <a:rPr lang="en-US" b="1" dirty="0" smtClean="0">
                <a:solidFill>
                  <a:srgbClr val="C00000"/>
                </a:solidFill>
              </a:rPr>
              <a:t>1) If smoking is a sin, then so is eating too much!</a:t>
            </a:r>
          </a:p>
          <a:p>
            <a:pPr lvl="1"/>
            <a:r>
              <a:rPr lang="en-US" dirty="0" smtClean="0"/>
              <a:t>Gluttony is a sin (Titus 1:12, 13; Prov. 23:20)</a:t>
            </a:r>
          </a:p>
          <a:p>
            <a:pPr lvl="1"/>
            <a:r>
              <a:rPr lang="en-US" dirty="0" smtClean="0"/>
              <a:t>Cannot tap into one sin to justify another</a:t>
            </a:r>
          </a:p>
          <a:p>
            <a:pPr lvl="1"/>
            <a:r>
              <a:rPr lang="en-US" dirty="0" smtClean="0"/>
              <a:t>Eating meat is good (1 Tim. 4:3-5); can eat meat without being a gluttonous eater of meat</a:t>
            </a:r>
          </a:p>
          <a:p>
            <a:pPr lvl="1"/>
            <a:r>
              <a:rPr lang="en-US" dirty="0" smtClean="0"/>
              <a:t>No amount of oral use of tobacco is seen to be good or God honoring</a:t>
            </a:r>
          </a:p>
        </p:txBody>
      </p:sp>
    </p:spTree>
    <p:extLst>
      <p:ext uri="{BB962C8B-B14F-4D97-AF65-F5344CB8AC3E}">
        <p14:creationId xmlns:p14="http://schemas.microsoft.com/office/powerpoint/2010/main" val="2573376967"/>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Objections</a:t>
            </a:r>
            <a:endParaRPr lang="en-US" dirty="0"/>
          </a:p>
        </p:txBody>
      </p:sp>
      <p:sp>
        <p:nvSpPr>
          <p:cNvPr id="3" name="Content Placeholder 2"/>
          <p:cNvSpPr>
            <a:spLocks noGrp="1"/>
          </p:cNvSpPr>
          <p:nvPr>
            <p:ph idx="1"/>
          </p:nvPr>
        </p:nvSpPr>
        <p:spPr>
          <a:xfrm>
            <a:off x="685800" y="2133600"/>
            <a:ext cx="8001000" cy="4267200"/>
          </a:xfrm>
        </p:spPr>
        <p:txBody>
          <a:bodyPr>
            <a:normAutofit fontScale="92500" lnSpcReduction="10000"/>
          </a:bodyPr>
          <a:lstStyle/>
          <a:p>
            <a:pPr marL="0" indent="0">
              <a:buNone/>
            </a:pPr>
            <a:r>
              <a:rPr lang="en-US" b="1" dirty="0" smtClean="0">
                <a:solidFill>
                  <a:srgbClr val="C00000"/>
                </a:solidFill>
              </a:rPr>
              <a:t>2) If tobacco use is a sin, why has it not been addressed as such in the past?</a:t>
            </a:r>
          </a:p>
          <a:p>
            <a:pPr lvl="1"/>
            <a:r>
              <a:rPr lang="en-US" dirty="0" smtClean="0"/>
              <a:t>Why haven’t you proven it is good in the past </a:t>
            </a:r>
            <a:br>
              <a:rPr lang="en-US" dirty="0" smtClean="0"/>
            </a:br>
            <a:r>
              <a:rPr lang="en-US" dirty="0" smtClean="0"/>
              <a:t>(1 Thess. 5:21-23?)</a:t>
            </a:r>
          </a:p>
          <a:p>
            <a:pPr lvl="1"/>
            <a:r>
              <a:rPr lang="en-US" dirty="0" smtClean="0"/>
              <a:t>The learning curve in righteousness should make us mature in what we approve/disapprove of (dancing, immodesty, drinking, etc.)</a:t>
            </a:r>
          </a:p>
          <a:p>
            <a:pPr lvl="1"/>
            <a:r>
              <a:rPr lang="en-US" dirty="0" smtClean="0"/>
              <a:t>Should not use the lack of understanding in the past to erase the knowledge that now faces us (cf. Acts 19:1-5)</a:t>
            </a:r>
          </a:p>
        </p:txBody>
      </p:sp>
    </p:spTree>
    <p:extLst>
      <p:ext uri="{BB962C8B-B14F-4D97-AF65-F5344CB8AC3E}">
        <p14:creationId xmlns:p14="http://schemas.microsoft.com/office/powerpoint/2010/main" val="2707152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Objections</a:t>
            </a:r>
            <a:endParaRPr lang="en-US" dirty="0"/>
          </a:p>
        </p:txBody>
      </p:sp>
      <p:sp>
        <p:nvSpPr>
          <p:cNvPr id="3" name="Content Placeholder 2"/>
          <p:cNvSpPr>
            <a:spLocks noGrp="1"/>
          </p:cNvSpPr>
          <p:nvPr>
            <p:ph idx="1"/>
          </p:nvPr>
        </p:nvSpPr>
        <p:spPr>
          <a:xfrm>
            <a:off x="609600" y="2133600"/>
            <a:ext cx="8077200" cy="4267200"/>
          </a:xfrm>
        </p:spPr>
        <p:txBody>
          <a:bodyPr>
            <a:normAutofit fontScale="92500" lnSpcReduction="10000"/>
          </a:bodyPr>
          <a:lstStyle/>
          <a:p>
            <a:pPr marL="0" indent="0">
              <a:buNone/>
            </a:pPr>
            <a:r>
              <a:rPr lang="en-US" b="1" dirty="0" smtClean="0">
                <a:solidFill>
                  <a:srgbClr val="C00000"/>
                </a:solidFill>
              </a:rPr>
              <a:t>3) Coffee, colas, candy and tea are just as bad for a person as smoking.</a:t>
            </a:r>
          </a:p>
          <a:p>
            <a:pPr lvl="1"/>
            <a:r>
              <a:rPr lang="en-US" dirty="0" smtClean="0"/>
              <a:t>FALSE!</a:t>
            </a:r>
          </a:p>
          <a:p>
            <a:pPr lvl="1"/>
            <a:r>
              <a:rPr lang="en-US" dirty="0" smtClean="0"/>
              <a:t>Admits smoking is “bad”</a:t>
            </a:r>
          </a:p>
          <a:p>
            <a:pPr lvl="1"/>
            <a:r>
              <a:rPr lang="en-US" dirty="0" smtClean="0"/>
              <a:t>These things do not come </a:t>
            </a:r>
            <a:br>
              <a:rPr lang="en-US" dirty="0" smtClean="0"/>
            </a:br>
            <a:r>
              <a:rPr lang="en-US" dirty="0" smtClean="0"/>
              <a:t>with a Surgeon General’s health warning</a:t>
            </a:r>
          </a:p>
          <a:p>
            <a:pPr lvl="1"/>
            <a:r>
              <a:rPr lang="en-US" dirty="0" smtClean="0"/>
              <a:t>Green and black tea actually helps fight against cancer and “…black tea may protect lungs from damage caused by exposure to cigarette smoke. It also may reduce the risk of stroke” (webmd.com)</a:t>
            </a:r>
          </a:p>
        </p:txBody>
      </p:sp>
      <p:pic>
        <p:nvPicPr>
          <p:cNvPr id="6" name="Picture 4" descr=" The Surgeon General’s Warning Means Noth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048000"/>
            <a:ext cx="3962400" cy="871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0104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par>
                          <p:cTn id="18" fill="hold">
                            <p:stCondLst>
                              <p:cond delay="500"/>
                            </p:stCondLst>
                            <p:childTnLst>
                              <p:par>
                                <p:cTn id="19" presetID="6" presetClass="entr" presetSubtype="16"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ircle(in)">
                                      <p:cBhvr>
                                        <p:cTn id="21" dur="2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Objections</a:t>
            </a:r>
            <a:endParaRPr lang="en-US" dirty="0"/>
          </a:p>
        </p:txBody>
      </p:sp>
      <p:sp>
        <p:nvSpPr>
          <p:cNvPr id="3" name="Content Placeholder 2"/>
          <p:cNvSpPr>
            <a:spLocks noGrp="1"/>
          </p:cNvSpPr>
          <p:nvPr>
            <p:ph idx="1"/>
          </p:nvPr>
        </p:nvSpPr>
        <p:spPr>
          <a:xfrm>
            <a:off x="609600" y="2133600"/>
            <a:ext cx="8077200" cy="4267200"/>
          </a:xfrm>
        </p:spPr>
        <p:txBody>
          <a:bodyPr>
            <a:normAutofit/>
          </a:bodyPr>
          <a:lstStyle/>
          <a:p>
            <a:pPr marL="0" indent="0">
              <a:buNone/>
            </a:pPr>
            <a:r>
              <a:rPr lang="en-US" b="1" dirty="0" smtClean="0">
                <a:solidFill>
                  <a:srgbClr val="C00000"/>
                </a:solidFill>
              </a:rPr>
              <a:t>4) It is not what goes in the mouth that defiles a man (Matt. 15:11)</a:t>
            </a:r>
          </a:p>
          <a:p>
            <a:pPr lvl="1"/>
            <a:r>
              <a:rPr lang="en-US" dirty="0" smtClean="0"/>
              <a:t>Jesus was speaking in the context of “eating bread” with “unwashed hands” (15:2)</a:t>
            </a:r>
          </a:p>
          <a:p>
            <a:pPr lvl="2"/>
            <a:r>
              <a:rPr lang="en-US" dirty="0" smtClean="0"/>
              <a:t>Not drinking beer (1 Pet. 4:3)</a:t>
            </a:r>
          </a:p>
          <a:p>
            <a:pPr lvl="2"/>
            <a:r>
              <a:rPr lang="en-US" dirty="0" smtClean="0"/>
              <a:t>Not taking drugs (viz., </a:t>
            </a:r>
            <a:r>
              <a:rPr lang="en-US" i="1" dirty="0" smtClean="0"/>
              <a:t>sorcery,</a:t>
            </a:r>
            <a:r>
              <a:rPr lang="en-US" dirty="0" smtClean="0"/>
              <a:t> Gal. 5:20)</a:t>
            </a:r>
          </a:p>
          <a:p>
            <a:pPr lvl="2"/>
            <a:r>
              <a:rPr lang="en-US" dirty="0" smtClean="0"/>
              <a:t>Not eating things offered to idols, blood, from things strangled (Acts 15:29) </a:t>
            </a:r>
          </a:p>
        </p:txBody>
      </p:sp>
    </p:spTree>
    <p:extLst>
      <p:ext uri="{BB962C8B-B14F-4D97-AF65-F5344CB8AC3E}">
        <p14:creationId xmlns:p14="http://schemas.microsoft.com/office/powerpoint/2010/main" val="3284684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Objections</a:t>
            </a:r>
            <a:endParaRPr lang="en-US" dirty="0"/>
          </a:p>
        </p:txBody>
      </p:sp>
      <p:sp>
        <p:nvSpPr>
          <p:cNvPr id="3" name="Content Placeholder 2"/>
          <p:cNvSpPr>
            <a:spLocks noGrp="1"/>
          </p:cNvSpPr>
          <p:nvPr>
            <p:ph idx="1"/>
          </p:nvPr>
        </p:nvSpPr>
        <p:spPr>
          <a:xfrm>
            <a:off x="609600" y="2133600"/>
            <a:ext cx="8077200" cy="4267200"/>
          </a:xfrm>
        </p:spPr>
        <p:txBody>
          <a:bodyPr>
            <a:normAutofit lnSpcReduction="10000"/>
          </a:bodyPr>
          <a:lstStyle/>
          <a:p>
            <a:pPr marL="0" indent="0">
              <a:buNone/>
            </a:pPr>
            <a:r>
              <a:rPr lang="en-US" b="1" dirty="0" smtClean="0">
                <a:solidFill>
                  <a:srgbClr val="C00000"/>
                </a:solidFill>
              </a:rPr>
              <a:t>5) God made tobacco and there is nothing unclean of itself (Rom. 14:14)</a:t>
            </a:r>
          </a:p>
          <a:p>
            <a:pPr lvl="1"/>
            <a:r>
              <a:rPr lang="en-US" dirty="0" smtClean="0"/>
              <a:t>There is nothing “unclean” in tobacco itself; tobacco can have a good use (fertilizer and pesticides)</a:t>
            </a:r>
          </a:p>
          <a:p>
            <a:pPr lvl="1"/>
            <a:r>
              <a:rPr lang="en-US" dirty="0" smtClean="0"/>
              <a:t>The pure in heart will seek the right use of </a:t>
            </a:r>
            <a:r>
              <a:rPr lang="en-US" smtClean="0"/>
              <a:t>all things (Titus 1:15)</a:t>
            </a:r>
            <a:endParaRPr lang="en-US" dirty="0" smtClean="0"/>
          </a:p>
          <a:p>
            <a:pPr lvl="1"/>
            <a:r>
              <a:rPr lang="en-US" dirty="0" smtClean="0"/>
              <a:t>Using Romans 14:14 to justify smoking tobacco could be used the same way to justify anything!</a:t>
            </a:r>
          </a:p>
        </p:txBody>
      </p:sp>
    </p:spTree>
    <p:extLst>
      <p:ext uri="{BB962C8B-B14F-4D97-AF65-F5344CB8AC3E}">
        <p14:creationId xmlns:p14="http://schemas.microsoft.com/office/powerpoint/2010/main" val="4125873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Larry Devore, 1969</a:t>
            </a:r>
            <a:endParaRPr lang="en-US" dirty="0"/>
          </a:p>
        </p:txBody>
      </p:sp>
      <p:sp>
        <p:nvSpPr>
          <p:cNvPr id="3" name="Content Placeholder 2"/>
          <p:cNvSpPr>
            <a:spLocks noGrp="1"/>
          </p:cNvSpPr>
          <p:nvPr>
            <p:ph idx="1"/>
          </p:nvPr>
        </p:nvSpPr>
        <p:spPr>
          <a:xfrm>
            <a:off x="685800" y="2133600"/>
            <a:ext cx="8001000" cy="4419600"/>
          </a:xfrm>
        </p:spPr>
        <p:txBody>
          <a:bodyPr>
            <a:normAutofit fontScale="92500" lnSpcReduction="10000"/>
          </a:bodyPr>
          <a:lstStyle/>
          <a:p>
            <a:pPr marL="0" indent="0">
              <a:buNone/>
            </a:pPr>
            <a:r>
              <a:rPr lang="en-US" dirty="0" smtClean="0"/>
              <a:t>“I </a:t>
            </a:r>
            <a:r>
              <a:rPr lang="en-US" dirty="0"/>
              <a:t>am amazed at the number of brethren who continue to be the users of the </a:t>
            </a:r>
            <a:r>
              <a:rPr lang="en-US" dirty="0" smtClean="0"/>
              <a:t>‘filthy weed,’ </a:t>
            </a:r>
            <a:r>
              <a:rPr lang="en-US" dirty="0"/>
              <a:t>tobacco. When we read of the many medical reports showing the relationship between tobacco use and cancer and respiratory diseases, how can a Christian, a responsible person, one who is to be moderate, have self-control, and exercise good judgment in all things, partake of tobacco in any form? I am at a loss to explain </a:t>
            </a:r>
            <a:r>
              <a:rPr lang="en-US" dirty="0" smtClean="0"/>
              <a:t>it.” </a:t>
            </a:r>
            <a:br>
              <a:rPr lang="en-US" dirty="0" smtClean="0"/>
            </a:br>
            <a:r>
              <a:rPr lang="en-US" sz="2200" dirty="0" smtClean="0"/>
              <a:t/>
            </a:r>
            <a:br>
              <a:rPr lang="en-US" sz="2200" dirty="0" smtClean="0"/>
            </a:br>
            <a:r>
              <a:rPr lang="en-US" sz="2200" dirty="0" smtClean="0"/>
              <a:t>(Larry Devore, “On Smoking,” </a:t>
            </a:r>
            <a:r>
              <a:rPr lang="en-US" sz="2200" dirty="0"/>
              <a:t>TRUTH MAGAZINE XIII: 7, p. </a:t>
            </a:r>
            <a:r>
              <a:rPr lang="en-US" sz="2200" dirty="0" smtClean="0"/>
              <a:t>22. April 1969)</a:t>
            </a:r>
            <a:endParaRPr lang="en-US" sz="2200" dirty="0"/>
          </a:p>
        </p:txBody>
      </p:sp>
    </p:spTree>
    <p:extLst>
      <p:ext uri="{BB962C8B-B14F-4D97-AF65-F5344CB8AC3E}">
        <p14:creationId xmlns:p14="http://schemas.microsoft.com/office/powerpoint/2010/main" val="1523303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Proverbs 5:21-23</a:t>
            </a:r>
            <a:endParaRPr lang="en-US" dirty="0"/>
          </a:p>
        </p:txBody>
      </p:sp>
      <p:sp>
        <p:nvSpPr>
          <p:cNvPr id="3" name="Content Placeholder 2"/>
          <p:cNvSpPr>
            <a:spLocks noGrp="1"/>
          </p:cNvSpPr>
          <p:nvPr>
            <p:ph idx="1"/>
          </p:nvPr>
        </p:nvSpPr>
        <p:spPr>
          <a:xfrm>
            <a:off x="762000" y="2133600"/>
            <a:ext cx="7924800" cy="4038600"/>
          </a:xfrm>
        </p:spPr>
        <p:txBody>
          <a:bodyPr>
            <a:normAutofit/>
          </a:bodyPr>
          <a:lstStyle/>
          <a:p>
            <a:pPr marL="0" indent="0">
              <a:buNone/>
            </a:pPr>
            <a:r>
              <a:rPr lang="en-US" sz="3400" baseline="30000" dirty="0">
                <a:solidFill>
                  <a:srgbClr val="C00000"/>
                </a:solidFill>
              </a:rPr>
              <a:t>21</a:t>
            </a:r>
            <a:r>
              <a:rPr lang="en-US" sz="3400" dirty="0"/>
              <a:t>  For the ways of man are before the eyes of the LORD, And He ponders all his paths.</a:t>
            </a:r>
          </a:p>
          <a:p>
            <a:pPr marL="0" indent="0">
              <a:buNone/>
            </a:pPr>
            <a:r>
              <a:rPr lang="en-US" sz="3400" baseline="30000" dirty="0">
                <a:solidFill>
                  <a:srgbClr val="C00000"/>
                </a:solidFill>
              </a:rPr>
              <a:t>22</a:t>
            </a:r>
            <a:r>
              <a:rPr lang="en-US" sz="3400" dirty="0"/>
              <a:t>  His own iniquities entrap the wicked man, And he is caught in the cords of his sin.</a:t>
            </a:r>
          </a:p>
          <a:p>
            <a:pPr marL="0" indent="0">
              <a:buNone/>
            </a:pPr>
            <a:r>
              <a:rPr lang="en-US" sz="3400" baseline="30000" dirty="0">
                <a:solidFill>
                  <a:srgbClr val="C00000"/>
                </a:solidFill>
              </a:rPr>
              <a:t>23</a:t>
            </a:r>
            <a:r>
              <a:rPr lang="en-US" sz="3400" dirty="0"/>
              <a:t>  He shall die for lack of instruction, And in the greatness of his folly he shall go astray</a:t>
            </a:r>
            <a:r>
              <a:rPr lang="en-US" sz="3400" dirty="0" smtClean="0"/>
              <a:t>.</a:t>
            </a:r>
            <a:endParaRPr lang="en-US" sz="3400" dirty="0"/>
          </a:p>
        </p:txBody>
      </p:sp>
    </p:spTree>
    <p:extLst>
      <p:ext uri="{BB962C8B-B14F-4D97-AF65-F5344CB8AC3E}">
        <p14:creationId xmlns:p14="http://schemas.microsoft.com/office/powerpoint/2010/main" val="703176074"/>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timing>
    <p:tnLst>
      <p:par>
        <p:cTn id="1" dur="indefinite" restart="never" nodeType="tmRoot"/>
      </p:par>
    </p:tnLst>
  </p:timing>
</p:sld>
</file>

<file path=ppt/theme/theme1.xml><?xml version="1.0" encoding="utf-8"?>
<a:theme xmlns:a="http://schemas.openxmlformats.org/drawingml/2006/main" name="wicked_si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CCDPHP_PPT_dark(">
  <a:themeElements>
    <a:clrScheme name="NCCDPHP Dark PPT Colors">
      <a:dk1>
        <a:srgbClr val="FFC000"/>
      </a:dk1>
      <a:lt1>
        <a:srgbClr val="0F56DC"/>
      </a:lt1>
      <a:dk2>
        <a:srgbClr val="FFFFFF"/>
      </a:dk2>
      <a:lt2>
        <a:srgbClr val="FFFFFF"/>
      </a:lt2>
      <a:accent1>
        <a:srgbClr val="878800"/>
      </a:accent1>
      <a:accent2>
        <a:srgbClr val="DF7A00"/>
      </a:accent2>
      <a:accent3>
        <a:srgbClr val="6E273D"/>
      </a:accent3>
      <a:accent4>
        <a:srgbClr val="64A0C8"/>
      </a:accent4>
      <a:accent5>
        <a:srgbClr val="69923A"/>
      </a:accent5>
      <a:accent6>
        <a:srgbClr val="7F7F7F"/>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wicked_sick</Template>
  <TotalTime>1078</TotalTime>
  <Words>789</Words>
  <Application>Microsoft Office PowerPoint</Application>
  <PresentationFormat>On-screen Show (4:3)</PresentationFormat>
  <Paragraphs>62</Paragraphs>
  <Slides>10</Slides>
  <Notes>8</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10</vt:i4>
      </vt:variant>
    </vt:vector>
  </HeadingPairs>
  <TitlesOfParts>
    <vt:vector size="21" baseType="lpstr">
      <vt:lpstr>Arial</vt:lpstr>
      <vt:lpstr>Adobe Fan Heiti Std B</vt:lpstr>
      <vt:lpstr>Courier New</vt:lpstr>
      <vt:lpstr>Wingdings</vt:lpstr>
      <vt:lpstr>Franklin Gothic Heavy</vt:lpstr>
      <vt:lpstr>Adobe Gothic Std B</vt:lpstr>
      <vt:lpstr>Aharoni</vt:lpstr>
      <vt:lpstr>Calibri</vt:lpstr>
      <vt:lpstr>Myriad Web Pro</vt:lpstr>
      <vt:lpstr>wicked_sick</vt:lpstr>
      <vt:lpstr>NCCDPHP_PPT_dark(</vt:lpstr>
      <vt:lpstr>Does God Approve Of  Tobacco Use For Christians?</vt:lpstr>
      <vt:lpstr>When Issues Arise:</vt:lpstr>
      <vt:lpstr>Some Objections</vt:lpstr>
      <vt:lpstr>Some Objections</vt:lpstr>
      <vt:lpstr>Some Objections</vt:lpstr>
      <vt:lpstr>Some Objections</vt:lpstr>
      <vt:lpstr>Some Objections</vt:lpstr>
      <vt:lpstr>Larry Devore, 1969</vt:lpstr>
      <vt:lpstr>Proverbs 5:21-23</vt:lpstr>
      <vt:lpstr>Questions</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Tobacco Use</dc:title>
  <dc:creator>Steven J. Wallace</dc:creator>
  <cp:lastModifiedBy>Steven J. Wallace</cp:lastModifiedBy>
  <cp:revision>88</cp:revision>
  <dcterms:created xsi:type="dcterms:W3CDTF">2014-05-28T19:54:34Z</dcterms:created>
  <dcterms:modified xsi:type="dcterms:W3CDTF">2014-10-14T18:29:10Z</dcterms:modified>
</cp:coreProperties>
</file>