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27"/>
  </p:notesMasterIdLst>
  <p:sldIdLst>
    <p:sldId id="256" r:id="rId3"/>
    <p:sldId id="276" r:id="rId4"/>
    <p:sldId id="265" r:id="rId5"/>
    <p:sldId id="271" r:id="rId6"/>
    <p:sldId id="272" r:id="rId7"/>
    <p:sldId id="301" r:id="rId8"/>
    <p:sldId id="273" r:id="rId9"/>
    <p:sldId id="262" r:id="rId10"/>
    <p:sldId id="283" r:id="rId11"/>
    <p:sldId id="296" r:id="rId12"/>
    <p:sldId id="285" r:id="rId13"/>
    <p:sldId id="302" r:id="rId14"/>
    <p:sldId id="279" r:id="rId15"/>
    <p:sldId id="284" r:id="rId16"/>
    <p:sldId id="292" r:id="rId17"/>
    <p:sldId id="275" r:id="rId18"/>
    <p:sldId id="290" r:id="rId19"/>
    <p:sldId id="280" r:id="rId20"/>
    <p:sldId id="297" r:id="rId21"/>
    <p:sldId id="299" r:id="rId22"/>
    <p:sldId id="298" r:id="rId23"/>
    <p:sldId id="281" r:id="rId24"/>
    <p:sldId id="291" r:id="rId25"/>
    <p:sldId id="289" r:id="rId26"/>
  </p:sldIdLst>
  <p:sldSz cx="9144000" cy="6858000" type="screen4x3"/>
  <p:notesSz cx="6858000" cy="9144000"/>
  <p:embeddedFontLst>
    <p:embeddedFont>
      <p:font typeface="Aharoni" panose="02010803020104030203" pitchFamily="2" charset="-79"/>
      <p:bold r:id="rId28"/>
    </p:embeddedFont>
    <p:embeddedFont>
      <p:font typeface="Franklin Gothic Heavy" panose="020B0903020102020204" pitchFamily="34" charset="0"/>
      <p:regular r:id="rId29"/>
      <p:italic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93" autoAdjust="0"/>
  </p:normalViewPr>
  <p:slideViewPr>
    <p:cSldViewPr>
      <p:cViewPr varScale="1">
        <p:scale>
          <a:sx n="52" d="100"/>
          <a:sy n="52" d="100"/>
        </p:scale>
        <p:origin x="-18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F139F-9F7B-4340-AD06-556057F1A1B1}" type="datetimeFigureOut">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52C39-ED43-4DF9-8FFF-338BBB116E16}" type="slidenum">
              <a:rPr lang="en-US" smtClean="0"/>
              <a:t>‹#›</a:t>
            </a:fld>
            <a:endParaRPr lang="en-US"/>
          </a:p>
        </p:txBody>
      </p:sp>
    </p:spTree>
    <p:extLst>
      <p:ext uri="{BB962C8B-B14F-4D97-AF65-F5344CB8AC3E}">
        <p14:creationId xmlns:p14="http://schemas.microsoft.com/office/powerpoint/2010/main" val="398283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1</a:t>
            </a:fld>
            <a:endParaRPr lang="en-US"/>
          </a:p>
        </p:txBody>
      </p:sp>
    </p:spTree>
    <p:extLst>
      <p:ext uri="{BB962C8B-B14F-4D97-AF65-F5344CB8AC3E}">
        <p14:creationId xmlns:p14="http://schemas.microsoft.com/office/powerpoint/2010/main" val="218171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4406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12</a:t>
            </a:fld>
            <a:endParaRPr lang="en-US"/>
          </a:p>
        </p:txBody>
      </p:sp>
    </p:spTree>
    <p:extLst>
      <p:ext uri="{BB962C8B-B14F-4D97-AF65-F5344CB8AC3E}">
        <p14:creationId xmlns:p14="http://schemas.microsoft.com/office/powerpoint/2010/main" val="3111015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13</a:t>
            </a:fld>
            <a:endParaRPr lang="en-US"/>
          </a:p>
        </p:txBody>
      </p:sp>
    </p:spTree>
    <p:extLst>
      <p:ext uri="{BB962C8B-B14F-4D97-AF65-F5344CB8AC3E}">
        <p14:creationId xmlns:p14="http://schemas.microsoft.com/office/powerpoint/2010/main" val="417759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14</a:t>
            </a:fld>
            <a:endParaRPr lang="en-US"/>
          </a:p>
        </p:txBody>
      </p:sp>
    </p:spTree>
    <p:extLst>
      <p:ext uri="{BB962C8B-B14F-4D97-AF65-F5344CB8AC3E}">
        <p14:creationId xmlns:p14="http://schemas.microsoft.com/office/powerpoint/2010/main" val="2047247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16</a:t>
            </a:fld>
            <a:endParaRPr lang="en-US"/>
          </a:p>
        </p:txBody>
      </p:sp>
    </p:spTree>
    <p:extLst>
      <p:ext uri="{BB962C8B-B14F-4D97-AF65-F5344CB8AC3E}">
        <p14:creationId xmlns:p14="http://schemas.microsoft.com/office/powerpoint/2010/main" val="256638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B52C39-ED43-4DF9-8FFF-338BBB116E1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66387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18</a:t>
            </a:fld>
            <a:endParaRPr lang="en-US"/>
          </a:p>
        </p:txBody>
      </p:sp>
    </p:spTree>
    <p:extLst>
      <p:ext uri="{BB962C8B-B14F-4D97-AF65-F5344CB8AC3E}">
        <p14:creationId xmlns:p14="http://schemas.microsoft.com/office/powerpoint/2010/main" val="3071774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71774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20</a:t>
            </a:fld>
            <a:endParaRPr lang="en-US"/>
          </a:p>
        </p:txBody>
      </p:sp>
    </p:spTree>
    <p:extLst>
      <p:ext uri="{BB962C8B-B14F-4D97-AF65-F5344CB8AC3E}">
        <p14:creationId xmlns:p14="http://schemas.microsoft.com/office/powerpoint/2010/main" val="2159855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BB52C39-ED43-4DF9-8FFF-338BBB116E1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92643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2</a:t>
            </a:fld>
            <a:endParaRPr lang="en-US"/>
          </a:p>
        </p:txBody>
      </p:sp>
    </p:spTree>
    <p:extLst>
      <p:ext uri="{BB962C8B-B14F-4D97-AF65-F5344CB8AC3E}">
        <p14:creationId xmlns:p14="http://schemas.microsoft.com/office/powerpoint/2010/main" val="17598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3</a:t>
            </a:fld>
            <a:endParaRPr lang="en-US"/>
          </a:p>
        </p:txBody>
      </p:sp>
    </p:spTree>
    <p:extLst>
      <p:ext uri="{BB962C8B-B14F-4D97-AF65-F5344CB8AC3E}">
        <p14:creationId xmlns:p14="http://schemas.microsoft.com/office/powerpoint/2010/main" val="329159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900113"/>
            <a:ext cx="4570412" cy="3429000"/>
          </a:xfrm>
        </p:spPr>
      </p:sp>
      <p:sp>
        <p:nvSpPr>
          <p:cNvPr id="3" name="Notes Placeholder 2"/>
          <p:cNvSpPr>
            <a:spLocks noGrp="1"/>
          </p:cNvSpPr>
          <p:nvPr>
            <p:ph type="body" idx="1"/>
          </p:nvPr>
        </p:nvSpPr>
        <p:spPr>
          <a:xfrm>
            <a:off x="745435" y="4347148"/>
            <a:ext cx="5485158" cy="4114488"/>
          </a:xfrm>
        </p:spPr>
        <p:txBody>
          <a:bodyPr/>
          <a:lstStyle/>
          <a:p>
            <a:endParaRPr lang="en-US" dirty="0"/>
          </a:p>
        </p:txBody>
      </p:sp>
      <p:sp>
        <p:nvSpPr>
          <p:cNvPr id="4" name="Slide Number Placeholder 3"/>
          <p:cNvSpPr>
            <a:spLocks noGrp="1"/>
          </p:cNvSpPr>
          <p:nvPr>
            <p:ph type="sldNum" sz="quarter" idx="10"/>
          </p:nvPr>
        </p:nvSpPr>
        <p:spPr/>
        <p:txBody>
          <a:bodyPr/>
          <a:lstStyle/>
          <a:p>
            <a:fld id="{D190C7C2-D4A9-4643-8F1B-A5D7FEEF1C5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905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0C7C2-D4A9-4643-8F1B-A5D7FEEF1C5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3131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0C7C2-D4A9-4643-8F1B-A5D7FEEF1C5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5872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0C7C2-D4A9-4643-8F1B-A5D7FEEF1C5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95994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t>8</a:t>
            </a:fld>
            <a:endParaRPr lang="en-US"/>
          </a:p>
        </p:txBody>
      </p:sp>
    </p:spTree>
    <p:extLst>
      <p:ext uri="{BB962C8B-B14F-4D97-AF65-F5344CB8AC3E}">
        <p14:creationId xmlns:p14="http://schemas.microsoft.com/office/powerpoint/2010/main" val="2344063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52C39-ED43-4DF9-8FFF-338BBB116E1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44063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926" t="3944" r="5185" b="10423"/>
          <a:stretch/>
        </p:blipFill>
        <p:spPr>
          <a:xfrm>
            <a:off x="0" y="-228600"/>
            <a:ext cx="9220200" cy="7086600"/>
          </a:xfrm>
          <a:prstGeom prst="rect">
            <a:avLst/>
          </a:prstGeom>
        </p:spPr>
      </p:pic>
      <p:sp>
        <p:nvSpPr>
          <p:cNvPr id="2" name="Title 1"/>
          <p:cNvSpPr>
            <a:spLocks noGrp="1"/>
          </p:cNvSpPr>
          <p:nvPr>
            <p:ph type="ctrTitle"/>
          </p:nvPr>
        </p:nvSpPr>
        <p:spPr>
          <a:xfrm>
            <a:off x="685800" y="2492375"/>
            <a:ext cx="7772400" cy="1470025"/>
          </a:xfrm>
        </p:spPr>
        <p:txBody>
          <a:bodyPr/>
          <a:lstStyle>
            <a:lvl1pPr>
              <a:defRPr>
                <a:latin typeface="Franklin Gothic Heavy"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1054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C00000"/>
                </a:solidFill>
              </a:defRPr>
            </a:lvl1pPr>
          </a:lstStyle>
          <a:p>
            <a:fld id="{502FCA41-0C8D-41F3-A5D7-72A8744BFDF4}" type="slidenum">
              <a:rPr lang="en-US" smtClean="0"/>
              <a:t>‹#›</a:t>
            </a:fld>
            <a:endParaRPr lang="en-US"/>
          </a:p>
        </p:txBody>
      </p:sp>
    </p:spTree>
    <p:extLst>
      <p:ext uri="{BB962C8B-B14F-4D97-AF65-F5344CB8AC3E}">
        <p14:creationId xmlns:p14="http://schemas.microsoft.com/office/powerpoint/2010/main" val="266596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152637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48382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28596316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977353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724120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8941967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4610244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3238572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4287073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6532352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61BF1-1E42-4DC3-9E3C-91D81B39F718}"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86049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9900236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858" t="6588" r="5196" b="7027"/>
          <a:stretch/>
        </p:blipFill>
        <p:spPr>
          <a:xfrm rot="10800000">
            <a:off x="-3" y="76198"/>
            <a:ext cx="9180487" cy="6324601"/>
          </a:xfrm>
          <a:prstGeom prst="rect">
            <a:avLst/>
          </a:prstGeom>
        </p:spPr>
      </p:pic>
      <p:sp>
        <p:nvSpPr>
          <p:cNvPr id="2" name="Title 1"/>
          <p:cNvSpPr>
            <a:spLocks noGrp="1"/>
          </p:cNvSpPr>
          <p:nvPr>
            <p:ph type="title"/>
          </p:nvPr>
        </p:nvSpPr>
        <p:spPr>
          <a:xfrm>
            <a:off x="722313" y="4724400"/>
            <a:ext cx="7772400" cy="1044575"/>
          </a:xfrm>
        </p:spPr>
        <p:txBody>
          <a:bodyPr anchor="t"/>
          <a:lstStyle>
            <a:lvl1pPr algn="l">
              <a:defRPr sz="4000" b="1" cap="all">
                <a:latin typeface="Aharoni" panose="02010803020104030203" pitchFamily="2" charset="-79"/>
                <a:ea typeface="Adobe Gothic Std B" pitchFamily="34" charset="-128"/>
                <a:cs typeface="Aharoni" panose="02010803020104030203" pitchFamily="2" charset="-79"/>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743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61BF1-1E42-4DC3-9E3C-91D81B39F718}"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5062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61BF1-1E42-4DC3-9E3C-91D81B39F718}"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9864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61BF1-1E42-4DC3-9E3C-91D81B39F718}"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69344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61BF1-1E42-4DC3-9E3C-91D81B39F718}"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120431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61BF1-1E42-4DC3-9E3C-91D81B39F718}"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78341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61BF1-1E42-4DC3-9E3C-91D81B39F718}"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362622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61BF1-1E42-4DC3-9E3C-91D81B39F718}"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FCA41-0C8D-41F3-A5D7-72A8744BFDF4}" type="slidenum">
              <a:rPr lang="en-US" smtClean="0"/>
              <a:t>‹#›</a:t>
            </a:fld>
            <a:endParaRPr lang="en-US"/>
          </a:p>
        </p:txBody>
      </p:sp>
    </p:spTree>
    <p:extLst>
      <p:ext uri="{BB962C8B-B14F-4D97-AF65-F5344CB8AC3E}">
        <p14:creationId xmlns:p14="http://schemas.microsoft.com/office/powerpoint/2010/main" val="202983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3">
            <a:extLst>
              <a:ext uri="{28A0092B-C50C-407E-A947-70E740481C1C}">
                <a14:useLocalDpi xmlns:a14="http://schemas.microsoft.com/office/drawing/2010/main" val="0"/>
              </a:ext>
            </a:extLst>
          </a:blip>
          <a:srcRect l="4511" t="5826" r="5264" b="6796"/>
          <a:stretch/>
        </p:blipFill>
        <p:spPr>
          <a:xfrm>
            <a:off x="0" y="0"/>
            <a:ext cx="9144000" cy="6858000"/>
          </a:xfrm>
          <a:prstGeom prst="rect">
            <a:avLst/>
          </a:prstGeom>
        </p:spPr>
      </p:pic>
      <p:sp>
        <p:nvSpPr>
          <p:cNvPr id="2" name="Title Placeholder 1"/>
          <p:cNvSpPr>
            <a:spLocks noGrp="1"/>
          </p:cNvSpPr>
          <p:nvPr>
            <p:ph type="title"/>
          </p:nvPr>
        </p:nvSpPr>
        <p:spPr>
          <a:xfrm>
            <a:off x="457200" y="685800"/>
            <a:ext cx="8229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2133600"/>
            <a:ext cx="8153400"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61BF1-1E42-4DC3-9E3C-91D81B39F718}" type="datetimeFigureOut">
              <a:rPr lang="en-US" smtClean="0"/>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FCA41-0C8D-41F3-A5D7-72A8744BFDF4}" type="slidenum">
              <a:rPr lang="en-US" smtClean="0"/>
              <a:t>‹#›</a:t>
            </a:fld>
            <a:endParaRPr lang="en-US"/>
          </a:p>
        </p:txBody>
      </p:sp>
    </p:spTree>
    <p:extLst>
      <p:ext uri="{BB962C8B-B14F-4D97-AF65-F5344CB8AC3E}">
        <p14:creationId xmlns:p14="http://schemas.microsoft.com/office/powerpoint/2010/main" val="80785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haroni" panose="02010803020104030203" pitchFamily="2" charset="-79"/>
          <a:ea typeface="Adobe Fan Heiti Std B" pitchFamily="34" charset="-128"/>
          <a:cs typeface="Aharoni" panose="02010803020104030203" pitchFamily="2"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409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lstStyle/>
          <a:p>
            <a:r>
              <a:rPr lang="en-US" dirty="0" smtClean="0"/>
              <a:t>Does God Approve Of  Tobacco Use For Christians?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“Therefore </a:t>
            </a:r>
            <a:r>
              <a:rPr lang="en-US" dirty="0"/>
              <a:t>do not be unwise, but understand what the will of the Lord </a:t>
            </a:r>
            <a:r>
              <a:rPr lang="en-US" dirty="0" smtClean="0"/>
              <a:t>is” (Eph. 5:17)</a:t>
            </a:r>
            <a:endParaRPr lang="en-US" dirty="0"/>
          </a:p>
        </p:txBody>
      </p:sp>
      <p:sp>
        <p:nvSpPr>
          <p:cNvPr id="4" name="TextBox 3"/>
          <p:cNvSpPr txBox="1"/>
          <p:nvPr/>
        </p:nvSpPr>
        <p:spPr>
          <a:xfrm>
            <a:off x="0" y="4191000"/>
            <a:ext cx="9144000" cy="369332"/>
          </a:xfrm>
          <a:prstGeom prst="rect">
            <a:avLst/>
          </a:prstGeom>
          <a:noFill/>
        </p:spPr>
        <p:txBody>
          <a:bodyPr wrap="square" rtlCol="0">
            <a:spAutoFit/>
          </a:bodyPr>
          <a:lstStyle/>
          <a:p>
            <a:pPr algn="ctr"/>
            <a:r>
              <a:rPr lang="en-US" i="1" dirty="0" smtClean="0"/>
              <a:t>Part 2</a:t>
            </a:r>
            <a:endParaRPr lang="en-US" i="1" dirty="0"/>
          </a:p>
        </p:txBody>
      </p:sp>
    </p:spTree>
    <p:extLst>
      <p:ext uri="{BB962C8B-B14F-4D97-AF65-F5344CB8AC3E}">
        <p14:creationId xmlns:p14="http://schemas.microsoft.com/office/powerpoint/2010/main" val="317784693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8153400" cy="4495800"/>
          </a:xfrm>
        </p:spPr>
        <p:txBody>
          <a:bodyPr>
            <a:normAutofit fontScale="92500" lnSpcReduction="20000"/>
          </a:bodyPr>
          <a:lstStyle/>
          <a:p>
            <a:r>
              <a:rPr lang="en-US" b="1" dirty="0" smtClean="0"/>
              <a:t>Surgeons and health professionals</a:t>
            </a:r>
          </a:p>
          <a:p>
            <a:r>
              <a:rPr lang="en-US" b="1" dirty="0" smtClean="0"/>
              <a:t>Businesses</a:t>
            </a:r>
            <a:endParaRPr lang="en-US" dirty="0"/>
          </a:p>
          <a:p>
            <a:r>
              <a:rPr lang="en-US" b="1" dirty="0" smtClean="0"/>
              <a:t>Leading cigarette manufacturer Philip Morris</a:t>
            </a:r>
          </a:p>
          <a:p>
            <a:pPr lvl="1"/>
            <a:r>
              <a:rPr lang="en-US" dirty="0" smtClean="0"/>
              <a:t>“</a:t>
            </a:r>
            <a:r>
              <a:rPr lang="en-US" dirty="0"/>
              <a:t>Philip Morris USA agrees with the overwhelming medical and scientific consensus that cigarette smoking causes lung cancer, heart disease, emphysema and other serious diseases in smokers. Smokers are far more likely to develop serious diseases, like lung cancer, than non-smokers. There is no safe cigarette” </a:t>
            </a:r>
            <a:r>
              <a:rPr lang="en-US" sz="1900" dirty="0" smtClean="0"/>
              <a:t>(www.philipmorrisusa.com/en/cms/Products/Cigarettes/Health_Issues/default.aspx?src=top_nav)</a:t>
            </a:r>
          </a:p>
        </p:txBody>
      </p:sp>
      <p:sp>
        <p:nvSpPr>
          <p:cNvPr id="4" name="Title 1"/>
          <p:cNvSpPr txBox="1">
            <a:spLocks/>
          </p:cNvSpPr>
          <p:nvPr/>
        </p:nvSpPr>
        <p:spPr>
          <a:xfrm>
            <a:off x="914400" y="838200"/>
            <a:ext cx="7315200" cy="914400"/>
          </a:xfrm>
          <a:prstGeom prst="rect">
            <a:avLst/>
          </a:prstGeom>
        </p:spPr>
        <p:txBody>
          <a:bodyPr vert="horz" lIns="91440" tIns="45720" rIns="91440" bIns="45720" numCol="1" rtlCol="0" anchor="ctr">
            <a:prstTxWarp prst="textPlain">
              <a:avLst/>
            </a:prstTxWarp>
            <a:normAutofit fontScale="75000" lnSpcReduction="20000"/>
          </a:bodyPr>
          <a:lstStyle>
            <a:lvl1pPr algn="ctr" defTabSz="914400" rtl="0" eaLnBrk="1" latinLnBrk="0" hangingPunct="1">
              <a:spcBef>
                <a:spcPct val="0"/>
              </a:spcBef>
              <a:buNone/>
              <a:defRPr sz="4400" kern="1200">
                <a:solidFill>
                  <a:schemeClr val="tx1"/>
                </a:solidFill>
                <a:latin typeface="Adobe Fan Heiti Std B" pitchFamily="34" charset="-128"/>
                <a:ea typeface="Adobe Fan Heiti Std B" pitchFamily="34" charset="-128"/>
                <a:cs typeface="+mj-cs"/>
              </a:defRPr>
            </a:lvl1pPr>
          </a:lstStyle>
          <a:p>
            <a:r>
              <a:rPr lang="en-US"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Aharoni" panose="02010803020104030203" pitchFamily="2" charset="-79"/>
                <a:cs typeface="Aharoni" panose="02010803020104030203" pitchFamily="2" charset="-79"/>
              </a:rPr>
              <a:t>People in the World</a:t>
            </a:r>
            <a:br>
              <a:rPr lang="en-US"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Aharoni" panose="02010803020104030203" pitchFamily="2" charset="-79"/>
                <a:cs typeface="Aharoni" panose="02010803020104030203" pitchFamily="2" charset="-79"/>
              </a:rPr>
            </a:br>
            <a:r>
              <a:rPr lang="en-US"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Aharoni" panose="02010803020104030203" pitchFamily="2" charset="-79"/>
                <a:cs typeface="Aharoni" panose="02010803020104030203" pitchFamily="2" charset="-79"/>
              </a:rPr>
              <a:t>Recognize it is Bad</a:t>
            </a:r>
            <a:endParaRPr lang="en-US"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15812660"/>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5334000" cy="1066800"/>
          </a:xfrm>
        </p:spPr>
        <p:txBody>
          <a:bodyPr>
            <a:noAutofit/>
          </a:bodyPr>
          <a:lstStyle/>
          <a:p>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haroni" panose="02010803020104030203" pitchFamily="2" charset="-79"/>
                <a:cs typeface="Aharoni" panose="02010803020104030203" pitchFamily="2" charset="-79"/>
              </a:rPr>
              <a:t>The Principle of</a:t>
            </a:r>
            <a:b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haroni" panose="02010803020104030203" pitchFamily="2" charset="-79"/>
                <a:cs typeface="Aharoni" panose="02010803020104030203" pitchFamily="2" charset="-79"/>
              </a:rPr>
            </a:b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haroni" panose="02010803020104030203" pitchFamily="2" charset="-79"/>
                <a:cs typeface="Aharoni" panose="02010803020104030203" pitchFamily="2" charset="-79"/>
              </a:rPr>
              <a:t>“LOVE”</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33400" y="2133600"/>
            <a:ext cx="8153400" cy="4114800"/>
          </a:xfrm>
        </p:spPr>
        <p:txBody>
          <a:bodyPr>
            <a:normAutofit fontScale="92500"/>
          </a:bodyPr>
          <a:lstStyle/>
          <a:p>
            <a:r>
              <a:rPr lang="en-US" dirty="0"/>
              <a:t>“Love does no harm to a neighbor; therefore love is the fulfillment of the </a:t>
            </a:r>
            <a:r>
              <a:rPr lang="en-US" dirty="0" smtClean="0"/>
              <a:t>law” (Rom. 13:10)</a:t>
            </a:r>
          </a:p>
          <a:p>
            <a:pPr lvl="1"/>
            <a:r>
              <a:rPr lang="en-US" b="1" dirty="0" smtClean="0"/>
              <a:t>2.5 million Americans have died from </a:t>
            </a:r>
            <a:r>
              <a:rPr lang="en-US" b="1" dirty="0" err="1" smtClean="0"/>
              <a:t>SHS</a:t>
            </a:r>
            <a:r>
              <a:rPr lang="en-US" b="1" dirty="0" smtClean="0"/>
              <a:t> from </a:t>
            </a:r>
            <a:br>
              <a:rPr lang="en-US" b="1" dirty="0" smtClean="0"/>
            </a:br>
            <a:r>
              <a:rPr lang="en-US" b="1" dirty="0" smtClean="0"/>
              <a:t>1964-2014</a:t>
            </a:r>
          </a:p>
          <a:p>
            <a:pPr lvl="1"/>
            <a:r>
              <a:rPr lang="en-US" b="1" dirty="0" smtClean="0"/>
              <a:t>Exposure to </a:t>
            </a:r>
            <a:r>
              <a:rPr lang="en-US" b="1" dirty="0" err="1" smtClean="0"/>
              <a:t>SHS</a:t>
            </a:r>
            <a:r>
              <a:rPr lang="en-US" b="1" dirty="0" smtClean="0"/>
              <a:t> at home or work increase your chance to get heart disease by 25-30 percent; lung cancer by 20-30 percent; SIDS, asthma attacks, etc.</a:t>
            </a:r>
          </a:p>
          <a:p>
            <a:pPr lvl="1"/>
            <a:r>
              <a:rPr lang="en-US" b="1" dirty="0" smtClean="0"/>
              <a:t>How does the fruit of smoking “love your neighbor?”</a:t>
            </a:r>
          </a:p>
        </p:txBody>
      </p:sp>
      <p:pic>
        <p:nvPicPr>
          <p:cNvPr id="3074" name="Picture 2" descr="http://www.cigarettesreviews.com/wp-content/uploads/2009/09/cigarettes2.jpg"/>
          <p:cNvPicPr>
            <a:picLocks noChangeAspect="1" noChangeArrowheads="1"/>
          </p:cNvPicPr>
          <p:nvPr/>
        </p:nvPicPr>
        <p:blipFill rotWithShape="1">
          <a:blip r:embed="rId2">
            <a:extLst>
              <a:ext uri="{28A0092B-C50C-407E-A947-70E740481C1C}">
                <a14:useLocalDpi xmlns:a14="http://schemas.microsoft.com/office/drawing/2010/main" val="0"/>
              </a:ext>
            </a:extLst>
          </a:blip>
          <a:srcRect l="17806" t="26271" r="31318" b="17051"/>
          <a:stretch/>
        </p:blipFill>
        <p:spPr bwMode="auto">
          <a:xfrm rot="20468838">
            <a:off x="6708059" y="519271"/>
            <a:ext cx="1873784" cy="15655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28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Poison Is More Lethal?</a:t>
            </a:r>
            <a:endParaRPr lang="en-US" dirty="0"/>
          </a:p>
        </p:txBody>
      </p:sp>
      <p:sp>
        <p:nvSpPr>
          <p:cNvPr id="3" name="Content Placeholder 2"/>
          <p:cNvSpPr>
            <a:spLocks noGrp="1"/>
          </p:cNvSpPr>
          <p:nvPr>
            <p:ph idx="1"/>
          </p:nvPr>
        </p:nvSpPr>
        <p:spPr>
          <a:xfrm>
            <a:off x="2133600" y="2133600"/>
            <a:ext cx="6553200" cy="3992563"/>
          </a:xfrm>
        </p:spPr>
        <p:txBody>
          <a:bodyPr>
            <a:normAutofit/>
          </a:bodyPr>
          <a:lstStyle/>
          <a:p>
            <a:pPr>
              <a:buFont typeface="Wingdings" panose="05000000000000000000" pitchFamily="2" charset="2"/>
              <a:buChar char="q"/>
            </a:pPr>
            <a:r>
              <a:rPr lang="en-US" sz="6000" dirty="0" smtClean="0"/>
              <a:t>Arsenic</a:t>
            </a:r>
          </a:p>
          <a:p>
            <a:pPr>
              <a:buFont typeface="Wingdings" panose="05000000000000000000" pitchFamily="2" charset="2"/>
              <a:buChar char="q"/>
            </a:pPr>
            <a:r>
              <a:rPr lang="en-US" sz="6000" dirty="0" smtClean="0"/>
              <a:t>Strychnine</a:t>
            </a:r>
          </a:p>
          <a:p>
            <a:pPr>
              <a:buFont typeface="Wingdings" panose="05000000000000000000" pitchFamily="2" charset="2"/>
              <a:buChar char="q"/>
            </a:pPr>
            <a:r>
              <a:rPr lang="en-US" sz="6000" dirty="0" smtClean="0"/>
              <a:t>Nicotine</a:t>
            </a:r>
          </a:p>
        </p:txBody>
      </p:sp>
      <p:pic>
        <p:nvPicPr>
          <p:cNvPr id="1026" name="Picture 2" descr="C:\Users\Steven\AppData\Local\Microsoft\Windows\Temporary Internet Files\Content.IE5\9S29F8JC\MC9004326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9624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3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heel(1)">
                                      <p:cBhvr>
                                        <p:cTn id="26"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Consider:</a:t>
            </a:r>
            <a:endParaRPr lang="en-US" dirty="0"/>
          </a:p>
        </p:txBody>
      </p:sp>
      <p:sp>
        <p:nvSpPr>
          <p:cNvPr id="3" name="Content Placeholder 2"/>
          <p:cNvSpPr>
            <a:spLocks noGrp="1"/>
          </p:cNvSpPr>
          <p:nvPr>
            <p:ph idx="1"/>
          </p:nvPr>
        </p:nvSpPr>
        <p:spPr>
          <a:xfrm>
            <a:off x="533400" y="2133600"/>
            <a:ext cx="8153400" cy="4191000"/>
          </a:xfrm>
        </p:spPr>
        <p:txBody>
          <a:bodyPr>
            <a:normAutofit fontScale="92500" lnSpcReduction="10000"/>
          </a:bodyPr>
          <a:lstStyle/>
          <a:p>
            <a:r>
              <a:rPr lang="en-US" b="1" dirty="0" smtClean="0">
                <a:solidFill>
                  <a:schemeClr val="accent6">
                    <a:lumMod val="75000"/>
                  </a:schemeClr>
                </a:solidFill>
              </a:rPr>
              <a:t>Your body </a:t>
            </a:r>
            <a:r>
              <a:rPr lang="en-US" dirty="0" smtClean="0"/>
              <a:t>(1 Cor. 6:19, 20; 10:31; Rom. 12:1)</a:t>
            </a:r>
          </a:p>
          <a:p>
            <a:pPr lvl="1"/>
            <a:r>
              <a:rPr lang="en-US" dirty="0" smtClean="0"/>
              <a:t>Will this help you glorify God in your body?</a:t>
            </a:r>
          </a:p>
          <a:p>
            <a:pPr lvl="1"/>
            <a:r>
              <a:rPr lang="en-US" dirty="0" smtClean="0"/>
              <a:t>Will this help you present your body as a living sacrifice that is holy and acceptable?</a:t>
            </a:r>
          </a:p>
          <a:p>
            <a:pPr lvl="1"/>
            <a:r>
              <a:rPr lang="en-US" b="1" dirty="0" smtClean="0">
                <a:solidFill>
                  <a:srgbClr val="C00000"/>
                </a:solidFill>
              </a:rPr>
              <a:t>“</a:t>
            </a:r>
            <a:r>
              <a:rPr lang="en-US" b="1" dirty="0">
                <a:solidFill>
                  <a:srgbClr val="C00000"/>
                </a:solidFill>
              </a:rPr>
              <a:t>Nicotine is one of the quickest and most fatal poisons known to man. One or two drops, or a solution of </a:t>
            </a:r>
            <a:r>
              <a:rPr lang="en-US" b="1" dirty="0" smtClean="0">
                <a:solidFill>
                  <a:srgbClr val="C00000"/>
                </a:solidFill>
              </a:rPr>
              <a:t>1 </a:t>
            </a:r>
            <a:r>
              <a:rPr lang="en-US" b="1" dirty="0">
                <a:solidFill>
                  <a:srgbClr val="C00000"/>
                </a:solidFill>
              </a:rPr>
              <a:t>part nicotine to 1000 parts solvent, placed on a dog's gum will result in death within 30 </a:t>
            </a:r>
            <a:r>
              <a:rPr lang="en-US" b="1" dirty="0" smtClean="0">
                <a:solidFill>
                  <a:srgbClr val="C00000"/>
                </a:solidFill>
              </a:rPr>
              <a:t>seconds” </a:t>
            </a:r>
            <a:r>
              <a:rPr lang="en-US" dirty="0" smtClean="0"/>
              <a:t/>
            </a:r>
            <a:br>
              <a:rPr lang="en-US" dirty="0" smtClean="0"/>
            </a:br>
            <a:r>
              <a:rPr lang="en-US" sz="2100" dirty="0" smtClean="0"/>
              <a:t>(Kenneth </a:t>
            </a:r>
            <a:r>
              <a:rPr lang="en-US" sz="2100" dirty="0" err="1" smtClean="0"/>
              <a:t>Hirshey</a:t>
            </a:r>
            <a:r>
              <a:rPr lang="en-US" sz="2100" dirty="0" smtClean="0"/>
              <a:t>, </a:t>
            </a:r>
            <a:r>
              <a:rPr lang="en-US" sz="2100" dirty="0"/>
              <a:t>“Smoke</a:t>
            </a:r>
            <a:r>
              <a:rPr lang="en-US" sz="2100" dirty="0" smtClean="0"/>
              <a:t>,” </a:t>
            </a:r>
            <a:r>
              <a:rPr lang="en-US" sz="2100" dirty="0"/>
              <a:t>TRUTH MAGAZINE XIII: 8, pp. 10-12</a:t>
            </a:r>
            <a:br>
              <a:rPr lang="en-US" sz="2100" dirty="0"/>
            </a:br>
            <a:r>
              <a:rPr lang="en-US" sz="2100" dirty="0"/>
              <a:t>May </a:t>
            </a:r>
            <a:r>
              <a:rPr lang="en-US" sz="2100" dirty="0" smtClean="0"/>
              <a:t>1969, truthmagazine.com/archives/volume13/TM013178.html)</a:t>
            </a:r>
          </a:p>
        </p:txBody>
      </p:sp>
    </p:spTree>
    <p:extLst>
      <p:ext uri="{BB962C8B-B14F-4D97-AF65-F5344CB8AC3E}">
        <p14:creationId xmlns:p14="http://schemas.microsoft.com/office/powerpoint/2010/main" val="305146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Consider:</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6">
                    <a:lumMod val="75000"/>
                  </a:schemeClr>
                </a:solidFill>
              </a:rPr>
              <a:t>Your influence </a:t>
            </a:r>
            <a:br>
              <a:rPr lang="en-US" b="1" dirty="0" smtClean="0">
                <a:solidFill>
                  <a:schemeClr val="accent6">
                    <a:lumMod val="75000"/>
                  </a:schemeClr>
                </a:solidFill>
              </a:rPr>
            </a:br>
            <a:r>
              <a:rPr lang="en-US" dirty="0" smtClean="0"/>
              <a:t>(2 Cor. 3:2, 3; Rom. 14:7; Matt. 5:14-16)</a:t>
            </a:r>
          </a:p>
          <a:p>
            <a:pPr lvl="1"/>
            <a:r>
              <a:rPr lang="en-US" dirty="0" smtClean="0"/>
              <a:t>Will this help you win others to Christ?</a:t>
            </a:r>
          </a:p>
          <a:p>
            <a:pPr lvl="1"/>
            <a:r>
              <a:rPr lang="en-US" dirty="0" smtClean="0"/>
              <a:t>Will this help edify or destroy your brethren?</a:t>
            </a:r>
          </a:p>
          <a:p>
            <a:pPr lvl="1"/>
            <a:r>
              <a:rPr lang="en-US" dirty="0"/>
              <a:t>Principle: “Therefore do not let your good be spoken of as </a:t>
            </a:r>
            <a:r>
              <a:rPr lang="en-US" dirty="0" smtClean="0"/>
              <a:t>evil” (Rom. 14:16)?</a:t>
            </a:r>
          </a:p>
        </p:txBody>
      </p:sp>
    </p:spTree>
    <p:extLst>
      <p:ext uri="{BB962C8B-B14F-4D97-AF65-F5344CB8AC3E}">
        <p14:creationId xmlns:p14="http://schemas.microsoft.com/office/powerpoint/2010/main" val="330988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a:t>
            </a:r>
            <a:endParaRPr lang="en-US" dirty="0"/>
          </a:p>
        </p:txBody>
      </p:sp>
      <p:sp>
        <p:nvSpPr>
          <p:cNvPr id="3" name="Content Placeholder 2"/>
          <p:cNvSpPr>
            <a:spLocks noGrp="1"/>
          </p:cNvSpPr>
          <p:nvPr>
            <p:ph idx="1"/>
          </p:nvPr>
        </p:nvSpPr>
        <p:spPr>
          <a:xfrm>
            <a:off x="685800" y="2133600"/>
            <a:ext cx="8001000" cy="4419600"/>
          </a:xfrm>
        </p:spPr>
        <p:txBody>
          <a:bodyPr>
            <a:normAutofit fontScale="77500" lnSpcReduction="20000"/>
          </a:bodyPr>
          <a:lstStyle/>
          <a:p>
            <a:pPr marL="0" indent="0">
              <a:buNone/>
            </a:pPr>
            <a:r>
              <a:rPr lang="en-US" sz="3400" b="1" dirty="0" smtClean="0"/>
              <a:t>“According </a:t>
            </a:r>
            <a:r>
              <a:rPr lang="en-US" sz="3400" b="1" dirty="0"/>
              <a:t>to </a:t>
            </a:r>
            <a:r>
              <a:rPr lang="en-US" sz="3400" b="1" dirty="0" smtClean="0"/>
              <a:t>‘The </a:t>
            </a:r>
            <a:r>
              <a:rPr lang="en-US" sz="3400" b="1" dirty="0"/>
              <a:t>Time to Stop Cigarette Smoking is Now</a:t>
            </a:r>
            <a:r>
              <a:rPr lang="en-US" sz="3400" b="1" dirty="0" smtClean="0"/>
              <a:t>!’ </a:t>
            </a:r>
            <a:r>
              <a:rPr lang="en-US" sz="3400" b="1" dirty="0"/>
              <a:t>Pamphlet which is published by the American Cancer Society, 29 percent of the boys smoke when neither parent smokes. However, when one of the parents smokes, that figure is raised to 37 percent, and when both parents smoke the figure jumps to 44 percent. For girls, the statistics show that those smoking are 16 percent, 29 percent, and 37 percent respectively for the same groupings. Thus, the need that Jesus taught for living an exemplary life is shown once again (Matt. 5:13; Phil. 2:15</a:t>
            </a:r>
            <a:r>
              <a:rPr lang="en-US" sz="3400" b="1" dirty="0" smtClean="0"/>
              <a:t>)” </a:t>
            </a:r>
            <a:r>
              <a:rPr lang="en-US" dirty="0" smtClean="0"/>
              <a:t/>
            </a:r>
            <a:br>
              <a:rPr lang="en-US" dirty="0" smtClean="0"/>
            </a:br>
            <a:r>
              <a:rPr lang="en-US" sz="2300" dirty="0" smtClean="0"/>
              <a:t/>
            </a:r>
            <a:br>
              <a:rPr lang="en-US" sz="2300" dirty="0" smtClean="0"/>
            </a:br>
            <a:r>
              <a:rPr lang="en-US" sz="2600" dirty="0" smtClean="0"/>
              <a:t>(Mike Willis, “More Evidence On Smoking,” </a:t>
            </a:r>
            <a:r>
              <a:rPr lang="en-US" sz="2600" dirty="0"/>
              <a:t>TRUTH MAGAZINE XIV; 47, pp. </a:t>
            </a:r>
            <a:r>
              <a:rPr lang="en-US" sz="2600" dirty="0" smtClean="0"/>
              <a:t>8-10. October </a:t>
            </a:r>
            <a:r>
              <a:rPr lang="en-US" sz="2600" dirty="0"/>
              <a:t>8, </a:t>
            </a:r>
            <a:r>
              <a:rPr lang="en-US" sz="2600" dirty="0" smtClean="0"/>
              <a:t>1970)</a:t>
            </a:r>
            <a:endParaRPr lang="en-US" sz="2600" dirty="0"/>
          </a:p>
        </p:txBody>
      </p:sp>
    </p:spTree>
    <p:extLst>
      <p:ext uri="{BB962C8B-B14F-4D97-AF65-F5344CB8AC3E}">
        <p14:creationId xmlns:p14="http://schemas.microsoft.com/office/powerpoint/2010/main" val="200033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Consider:</a:t>
            </a:r>
            <a:endParaRPr lang="en-US" dirty="0"/>
          </a:p>
        </p:txBody>
      </p:sp>
      <p:sp>
        <p:nvSpPr>
          <p:cNvPr id="3" name="Content Placeholder 2"/>
          <p:cNvSpPr>
            <a:spLocks noGrp="1"/>
          </p:cNvSpPr>
          <p:nvPr>
            <p:ph idx="1"/>
          </p:nvPr>
        </p:nvSpPr>
        <p:spPr>
          <a:xfrm>
            <a:off x="533400" y="2133600"/>
            <a:ext cx="8153400" cy="4419600"/>
          </a:xfrm>
        </p:spPr>
        <p:txBody>
          <a:bodyPr>
            <a:normAutofit fontScale="92500" lnSpcReduction="10000"/>
          </a:bodyPr>
          <a:lstStyle/>
          <a:p>
            <a:r>
              <a:rPr lang="en-US" b="1" dirty="0" smtClean="0">
                <a:solidFill>
                  <a:schemeClr val="accent6">
                    <a:lumMod val="75000"/>
                  </a:schemeClr>
                </a:solidFill>
              </a:rPr>
              <a:t>Your conscience </a:t>
            </a:r>
            <a:r>
              <a:rPr lang="en-US" dirty="0" smtClean="0"/>
              <a:t>(Heb. 13:18; 2 Cor. 1:12)</a:t>
            </a:r>
          </a:p>
          <a:p>
            <a:pPr lvl="1"/>
            <a:r>
              <a:rPr lang="en-US" dirty="0" smtClean="0"/>
              <a:t>Use tobacco with godly sincerity? No objection for the spouse, children, and grandchildren to take it up?</a:t>
            </a:r>
          </a:p>
          <a:p>
            <a:pPr lvl="1"/>
            <a:r>
              <a:rPr lang="en-US" dirty="0" smtClean="0"/>
              <a:t>No objection for elders, deacons, preachers, bible class teachers to take it up?</a:t>
            </a:r>
          </a:p>
          <a:p>
            <a:pPr lvl="1"/>
            <a:r>
              <a:rPr lang="en-US" dirty="0"/>
              <a:t>“Finally, brethren, whatever things are true, whatever things are noble, whatever things are just, whatever things are pure, whatever things are lovely, whatever things are of good report, if there is any virtue and if there is anything praiseworthy—meditate on these </a:t>
            </a:r>
            <a:r>
              <a:rPr lang="en-US" dirty="0" smtClean="0"/>
              <a:t>things” (Phil. 4:8)</a:t>
            </a:r>
            <a:endParaRPr lang="en-US" dirty="0"/>
          </a:p>
        </p:txBody>
      </p:sp>
    </p:spTree>
    <p:extLst>
      <p:ext uri="{BB962C8B-B14F-4D97-AF65-F5344CB8AC3E}">
        <p14:creationId xmlns:p14="http://schemas.microsoft.com/office/powerpoint/2010/main" val="477422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Consider:</a:t>
            </a:r>
            <a:endParaRPr lang="en-US" dirty="0"/>
          </a:p>
        </p:txBody>
      </p:sp>
      <p:sp>
        <p:nvSpPr>
          <p:cNvPr id="3" name="Content Placeholder 2"/>
          <p:cNvSpPr>
            <a:spLocks noGrp="1"/>
          </p:cNvSpPr>
          <p:nvPr>
            <p:ph idx="1"/>
          </p:nvPr>
        </p:nvSpPr>
        <p:spPr>
          <a:xfrm>
            <a:off x="533400" y="2133600"/>
            <a:ext cx="8153400" cy="4114800"/>
          </a:xfrm>
        </p:spPr>
        <p:txBody>
          <a:bodyPr>
            <a:normAutofit/>
          </a:bodyPr>
          <a:lstStyle/>
          <a:p>
            <a:r>
              <a:rPr lang="en-US" b="1" dirty="0" smtClean="0">
                <a:solidFill>
                  <a:schemeClr val="accent6">
                    <a:lumMod val="75000"/>
                  </a:schemeClr>
                </a:solidFill>
              </a:rPr>
              <a:t>Your stewardship </a:t>
            </a:r>
            <a:r>
              <a:rPr lang="en-US" dirty="0" smtClean="0"/>
              <a:t>(1 Cor. 4:1, 2)</a:t>
            </a:r>
          </a:p>
          <a:p>
            <a:pPr lvl="1"/>
            <a:r>
              <a:rPr lang="en-US" b="1" dirty="0" smtClean="0"/>
              <a:t>Tobacco use is expensive! </a:t>
            </a:r>
            <a:br>
              <a:rPr lang="en-US" b="1" dirty="0" smtClean="0"/>
            </a:br>
            <a:r>
              <a:rPr lang="en-US" dirty="0" smtClean="0"/>
              <a:t>1 pack a day = $2014.80 a year ($5.52 X 365)</a:t>
            </a:r>
          </a:p>
          <a:p>
            <a:pPr lvl="1"/>
            <a:r>
              <a:rPr lang="en-US" dirty="0" smtClean="0"/>
              <a:t>Is the cost (personal and financial) justifiable as a </a:t>
            </a:r>
            <a:r>
              <a:rPr lang="en-US" dirty="0" err="1" smtClean="0"/>
              <a:t>a</a:t>
            </a:r>
            <a:r>
              <a:rPr lang="en-US" dirty="0" smtClean="0"/>
              <a:t> good steward?</a:t>
            </a:r>
          </a:p>
          <a:p>
            <a:pPr lvl="1"/>
            <a:r>
              <a:rPr lang="en-US" dirty="0" smtClean="0"/>
              <a:t>Does it take away from what your family needs?</a:t>
            </a:r>
          </a:p>
        </p:txBody>
      </p:sp>
    </p:spTree>
    <p:extLst>
      <p:ext uri="{BB962C8B-B14F-4D97-AF65-F5344CB8AC3E}">
        <p14:creationId xmlns:p14="http://schemas.microsoft.com/office/powerpoint/2010/main" val="36846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25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Consider:</a:t>
            </a:r>
            <a:endParaRPr lang="en-US" dirty="0"/>
          </a:p>
        </p:txBody>
      </p:sp>
      <p:sp>
        <p:nvSpPr>
          <p:cNvPr id="3" name="Content Placeholder 2"/>
          <p:cNvSpPr>
            <a:spLocks noGrp="1"/>
          </p:cNvSpPr>
          <p:nvPr>
            <p:ph idx="1"/>
          </p:nvPr>
        </p:nvSpPr>
        <p:spPr>
          <a:xfrm>
            <a:off x="533400" y="2133600"/>
            <a:ext cx="8153400" cy="4419600"/>
          </a:xfrm>
        </p:spPr>
        <p:txBody>
          <a:bodyPr>
            <a:normAutofit/>
          </a:bodyPr>
          <a:lstStyle/>
          <a:p>
            <a:r>
              <a:rPr lang="en-US" b="1" dirty="0" smtClean="0">
                <a:solidFill>
                  <a:schemeClr val="accent6">
                    <a:lumMod val="75000"/>
                  </a:schemeClr>
                </a:solidFill>
              </a:rPr>
              <a:t>Your self-control </a:t>
            </a:r>
            <a:r>
              <a:rPr lang="en-US" dirty="0" smtClean="0"/>
              <a:t>(1 Cor. 6:12; 9:27; Titus 1:8; Gal. 5:19-23; 2 Pet. 2:19) </a:t>
            </a:r>
          </a:p>
          <a:p>
            <a:pPr lvl="1"/>
            <a:r>
              <a:rPr lang="en-US" dirty="0" smtClean="0"/>
              <a:t>Smoking is “addicting”</a:t>
            </a:r>
          </a:p>
          <a:p>
            <a:pPr lvl="2"/>
            <a:r>
              <a:rPr lang="en-US" dirty="0" smtClean="0"/>
              <a:t>“</a:t>
            </a:r>
            <a:r>
              <a:rPr lang="en-US" dirty="0"/>
              <a:t>Philip Morris USA agrees with the overwhelming medical and scientific consensus that cigarette smoking is addictive. It can be very difficult to quit smoking, but this should not deter smokers who want to quit from trying to do so” </a:t>
            </a:r>
            <a:r>
              <a:rPr lang="en-US" sz="2000" dirty="0" smtClean="0"/>
              <a:t>(www.philipmorrisusa.com)</a:t>
            </a:r>
          </a:p>
          <a:p>
            <a:pPr lvl="1"/>
            <a:r>
              <a:rPr lang="en-US" dirty="0" smtClean="0"/>
              <a:t>“Addiction” defies “self-control”</a:t>
            </a:r>
          </a:p>
        </p:txBody>
      </p:sp>
    </p:spTree>
    <p:extLst>
      <p:ext uri="{BB962C8B-B14F-4D97-AF65-F5344CB8AC3E}">
        <p14:creationId xmlns:p14="http://schemas.microsoft.com/office/powerpoint/2010/main" val="46423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Consider:</a:t>
            </a:r>
            <a:endParaRPr lang="en-US" dirty="0"/>
          </a:p>
        </p:txBody>
      </p:sp>
      <p:sp>
        <p:nvSpPr>
          <p:cNvPr id="3" name="Content Placeholder 2"/>
          <p:cNvSpPr>
            <a:spLocks noGrp="1"/>
          </p:cNvSpPr>
          <p:nvPr>
            <p:ph idx="1"/>
          </p:nvPr>
        </p:nvSpPr>
        <p:spPr>
          <a:xfrm>
            <a:off x="533400" y="2133600"/>
            <a:ext cx="8153400" cy="4114800"/>
          </a:xfrm>
        </p:spPr>
        <p:txBody>
          <a:bodyPr>
            <a:normAutofit/>
          </a:bodyPr>
          <a:lstStyle/>
          <a:p>
            <a:r>
              <a:rPr lang="en-US" b="1" dirty="0" smtClean="0">
                <a:solidFill>
                  <a:schemeClr val="accent6">
                    <a:lumMod val="75000"/>
                  </a:schemeClr>
                </a:solidFill>
              </a:rPr>
              <a:t>Your self-control </a:t>
            </a:r>
            <a:r>
              <a:rPr lang="en-US" dirty="0" smtClean="0"/>
              <a:t>(1 Cor. 6:12; 9:27; Titus 1:8; Gal. 5:19-23; 2 Pet. 2:19) </a:t>
            </a:r>
          </a:p>
          <a:p>
            <a:pPr lvl="1"/>
            <a:r>
              <a:rPr lang="en-US" dirty="0" smtClean="0"/>
              <a:t>Must break free from whatever evil may allure and entangle us (fear, beer, drugs, porn, gossip, quick tempered, materialism, etc.)</a:t>
            </a:r>
          </a:p>
          <a:p>
            <a:pPr lvl="1"/>
            <a:r>
              <a:rPr lang="en-US" dirty="0" smtClean="0"/>
              <a:t>How can we reason about </a:t>
            </a:r>
            <a:r>
              <a:rPr lang="en-US" b="1" dirty="0" smtClean="0">
                <a:solidFill>
                  <a:schemeClr val="accent6">
                    <a:lumMod val="75000"/>
                  </a:schemeClr>
                </a:solidFill>
                <a:effectLst>
                  <a:outerShdw blurRad="38100" dist="38100" dir="2700000" algn="tl">
                    <a:srgbClr val="000000">
                      <a:alpha val="43137"/>
                    </a:srgbClr>
                  </a:outerShdw>
                </a:effectLst>
              </a:rPr>
              <a:t>“self-control” </a:t>
            </a:r>
            <a:r>
              <a:rPr lang="en-US" dirty="0" smtClean="0"/>
              <a:t>with others if we are addicted to anything (Acts 24:25)?</a:t>
            </a:r>
          </a:p>
        </p:txBody>
      </p:sp>
    </p:spTree>
    <p:extLst>
      <p:ext uri="{BB962C8B-B14F-4D97-AF65-F5344CB8AC3E}">
        <p14:creationId xmlns:p14="http://schemas.microsoft.com/office/powerpoint/2010/main" val="38023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Issues Arise:</a:t>
            </a:r>
            <a:endParaRPr lang="en-US" dirty="0"/>
          </a:p>
        </p:txBody>
      </p:sp>
      <p:sp>
        <p:nvSpPr>
          <p:cNvPr id="3" name="Content Placeholder 2"/>
          <p:cNvSpPr>
            <a:spLocks noGrp="1"/>
          </p:cNvSpPr>
          <p:nvPr>
            <p:ph idx="1"/>
          </p:nvPr>
        </p:nvSpPr>
        <p:spPr>
          <a:xfrm>
            <a:off x="609600" y="2133600"/>
            <a:ext cx="8077200" cy="4114800"/>
          </a:xfrm>
        </p:spPr>
        <p:txBody>
          <a:bodyPr>
            <a:normAutofit fontScale="92500"/>
          </a:bodyPr>
          <a:lstStyle/>
          <a:p>
            <a:pPr marL="514350" indent="-514350">
              <a:buClr>
                <a:srgbClr val="C00000"/>
              </a:buClr>
              <a:buSzPct val="110000"/>
              <a:buFont typeface="+mj-lt"/>
              <a:buAutoNum type="arabicPeriod"/>
            </a:pPr>
            <a:r>
              <a:rPr lang="en-US" dirty="0"/>
              <a:t>Abstain from being emotionally charged </a:t>
            </a:r>
            <a:r>
              <a:rPr lang="en-US" dirty="0" smtClean="0"/>
              <a:t/>
            </a:r>
            <a:br>
              <a:rPr lang="en-US" dirty="0" smtClean="0"/>
            </a:br>
            <a:r>
              <a:rPr lang="en-US" dirty="0" smtClean="0"/>
              <a:t>(</a:t>
            </a:r>
            <a:r>
              <a:rPr lang="en-US" dirty="0"/>
              <a:t>Jas. 1:19, 20)</a:t>
            </a:r>
          </a:p>
          <a:p>
            <a:pPr marL="514350" indent="-514350">
              <a:buClr>
                <a:srgbClr val="C00000"/>
              </a:buClr>
              <a:buSzPct val="110000"/>
              <a:buFont typeface="+mj-lt"/>
              <a:buAutoNum type="arabicPeriod"/>
            </a:pPr>
            <a:r>
              <a:rPr lang="en-US" dirty="0" smtClean="0"/>
              <a:t>Possess a sound mind (2 Tim. 1:7)</a:t>
            </a:r>
          </a:p>
          <a:p>
            <a:pPr marL="514350" indent="-514350">
              <a:buClr>
                <a:srgbClr val="C00000"/>
              </a:buClr>
              <a:buSzPct val="110000"/>
              <a:buFont typeface="+mj-lt"/>
              <a:buAutoNum type="arabicPeriod"/>
            </a:pPr>
            <a:r>
              <a:rPr lang="en-US" dirty="0"/>
              <a:t>L</a:t>
            </a:r>
            <a:r>
              <a:rPr lang="en-US" dirty="0" smtClean="0"/>
              <a:t>ook into God’s word for guidance (Prov. 3:5, 6; Ps. 119:105; Jas. 1:21, 25) </a:t>
            </a:r>
          </a:p>
          <a:p>
            <a:pPr lvl="1">
              <a:buClr>
                <a:srgbClr val="C00000"/>
              </a:buClr>
              <a:buSzPct val="110000"/>
            </a:pPr>
            <a:r>
              <a:rPr lang="en-US" dirty="0" smtClean="0"/>
              <a:t>Work </a:t>
            </a:r>
            <a:r>
              <a:rPr lang="en-US" dirty="0"/>
              <a:t>from the pattern of sound words (2 Tim. 1:13)</a:t>
            </a:r>
          </a:p>
          <a:p>
            <a:pPr marL="514350" indent="-514350">
              <a:buClr>
                <a:srgbClr val="C00000"/>
              </a:buClr>
              <a:buSzPct val="110000"/>
              <a:buFont typeface="+mj-lt"/>
              <a:buAutoNum type="arabicPeriod"/>
            </a:pPr>
            <a:r>
              <a:rPr lang="en-US" dirty="0" smtClean="0"/>
              <a:t>Be objectively reflective—</a:t>
            </a:r>
            <a:r>
              <a:rPr lang="en-US" b="1" dirty="0" smtClean="0">
                <a:solidFill>
                  <a:schemeClr val="accent6">
                    <a:lumMod val="75000"/>
                  </a:schemeClr>
                </a:solidFill>
              </a:rPr>
              <a:t>set your heart to understand</a:t>
            </a:r>
            <a:r>
              <a:rPr lang="en-US" dirty="0" smtClean="0"/>
              <a:t> (2 Tim. 2:7; Dan. 10:12; Eph. 5:17)</a:t>
            </a:r>
          </a:p>
        </p:txBody>
      </p:sp>
    </p:spTree>
    <p:extLst>
      <p:ext uri="{BB962C8B-B14F-4D97-AF65-F5344CB8AC3E}">
        <p14:creationId xmlns:p14="http://schemas.microsoft.com/office/powerpoint/2010/main" val="4200433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94266"/>
          </a:xfrm>
        </p:spPr>
        <p:txBody>
          <a:bodyPr>
            <a:noAutofit/>
          </a:bodyPr>
          <a:lstStyle/>
          <a:p>
            <a:r>
              <a:rPr lang="en-US" sz="4800" dirty="0" smtClean="0">
                <a:latin typeface="Aharoni" panose="02010803020104030203" pitchFamily="2" charset="-79"/>
                <a:cs typeface="Aharoni" panose="02010803020104030203" pitchFamily="2" charset="-79"/>
              </a:rPr>
              <a:t>Joe Price</a:t>
            </a:r>
            <a:endParaRPr lang="en-US" sz="48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85800" y="2133600"/>
            <a:ext cx="8001000" cy="4267200"/>
          </a:xfrm>
        </p:spPr>
        <p:txBody>
          <a:bodyPr>
            <a:normAutofit/>
          </a:bodyPr>
          <a:lstStyle/>
          <a:p>
            <a:pPr marL="0" indent="0">
              <a:buNone/>
            </a:pPr>
            <a:r>
              <a:rPr lang="en-US" sz="2700" dirty="0" smtClean="0"/>
              <a:t>“</a:t>
            </a:r>
            <a:r>
              <a:rPr lang="en-US" sz="2700" dirty="0"/>
              <a:t>The body of the Christian is to be an instrument of righteousness in the service of God (Rom. 6:13).  Therefore, one is to not allow sin to </a:t>
            </a:r>
            <a:r>
              <a:rPr lang="en-US" sz="2700" i="1" dirty="0"/>
              <a:t>“reign in your mortal body, that you should obey it in its lusts” </a:t>
            </a:r>
            <a:r>
              <a:rPr lang="en-US" sz="2700" dirty="0"/>
              <a:t>(Rom. 6:12). </a:t>
            </a:r>
            <a:r>
              <a:rPr lang="en-US" sz="2700" i="1" dirty="0" smtClean="0"/>
              <a:t>…</a:t>
            </a:r>
            <a:r>
              <a:rPr lang="en-US" sz="2700" dirty="0" smtClean="0"/>
              <a:t>Cigarette </a:t>
            </a:r>
            <a:r>
              <a:rPr lang="en-US" sz="2700" dirty="0"/>
              <a:t>smoking harms the body and hastens death.  And, the addictive nature of cigarette smoking tries and overcomes the self-control of millions.  The fruit of the Spirit is self-control, not the lustful addiction to a product that causes lung disease, heart disease and cancer</a:t>
            </a:r>
            <a:r>
              <a:rPr lang="en-US" sz="2700" dirty="0" smtClean="0"/>
              <a:t>.”</a:t>
            </a:r>
            <a:endParaRPr lang="en-US" sz="2700" dirty="0"/>
          </a:p>
        </p:txBody>
      </p:sp>
      <p:sp>
        <p:nvSpPr>
          <p:cNvPr id="4" name="Rectangle 3"/>
          <p:cNvSpPr/>
          <p:nvPr/>
        </p:nvSpPr>
        <p:spPr>
          <a:xfrm>
            <a:off x="609600" y="1480066"/>
            <a:ext cx="7848600" cy="369332"/>
          </a:xfrm>
          <a:prstGeom prst="rect">
            <a:avLst/>
          </a:prstGeom>
        </p:spPr>
        <p:txBody>
          <a:bodyPr wrap="square">
            <a:spAutoFit/>
          </a:bodyPr>
          <a:lstStyle/>
          <a:p>
            <a:pPr algn="ctr"/>
            <a:r>
              <a:rPr lang="en-US" b="1" dirty="0" smtClean="0"/>
              <a:t>(www.bibleanswer.com/2003_Vol_07_No_09_27Jul.htm#news</a:t>
            </a:r>
            <a:r>
              <a:rPr lang="en-US" b="1" dirty="0"/>
              <a:t>)</a:t>
            </a:r>
          </a:p>
        </p:txBody>
      </p:sp>
    </p:spTree>
    <p:extLst>
      <p:ext uri="{BB962C8B-B14F-4D97-AF65-F5344CB8AC3E}">
        <p14:creationId xmlns:p14="http://schemas.microsoft.com/office/powerpoint/2010/main" val="398952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You </a:t>
            </a:r>
            <a:r>
              <a:rPr lang="en-US" sz="6000" b="1" spc="50" dirty="0" smtClean="0">
                <a:ln w="12700" cmpd="sng">
                  <a:solidFill>
                    <a:schemeClr val="accent3">
                      <a:lumMod val="50000"/>
                    </a:schemeClr>
                  </a:solidFill>
                  <a:prstDash val="solid"/>
                </a:ln>
                <a:solidFill>
                  <a:schemeClr val="accent6">
                    <a:tint val="1000"/>
                  </a:schemeClr>
                </a:solidFill>
                <a:effectLst>
                  <a:glow rad="53100">
                    <a:schemeClr val="accent6">
                      <a:satMod val="180000"/>
                      <a:alpha val="30000"/>
                    </a:schemeClr>
                  </a:glow>
                </a:effectLst>
                <a:latin typeface="Aharoni" panose="02010803020104030203" pitchFamily="2" charset="-79"/>
                <a:cs typeface="Aharoni" panose="02010803020104030203" pitchFamily="2" charset="-79"/>
              </a:rPr>
              <a:t>CAN</a:t>
            </a:r>
            <a:r>
              <a:rPr 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anose="02010803020104030203" pitchFamily="2" charset="-79"/>
                <a:cs typeface="Aharoni" panose="02010803020104030203" pitchFamily="2" charset="-79"/>
              </a:rPr>
              <a:t> </a:t>
            </a:r>
            <a:r>
              <a:rPr lang="en-US" dirty="0" smtClean="0">
                <a:latin typeface="Aharoni" panose="02010803020104030203" pitchFamily="2" charset="-79"/>
                <a:cs typeface="Aharoni" panose="02010803020104030203" pitchFamily="2" charset="-79"/>
              </a:rPr>
              <a:t>Quit!</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33400" y="2133600"/>
            <a:ext cx="8153400" cy="4114800"/>
          </a:xfrm>
        </p:spPr>
        <p:txBody>
          <a:bodyPr>
            <a:normAutofit fontScale="92500" lnSpcReduction="10000"/>
          </a:bodyPr>
          <a:lstStyle/>
          <a:p>
            <a:pPr marL="342900" lvl="1" indent="-342900">
              <a:buFont typeface="Arial" pitchFamily="34" charset="0"/>
              <a:buChar char="•"/>
            </a:pPr>
            <a:r>
              <a:rPr lang="en-US" sz="3200" dirty="0"/>
              <a:t>“To reduce the health effects of cigarette smoking, the best thing to do is to quit” (www.philipmorrisusa.com)</a:t>
            </a:r>
          </a:p>
          <a:p>
            <a:r>
              <a:rPr lang="en-US" dirty="0" smtClean="0"/>
              <a:t>“It </a:t>
            </a:r>
            <a:r>
              <a:rPr lang="en-US" dirty="0"/>
              <a:t>can be difficult to quit cigarette smoking, and many smokers who try to quit do not succeed. Millions of smokers in the U.S. and around the world have succeeded, however, using a variety of </a:t>
            </a:r>
            <a:r>
              <a:rPr lang="en-US" dirty="0" smtClean="0"/>
              <a:t>methods” (</a:t>
            </a:r>
            <a:r>
              <a:rPr lang="en-US" i="1" dirty="0" smtClean="0"/>
              <a:t>ibid</a:t>
            </a:r>
            <a:r>
              <a:rPr lang="en-US" dirty="0" smtClean="0"/>
              <a:t>.)</a:t>
            </a:r>
          </a:p>
          <a:p>
            <a:r>
              <a:rPr lang="en-US" dirty="0" smtClean="0"/>
              <a:t>www.smokefree.gov</a:t>
            </a:r>
            <a:endParaRPr lang="en-US" dirty="0"/>
          </a:p>
        </p:txBody>
      </p:sp>
    </p:spTree>
    <p:extLst>
      <p:ext uri="{BB962C8B-B14F-4D97-AF65-F5344CB8AC3E}">
        <p14:creationId xmlns:p14="http://schemas.microsoft.com/office/powerpoint/2010/main" val="4100215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Lesson</a:t>
            </a:r>
            <a:endParaRPr lang="en-US" dirty="0"/>
          </a:p>
        </p:txBody>
      </p:sp>
      <p:sp>
        <p:nvSpPr>
          <p:cNvPr id="3" name="Content Placeholder 2"/>
          <p:cNvSpPr>
            <a:spLocks noGrp="1"/>
          </p:cNvSpPr>
          <p:nvPr>
            <p:ph idx="1"/>
          </p:nvPr>
        </p:nvSpPr>
        <p:spPr/>
        <p:txBody>
          <a:bodyPr/>
          <a:lstStyle/>
          <a:p>
            <a:r>
              <a:rPr lang="en-US" dirty="0" smtClean="0"/>
              <a:t>Is intended to help everyone by providing what is informative (Acts 20:20)</a:t>
            </a:r>
          </a:p>
          <a:p>
            <a:r>
              <a:rPr lang="en-US" dirty="0" smtClean="0"/>
              <a:t>Is given with only good in mind so as to become a messenger of the whole counsel of God (Acts 20:26, 27)</a:t>
            </a:r>
          </a:p>
          <a:p>
            <a:r>
              <a:rPr lang="en-US" dirty="0" smtClean="0"/>
              <a:t>Is to chasten in love with the hope to save, not put to death (Ps. 118:14-18; Eph. 4:15)</a:t>
            </a:r>
            <a:endParaRPr lang="en-US" dirty="0"/>
          </a:p>
        </p:txBody>
      </p:sp>
    </p:spTree>
    <p:extLst>
      <p:ext uri="{BB962C8B-B14F-4D97-AF65-F5344CB8AC3E}">
        <p14:creationId xmlns:p14="http://schemas.microsoft.com/office/powerpoint/2010/main" val="1870285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smtClean="0"/>
              <a:t>Corinthians </a:t>
            </a:r>
            <a:r>
              <a:rPr lang="en-US" smtClean="0"/>
              <a:t>3:16, 17</a:t>
            </a:r>
            <a:endParaRPr lang="en-US" dirty="0"/>
          </a:p>
        </p:txBody>
      </p:sp>
      <p:sp>
        <p:nvSpPr>
          <p:cNvPr id="3" name="Content Placeholder 2"/>
          <p:cNvSpPr>
            <a:spLocks noGrp="1"/>
          </p:cNvSpPr>
          <p:nvPr>
            <p:ph idx="1"/>
          </p:nvPr>
        </p:nvSpPr>
        <p:spPr>
          <a:xfrm>
            <a:off x="762000" y="2133600"/>
            <a:ext cx="7924800" cy="3992563"/>
          </a:xfrm>
        </p:spPr>
        <p:txBody>
          <a:bodyPr>
            <a:normAutofit/>
          </a:bodyPr>
          <a:lstStyle/>
          <a:p>
            <a:pPr marL="0" indent="0">
              <a:buNone/>
            </a:pPr>
            <a:r>
              <a:rPr lang="en-US" sz="3600" baseline="30000" dirty="0" smtClean="0">
                <a:solidFill>
                  <a:srgbClr val="C00000"/>
                </a:solidFill>
              </a:rPr>
              <a:t>16</a:t>
            </a:r>
            <a:r>
              <a:rPr lang="en-US" sz="3600" dirty="0" smtClean="0"/>
              <a:t>  </a:t>
            </a:r>
            <a:r>
              <a:rPr lang="en-US" sz="3600" dirty="0"/>
              <a:t>Do you not know that you are the temple of God and that the </a:t>
            </a:r>
            <a:r>
              <a:rPr lang="en-US" sz="3600" dirty="0" smtClean="0"/>
              <a:t/>
            </a:r>
            <a:br>
              <a:rPr lang="en-US" sz="3600" dirty="0" smtClean="0"/>
            </a:br>
            <a:r>
              <a:rPr lang="en-US" sz="3600" dirty="0" smtClean="0"/>
              <a:t>Spirit </a:t>
            </a:r>
            <a:r>
              <a:rPr lang="en-US" sz="3600" dirty="0"/>
              <a:t>of God dwells in you?</a:t>
            </a:r>
          </a:p>
          <a:p>
            <a:pPr marL="0" indent="0">
              <a:buNone/>
            </a:pPr>
            <a:r>
              <a:rPr lang="en-US" sz="3600" baseline="30000" dirty="0">
                <a:solidFill>
                  <a:srgbClr val="C00000"/>
                </a:solidFill>
              </a:rPr>
              <a:t>17 </a:t>
            </a:r>
            <a:r>
              <a:rPr lang="en-US" sz="3600" dirty="0"/>
              <a:t> If anyone defiles the temple of God, God will destroy him. For the temple of God is holy, which temple you are</a:t>
            </a:r>
            <a:r>
              <a:rPr lang="en-US" sz="3600" dirty="0" smtClean="0"/>
              <a:t>.</a:t>
            </a:r>
            <a:endParaRPr lang="en-US" sz="3600" dirty="0"/>
          </a:p>
        </p:txBody>
      </p:sp>
      <p:sp>
        <p:nvSpPr>
          <p:cNvPr id="4" name="Rectangle 3"/>
          <p:cNvSpPr/>
          <p:nvPr/>
        </p:nvSpPr>
        <p:spPr>
          <a:xfrm>
            <a:off x="5410200" y="2209800"/>
            <a:ext cx="838200" cy="5334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942758" y="2895600"/>
            <a:ext cx="1820242" cy="83099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2400" b="1" dirty="0" smtClean="0">
                <a:solidFill>
                  <a:srgbClr val="7030A0"/>
                </a:solidFill>
              </a:rPr>
              <a:t>THE CHURCH</a:t>
            </a:r>
            <a:br>
              <a:rPr lang="en-US" sz="2400" b="1" dirty="0" smtClean="0">
                <a:solidFill>
                  <a:srgbClr val="7030A0"/>
                </a:solidFill>
              </a:rPr>
            </a:br>
            <a:r>
              <a:rPr lang="en-US" sz="2400" b="1" dirty="0" smtClean="0">
                <a:solidFill>
                  <a:srgbClr val="7030A0"/>
                </a:solidFill>
              </a:rPr>
              <a:t>(cf. 3:9)</a:t>
            </a:r>
            <a:endParaRPr lang="en-US" sz="2400" b="1" dirty="0">
              <a:solidFill>
                <a:srgbClr val="7030A0"/>
              </a:solidFill>
            </a:endParaRPr>
          </a:p>
        </p:txBody>
      </p:sp>
      <p:sp>
        <p:nvSpPr>
          <p:cNvPr id="6" name="Rectangle 5"/>
          <p:cNvSpPr/>
          <p:nvPr/>
        </p:nvSpPr>
        <p:spPr>
          <a:xfrm>
            <a:off x="1295400" y="3962400"/>
            <a:ext cx="3124200" cy="53340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5181600" y="3962400"/>
            <a:ext cx="2819400" cy="5334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5400" y="5791200"/>
            <a:ext cx="2276329"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solidFill>
                  <a:srgbClr val="C00000"/>
                </a:solidFill>
              </a:rPr>
              <a:t>THE INDIVIDUAL</a:t>
            </a:r>
            <a:endParaRPr lang="en-US" sz="2400" b="1" dirty="0">
              <a:solidFill>
                <a:srgbClr val="C00000"/>
              </a:solidFill>
            </a:endParaRPr>
          </a:p>
        </p:txBody>
      </p:sp>
      <p:sp>
        <p:nvSpPr>
          <p:cNvPr id="9" name="Rectangle 8"/>
          <p:cNvSpPr/>
          <p:nvPr/>
        </p:nvSpPr>
        <p:spPr>
          <a:xfrm>
            <a:off x="3886200" y="4495800"/>
            <a:ext cx="914400" cy="53340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1" name="Straight Arrow Connector 10"/>
          <p:cNvCxnSpPr>
            <a:stCxn id="4" idx="2"/>
            <a:endCxn id="5" idx="1"/>
          </p:cNvCxnSpPr>
          <p:nvPr/>
        </p:nvCxnSpPr>
        <p:spPr>
          <a:xfrm>
            <a:off x="5829300" y="2743200"/>
            <a:ext cx="1113458" cy="56789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a:endCxn id="5" idx="1"/>
          </p:cNvCxnSpPr>
          <p:nvPr/>
        </p:nvCxnSpPr>
        <p:spPr>
          <a:xfrm flipV="1">
            <a:off x="5829300" y="3311099"/>
            <a:ext cx="1113458" cy="65130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Elbow Connector 15"/>
          <p:cNvCxnSpPr>
            <a:stCxn id="6" idx="1"/>
            <a:endCxn id="8" idx="1"/>
          </p:cNvCxnSpPr>
          <p:nvPr/>
        </p:nvCxnSpPr>
        <p:spPr>
          <a:xfrm rot="10800000" flipV="1">
            <a:off x="1295400" y="4229099"/>
            <a:ext cx="12700" cy="1792933"/>
          </a:xfrm>
          <a:prstGeom prst="bentConnector3">
            <a:avLst>
              <a:gd name="adj1" fmla="val 4824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Elbow Connector 18"/>
          <p:cNvCxnSpPr>
            <a:stCxn id="9" idx="2"/>
            <a:endCxn id="8" idx="3"/>
          </p:cNvCxnSpPr>
          <p:nvPr/>
        </p:nvCxnSpPr>
        <p:spPr>
          <a:xfrm rot="5400000">
            <a:off x="3461149" y="5139781"/>
            <a:ext cx="992833" cy="771671"/>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13798798"/>
      </p:ext>
    </p:extLst>
  </p:cSld>
  <p:clrMapOvr>
    <a:masterClrMapping/>
  </p:clrMapOvr>
  <mc:AlternateContent xmlns:mc="http://schemas.openxmlformats.org/markup-compatibility/2006" xmlns:p14="http://schemas.microsoft.com/office/powerpoint/2010/main">
    <mc:Choice Requires="p14">
      <p:transition spd="slow" p14:dur="22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Proverbs 3:5-8</a:t>
            </a:r>
            <a:endParaRPr lang="en-US" dirty="0"/>
          </a:p>
        </p:txBody>
      </p:sp>
      <p:sp>
        <p:nvSpPr>
          <p:cNvPr id="3" name="Content Placeholder 2"/>
          <p:cNvSpPr>
            <a:spLocks noGrp="1"/>
          </p:cNvSpPr>
          <p:nvPr>
            <p:ph idx="1"/>
          </p:nvPr>
        </p:nvSpPr>
        <p:spPr>
          <a:xfrm>
            <a:off x="762000" y="2133600"/>
            <a:ext cx="7924800" cy="4191000"/>
          </a:xfrm>
        </p:spPr>
        <p:txBody>
          <a:bodyPr>
            <a:normAutofit fontScale="92500" lnSpcReduction="10000"/>
          </a:bodyPr>
          <a:lstStyle/>
          <a:p>
            <a:pPr marL="0" indent="0">
              <a:buNone/>
            </a:pPr>
            <a:r>
              <a:rPr lang="en-US" sz="3600" baseline="30000" dirty="0">
                <a:solidFill>
                  <a:srgbClr val="C00000"/>
                </a:solidFill>
              </a:rPr>
              <a:t>5</a:t>
            </a:r>
            <a:r>
              <a:rPr lang="en-US" sz="3600" dirty="0"/>
              <a:t>  Trust in the LORD with all your heart, And lean not on your own understanding;</a:t>
            </a:r>
          </a:p>
          <a:p>
            <a:pPr marL="0" indent="0">
              <a:buNone/>
            </a:pPr>
            <a:r>
              <a:rPr lang="en-US" sz="3600" baseline="30000" dirty="0">
                <a:solidFill>
                  <a:srgbClr val="C00000"/>
                </a:solidFill>
              </a:rPr>
              <a:t>6</a:t>
            </a:r>
            <a:r>
              <a:rPr lang="en-US" sz="3600" dirty="0"/>
              <a:t>  In all your ways acknowledge Him, And He shall direct your paths.</a:t>
            </a:r>
          </a:p>
          <a:p>
            <a:pPr marL="0" indent="0">
              <a:buNone/>
            </a:pPr>
            <a:r>
              <a:rPr lang="en-US" sz="3600" baseline="30000" dirty="0">
                <a:solidFill>
                  <a:srgbClr val="C00000"/>
                </a:solidFill>
              </a:rPr>
              <a:t>7</a:t>
            </a:r>
            <a:r>
              <a:rPr lang="en-US" sz="3600" dirty="0"/>
              <a:t> </a:t>
            </a:r>
            <a:r>
              <a:rPr lang="en-US" sz="3600" dirty="0" smtClean="0"/>
              <a:t>Do </a:t>
            </a:r>
            <a:r>
              <a:rPr lang="en-US" sz="3600" dirty="0"/>
              <a:t>not be wise in your own eyes; Fear the LORD and depart from evil.</a:t>
            </a:r>
          </a:p>
          <a:p>
            <a:pPr marL="0" indent="0">
              <a:buNone/>
            </a:pPr>
            <a:r>
              <a:rPr lang="en-US" sz="3600" baseline="30000" dirty="0">
                <a:solidFill>
                  <a:srgbClr val="C00000"/>
                </a:solidFill>
              </a:rPr>
              <a:t>8</a:t>
            </a:r>
            <a:r>
              <a:rPr lang="en-US" sz="3600" dirty="0"/>
              <a:t>  It will be health to your flesh, And strength to your bones.</a:t>
            </a:r>
          </a:p>
        </p:txBody>
      </p:sp>
    </p:spTree>
    <p:extLst>
      <p:ext uri="{BB962C8B-B14F-4D97-AF65-F5344CB8AC3E}">
        <p14:creationId xmlns:p14="http://schemas.microsoft.com/office/powerpoint/2010/main" val="3748078963"/>
      </p:ext>
    </p:extLst>
  </p:cSld>
  <p:clrMapOvr>
    <a:masterClrMapping/>
  </p:clrMapOvr>
  <mc:AlternateContent xmlns:mc="http://schemas.openxmlformats.org/markup-compatibility/2006" xmlns:p14="http://schemas.microsoft.com/office/powerpoint/2010/main">
    <mc:Choice Requires="p14">
      <p:transition spd="slow" p14:dur="2500">
        <p:cover/>
      </p:transition>
    </mc:Choice>
    <mc:Fallback xmlns="">
      <p:transition spd="slow">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85800"/>
            <a:ext cx="8074152" cy="1066800"/>
          </a:xfrm>
        </p:spPr>
        <p:txBody>
          <a:bodyPr>
            <a:normAutofit/>
          </a:bodyPr>
          <a:lstStyle/>
          <a:p>
            <a:pPr algn="l"/>
            <a:r>
              <a:rPr lang="en-US" sz="5400" dirty="0" smtClean="0">
                <a:latin typeface="Aharoni" panose="02010803020104030203" pitchFamily="2" charset="-79"/>
                <a:cs typeface="Aharoni" panose="02010803020104030203" pitchFamily="2" charset="-79"/>
              </a:rPr>
              <a:t>Smoking?</a:t>
            </a:r>
            <a:endParaRPr lang="en-US" sz="5400" dirty="0">
              <a:latin typeface="Aharoni" panose="02010803020104030203" pitchFamily="2" charset="-79"/>
              <a:cs typeface="Aharoni" panose="02010803020104030203" pitchFamily="2" charset="-79"/>
            </a:endParaRPr>
          </a:p>
        </p:txBody>
      </p:sp>
      <p:pic>
        <p:nvPicPr>
          <p:cNvPr id="4098" name="Picture 2" descr="C:\Users\Steven\Pictures\Pictures\2011 Family\Aug_Dec\IMGA7142.JPG"/>
          <p:cNvPicPr>
            <a:picLocks noChangeAspect="1" noChangeArrowheads="1"/>
          </p:cNvPicPr>
          <p:nvPr/>
        </p:nvPicPr>
        <p:blipFill rotWithShape="1">
          <a:blip r:embed="rId3">
            <a:extLst>
              <a:ext uri="{28A0092B-C50C-407E-A947-70E740481C1C}">
                <a14:useLocalDpi xmlns:a14="http://schemas.microsoft.com/office/drawing/2010/main" val="0"/>
              </a:ext>
            </a:extLst>
          </a:blip>
          <a:srcRect l="8546" t="7273" r="6364"/>
          <a:stretch/>
        </p:blipFill>
        <p:spPr bwMode="auto">
          <a:xfrm>
            <a:off x="612648" y="2324100"/>
            <a:ext cx="374904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teven\AppData\Local\Microsoft\Windows\Temporary Internet Files\Content.IE5\GP3YZCR6\MP90044908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8465" y="2324100"/>
            <a:ext cx="3598334"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8800" y="4495800"/>
            <a:ext cx="2819400" cy="1068324"/>
          </a:xfrm>
          <a:prstGeom prst="rect">
            <a:avLst/>
          </a:prstGeom>
          <a:noFill/>
        </p:spPr>
        <p:txBody>
          <a:bodyPr wrap="non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BAD?</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612648" y="2438400"/>
            <a:ext cx="3749040" cy="1068324"/>
          </a:xfrm>
          <a:prstGeom prst="rect">
            <a:avLst/>
          </a:prstGeom>
          <a:noFill/>
        </p:spPr>
        <p:txBody>
          <a:bodyPr wrap="none" rtlCol="0">
            <a:prstTxWarp prst="textPlain">
              <a:avLst/>
            </a:prstTxWarp>
            <a:spAutoFit/>
          </a:bodyPr>
          <a:lstStyle/>
          <a:p>
            <a:r>
              <a:rPr lang="en-US"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GOOD?</a:t>
            </a:r>
            <a:endParaRPr lang="en-US"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6" name="TextBox 5"/>
          <p:cNvSpPr txBox="1"/>
          <p:nvPr/>
        </p:nvSpPr>
        <p:spPr>
          <a:xfrm>
            <a:off x="3962400" y="3549134"/>
            <a:ext cx="1447800" cy="1022866"/>
          </a:xfrm>
          <a:prstGeom prst="rect">
            <a:avLst/>
          </a:prstGeom>
          <a:noFill/>
        </p:spPr>
        <p:txBody>
          <a:bodyPr wrap="none" rtlCol="0">
            <a:prstTxWarp prst="textPlain">
              <a:avLst/>
            </a:prstTxWarp>
            <a:spAutoFit/>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OR</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endParaRPr>
          </a:p>
        </p:txBody>
      </p:sp>
      <p:sp>
        <p:nvSpPr>
          <p:cNvPr id="3" name="TextBox 2"/>
          <p:cNvSpPr txBox="1"/>
          <p:nvPr/>
        </p:nvSpPr>
        <p:spPr>
          <a:xfrm>
            <a:off x="612647" y="5646003"/>
            <a:ext cx="8074151" cy="830997"/>
          </a:xfrm>
          <a:prstGeom prst="rect">
            <a:avLst/>
          </a:prstGeom>
          <a:effectLst>
            <a:glow rad="1016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t>"For a good tree does not bear bad fruit, nor does a bad tree bear good </a:t>
            </a:r>
            <a:r>
              <a:rPr lang="en-US" sz="2400" dirty="0" smtClean="0"/>
              <a:t>fruit” (Lk. 6:43)</a:t>
            </a:r>
            <a:endParaRPr lang="en-US" sz="2400" dirty="0"/>
          </a:p>
        </p:txBody>
      </p:sp>
      <p:pic>
        <p:nvPicPr>
          <p:cNvPr id="1026" name="Picture 2" descr="http://2xkcvt35vyxycuy7x23e0em1a5g.wpengine.netdna-cdn.com/wp-content/uploads/2014/01/cigarette-warnings-e1296604893773.jpg"/>
          <p:cNvPicPr>
            <a:picLocks noChangeAspect="1" noChangeArrowheads="1"/>
          </p:cNvPicPr>
          <p:nvPr/>
        </p:nvPicPr>
        <p:blipFill rotWithShape="1">
          <a:blip r:embed="rId5">
            <a:extLst>
              <a:ext uri="{28A0092B-C50C-407E-A947-70E740481C1C}">
                <a14:useLocalDpi xmlns:a14="http://schemas.microsoft.com/office/drawing/2010/main" val="0"/>
              </a:ext>
            </a:extLst>
          </a:blip>
          <a:srcRect l="6582" t="22511" r="4803" b="26289"/>
          <a:stretch/>
        </p:blipFill>
        <p:spPr bwMode="auto">
          <a:xfrm>
            <a:off x="4498848" y="533400"/>
            <a:ext cx="4111752" cy="1430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590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ppt_w"/>
                                          </p:val>
                                        </p:tav>
                                        <p:tav tm="100000">
                                          <p:val>
                                            <p:strVal val="#ppt_w"/>
                                          </p:val>
                                        </p:tav>
                                      </p:tavLst>
                                    </p:anim>
                                    <p:anim calcmode="lin" valueType="num">
                                      <p:cBhvr>
                                        <p:cTn id="8" dur="500" fill="hold"/>
                                        <p:tgtEl>
                                          <p:spTgt spid="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6" presetClass="entr" presetSubtype="21"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Arial"/>
                <a:cs typeface="Arial"/>
              </a:rPr>
              <a:t>21</a:t>
            </a:r>
            <a:r>
              <a:rPr lang="en-US" baseline="30000" dirty="0" smtClean="0">
                <a:latin typeface="Arial"/>
                <a:cs typeface="Arial"/>
              </a:rPr>
              <a:t>st</a:t>
            </a:r>
            <a:r>
              <a:rPr lang="en-US" dirty="0" smtClean="0">
                <a:latin typeface="Arial"/>
                <a:cs typeface="Arial"/>
              </a:rPr>
              <a:t> Century Tobacco Use</a:t>
            </a:r>
            <a:endParaRPr lang="en-US" dirty="0">
              <a:latin typeface="Arial"/>
              <a:cs typeface="Arial"/>
            </a:endParaRPr>
          </a:p>
        </p:txBody>
      </p:sp>
      <p:sp>
        <p:nvSpPr>
          <p:cNvPr id="3" name="Content Placeholder 2"/>
          <p:cNvSpPr>
            <a:spLocks noGrp="1"/>
          </p:cNvSpPr>
          <p:nvPr>
            <p:ph idx="1"/>
          </p:nvPr>
        </p:nvSpPr>
        <p:spPr>
          <a:xfrm>
            <a:off x="457200" y="1066800"/>
            <a:ext cx="8229600" cy="4724401"/>
          </a:xfrm>
        </p:spPr>
        <p:txBody>
          <a:bodyPr/>
          <a:lstStyle/>
          <a:p>
            <a:pPr marL="0" indent="0">
              <a:buNone/>
            </a:pPr>
            <a:r>
              <a:rPr lang="en-US" dirty="0" smtClean="0">
                <a:solidFill>
                  <a:srgbClr val="FFCC00"/>
                </a:solidFill>
                <a:latin typeface="Arial"/>
                <a:cs typeface="Arial"/>
              </a:rPr>
              <a:t>Between 2010 and 2014 smoking caused</a:t>
            </a:r>
            <a:endParaRPr lang="en-US" dirty="0">
              <a:solidFill>
                <a:srgbClr val="FFCC00"/>
              </a:solidFill>
              <a:latin typeface="Arial"/>
              <a:cs typeface="Arial"/>
            </a:endParaRPr>
          </a:p>
          <a:p>
            <a:r>
              <a:rPr lang="en-US" dirty="0" smtClean="0">
                <a:latin typeface="Arial"/>
                <a:cs typeface="Arial"/>
              </a:rPr>
              <a:t>Nearly half a million premature deaths a year</a:t>
            </a:r>
          </a:p>
          <a:p>
            <a:r>
              <a:rPr lang="en-US" dirty="0" smtClean="0">
                <a:latin typeface="Arial"/>
                <a:cs typeface="Arial"/>
              </a:rPr>
              <a:t>More than 87% of all lung cancer deaths</a:t>
            </a:r>
          </a:p>
          <a:p>
            <a:r>
              <a:rPr lang="en-US" dirty="0" smtClean="0">
                <a:latin typeface="Arial"/>
                <a:cs typeface="Arial"/>
              </a:rPr>
              <a:t>61% of all pulmonary deaths</a:t>
            </a:r>
          </a:p>
          <a:p>
            <a:r>
              <a:rPr lang="en-US" dirty="0" smtClean="0">
                <a:latin typeface="Arial"/>
                <a:cs typeface="Arial"/>
              </a:rPr>
              <a:t>32% of all coronary deaths</a:t>
            </a:r>
          </a:p>
          <a:p>
            <a:pPr marL="0" indent="0">
              <a:buNone/>
            </a:pPr>
            <a:endParaRPr lang="en-US" dirty="0"/>
          </a:p>
        </p:txBody>
      </p:sp>
    </p:spTree>
    <p:extLst>
      <p:ext uri="{BB962C8B-B14F-4D97-AF65-F5344CB8AC3E}">
        <p14:creationId xmlns:p14="http://schemas.microsoft.com/office/powerpoint/2010/main" val="40594208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latin typeface="Arial"/>
                <a:cs typeface="Arial"/>
              </a:rPr>
              <a:t>New Cancer Findings</a:t>
            </a:r>
            <a:endParaRPr lang="en-US" dirty="0">
              <a:latin typeface="Arial"/>
              <a:cs typeface="Arial"/>
            </a:endParaRPr>
          </a:p>
        </p:txBody>
      </p:sp>
      <p:sp>
        <p:nvSpPr>
          <p:cNvPr id="3" name="Content Placeholder 2"/>
          <p:cNvSpPr>
            <a:spLocks noGrp="1"/>
          </p:cNvSpPr>
          <p:nvPr>
            <p:ph idx="1"/>
          </p:nvPr>
        </p:nvSpPr>
        <p:spPr>
          <a:xfrm>
            <a:off x="457200" y="990600"/>
            <a:ext cx="8229600" cy="4800601"/>
          </a:xfrm>
        </p:spPr>
        <p:txBody>
          <a:bodyPr/>
          <a:lstStyle/>
          <a:p>
            <a:pPr marL="0" indent="0">
              <a:buNone/>
            </a:pPr>
            <a:r>
              <a:rPr lang="en-US" dirty="0" smtClean="0">
                <a:latin typeface="Arial"/>
                <a:cs typeface="Arial"/>
              </a:rPr>
              <a:t>TWO more cancers are caused by smoking:</a:t>
            </a:r>
          </a:p>
          <a:p>
            <a:r>
              <a:rPr lang="en-US" dirty="0">
                <a:solidFill>
                  <a:schemeClr val="tx1"/>
                </a:solidFill>
                <a:latin typeface="Arial"/>
                <a:cs typeface="Arial"/>
              </a:rPr>
              <a:t>Liver cancer</a:t>
            </a:r>
          </a:p>
          <a:p>
            <a:r>
              <a:rPr lang="en-US" dirty="0" smtClean="0">
                <a:solidFill>
                  <a:schemeClr val="tx1"/>
                </a:solidFill>
                <a:latin typeface="Arial"/>
                <a:cs typeface="Arial"/>
              </a:rPr>
              <a:t>Colorectal cancer </a:t>
            </a:r>
            <a:r>
              <a:rPr lang="en-US" dirty="0" smtClean="0">
                <a:latin typeface="Arial"/>
                <a:cs typeface="Arial"/>
              </a:rPr>
              <a:t>– </a:t>
            </a:r>
            <a:br>
              <a:rPr lang="en-US" dirty="0" smtClean="0">
                <a:latin typeface="Arial"/>
                <a:cs typeface="Arial"/>
              </a:rPr>
            </a:br>
            <a:r>
              <a:rPr lang="en-US" dirty="0" smtClean="0">
                <a:latin typeface="Arial"/>
                <a:cs typeface="Arial"/>
              </a:rPr>
              <a:t>the second deadliest </a:t>
            </a:r>
            <a:br>
              <a:rPr lang="en-US" dirty="0" smtClean="0">
                <a:latin typeface="Arial"/>
                <a:cs typeface="Arial"/>
              </a:rPr>
            </a:br>
            <a:r>
              <a:rPr lang="en-US" dirty="0" smtClean="0">
                <a:latin typeface="Arial"/>
                <a:cs typeface="Arial"/>
              </a:rPr>
              <a:t>behind lung cancer</a:t>
            </a:r>
          </a:p>
          <a:p>
            <a:pPr marL="0" indent="0">
              <a:buNone/>
            </a:pPr>
            <a:endParaRPr lang="en-US" dirty="0" smtClean="0">
              <a:latin typeface="Arial"/>
              <a:cs typeface="Arial"/>
            </a:endParaRPr>
          </a:p>
          <a:p>
            <a:pPr marL="0" indent="0">
              <a:buNone/>
            </a:pPr>
            <a:r>
              <a:rPr lang="en-US" dirty="0" smtClean="0">
                <a:latin typeface="Arial"/>
                <a:cs typeface="Arial"/>
              </a:rPr>
              <a:t>SMOKING keeps cancer </a:t>
            </a:r>
            <a:br>
              <a:rPr lang="en-US" dirty="0" smtClean="0">
                <a:latin typeface="Arial"/>
                <a:cs typeface="Arial"/>
              </a:rPr>
            </a:br>
            <a:r>
              <a:rPr lang="en-US" dirty="0" smtClean="0">
                <a:latin typeface="Arial"/>
                <a:cs typeface="Arial"/>
              </a:rPr>
              <a:t>treatments from working </a:t>
            </a:r>
            <a:br>
              <a:rPr lang="en-US" dirty="0" smtClean="0">
                <a:latin typeface="Arial"/>
                <a:cs typeface="Arial"/>
              </a:rPr>
            </a:br>
            <a:r>
              <a:rPr lang="en-US" dirty="0" smtClean="0">
                <a:latin typeface="Arial"/>
                <a:cs typeface="Arial"/>
              </a:rPr>
              <a:t>as well as they should.</a:t>
            </a:r>
          </a:p>
          <a:p>
            <a:pPr marL="0" indent="0">
              <a:buNone/>
            </a:pPr>
            <a:r>
              <a:rPr lang="en-US" dirty="0"/>
              <a:t>	</a:t>
            </a:r>
          </a:p>
        </p:txBody>
      </p:sp>
    </p:spTree>
    <p:extLst>
      <p:ext uri="{BB962C8B-B14F-4D97-AF65-F5344CB8AC3E}">
        <p14:creationId xmlns:p14="http://schemas.microsoft.com/office/powerpoint/2010/main" val="2868423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latin typeface="Arial"/>
                <a:cs typeface="Arial"/>
              </a:rPr>
              <a:t>Smoking – The Breath Blocker</a:t>
            </a:r>
            <a:endParaRPr lang="en-US" dirty="0">
              <a:latin typeface="Arial"/>
              <a:cs typeface="Arial"/>
            </a:endParaRPr>
          </a:p>
        </p:txBody>
      </p:sp>
      <p:sp>
        <p:nvSpPr>
          <p:cNvPr id="3" name="Content Placeholder 2"/>
          <p:cNvSpPr>
            <a:spLocks noGrp="1"/>
          </p:cNvSpPr>
          <p:nvPr>
            <p:ph idx="1"/>
          </p:nvPr>
        </p:nvSpPr>
        <p:spPr>
          <a:xfrm>
            <a:off x="457200" y="990600"/>
            <a:ext cx="8229600" cy="4800601"/>
          </a:xfrm>
        </p:spPr>
        <p:txBody>
          <a:bodyPr/>
          <a:lstStyle/>
          <a:p>
            <a:pPr marL="0" indent="0">
              <a:buNone/>
            </a:pPr>
            <a:r>
              <a:rPr lang="en-US" dirty="0">
                <a:latin typeface="Arial"/>
                <a:cs typeface="Arial"/>
              </a:rPr>
              <a:t>Chronic Obstructive Pulmonary Disease</a:t>
            </a:r>
            <a:r>
              <a:rPr lang="en-US" dirty="0" smtClean="0">
                <a:latin typeface="Arial"/>
                <a:cs typeface="Arial"/>
              </a:rPr>
              <a:t> </a:t>
            </a:r>
            <a:r>
              <a:rPr lang="en-US" dirty="0">
                <a:latin typeface="Arial"/>
                <a:cs typeface="Arial"/>
              </a:rPr>
              <a:t>(</a:t>
            </a:r>
            <a:r>
              <a:rPr lang="en-US" dirty="0" smtClean="0">
                <a:latin typeface="Arial"/>
                <a:cs typeface="Arial"/>
              </a:rPr>
              <a:t>COPD)</a:t>
            </a:r>
          </a:p>
          <a:p>
            <a:pPr marL="0" indent="0">
              <a:buNone/>
            </a:pPr>
            <a:endParaRPr lang="en-US" dirty="0" smtClean="0">
              <a:latin typeface="Arial"/>
              <a:cs typeface="Arial"/>
            </a:endParaRPr>
          </a:p>
          <a:p>
            <a:r>
              <a:rPr lang="en-US" dirty="0" smtClean="0">
                <a:latin typeface="Arial"/>
                <a:cs typeface="Arial"/>
              </a:rPr>
              <a:t>Smoking causes most </a:t>
            </a:r>
            <a:br>
              <a:rPr lang="en-US" dirty="0" smtClean="0">
                <a:latin typeface="Arial"/>
                <a:cs typeface="Arial"/>
              </a:rPr>
            </a:br>
            <a:r>
              <a:rPr lang="en-US" dirty="0" smtClean="0">
                <a:latin typeface="Arial"/>
                <a:cs typeface="Arial"/>
              </a:rPr>
              <a:t>cases of COPD.</a:t>
            </a:r>
          </a:p>
          <a:p>
            <a:r>
              <a:rPr lang="en-US" dirty="0" smtClean="0">
                <a:latin typeface="Arial"/>
                <a:cs typeface="Arial"/>
              </a:rPr>
              <a:t>There is NO CURE for COPD</a:t>
            </a:r>
          </a:p>
          <a:p>
            <a:pPr marL="0" indent="0">
              <a:buNone/>
            </a:pPr>
            <a:endParaRPr lang="en-US" dirty="0"/>
          </a:p>
          <a:p>
            <a:endParaRPr lang="en-US" dirty="0"/>
          </a:p>
        </p:txBody>
      </p:sp>
      <p:grpSp>
        <p:nvGrpSpPr>
          <p:cNvPr id="10" name="Group 9" descr="Graphic of figure with parts of the body highlighted: lung, kidney, pancreas, colon, bladder, liver. The lungs are highlighted." title="Smoking and COPD infographic."/>
          <p:cNvGrpSpPr/>
          <p:nvPr/>
        </p:nvGrpSpPr>
        <p:grpSpPr>
          <a:xfrm>
            <a:off x="5486400" y="1905000"/>
            <a:ext cx="2738038" cy="3700068"/>
            <a:chOff x="5503440" y="1819246"/>
            <a:chExt cx="2738038" cy="3700068"/>
          </a:xfrm>
        </p:grpSpPr>
        <p:pic>
          <p:nvPicPr>
            <p:cNvPr id="6" name="Picture 5" descr="Graphic of figure with parts of the body highlighted: lung, kidney, pancreas, colon, bladder, liver. The lungs are highlighted." title="COPD infographic."/>
            <p:cNvPicPr>
              <a:picLocks noChangeAspect="1"/>
            </p:cNvPicPr>
            <p:nvPr/>
          </p:nvPicPr>
          <p:blipFill rotWithShape="1">
            <a:blip r:embed="rId3">
              <a:extLst>
                <a:ext uri="{28A0092B-C50C-407E-A947-70E740481C1C}">
                  <a14:useLocalDpi xmlns:a14="http://schemas.microsoft.com/office/drawing/2010/main" val="0"/>
                </a:ext>
              </a:extLst>
            </a:blip>
            <a:srcRect l="27564" t="23707" r="3650" b="12931"/>
            <a:stretch/>
          </p:blipFill>
          <p:spPr>
            <a:xfrm>
              <a:off x="5503440" y="1873838"/>
              <a:ext cx="2738037" cy="3645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5503441" y="1873838"/>
              <a:ext cx="723788" cy="1921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56DC"/>
                </a:solidFill>
              </a:endParaRPr>
            </a:p>
          </p:txBody>
        </p:sp>
        <p:sp>
          <p:nvSpPr>
            <p:cNvPr id="8" name="Oval 7"/>
            <p:cNvSpPr/>
            <p:nvPr/>
          </p:nvSpPr>
          <p:spPr>
            <a:xfrm>
              <a:off x="7236122" y="1819246"/>
              <a:ext cx="1005356" cy="1005356"/>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56DC"/>
                </a:solidFill>
              </a:endParaRPr>
            </a:p>
          </p:txBody>
        </p:sp>
      </p:grpSp>
    </p:spTree>
    <p:extLst>
      <p:ext uri="{BB962C8B-B14F-4D97-AF65-F5344CB8AC3E}">
        <p14:creationId xmlns:p14="http://schemas.microsoft.com/office/powerpoint/2010/main" val="10286970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latin typeface="Arial"/>
                <a:cs typeface="Arial"/>
              </a:rPr>
              <a:t>Smoking – The Breath Blocker</a:t>
            </a:r>
            <a:endParaRPr lang="en-US" dirty="0">
              <a:latin typeface="Arial"/>
              <a:cs typeface="Arial"/>
            </a:endParaRPr>
          </a:p>
        </p:txBody>
      </p:sp>
      <p:sp>
        <p:nvSpPr>
          <p:cNvPr id="3" name="Content Placeholder 2"/>
          <p:cNvSpPr>
            <a:spLocks noGrp="1"/>
          </p:cNvSpPr>
          <p:nvPr>
            <p:ph idx="1"/>
          </p:nvPr>
        </p:nvSpPr>
        <p:spPr>
          <a:xfrm>
            <a:off x="457200" y="1066800"/>
            <a:ext cx="8229600" cy="4724401"/>
          </a:xfrm>
        </p:spPr>
        <p:txBody>
          <a:bodyPr/>
          <a:lstStyle/>
          <a:p>
            <a:r>
              <a:rPr lang="en-US" dirty="0" smtClean="0">
                <a:latin typeface="Arial"/>
                <a:cs typeface="Arial"/>
              </a:rPr>
              <a:t>COPD rates have risen steadily since 1964.</a:t>
            </a:r>
          </a:p>
          <a:p>
            <a:r>
              <a:rPr lang="en-US" dirty="0" smtClean="0">
                <a:latin typeface="Arial"/>
                <a:cs typeface="Arial"/>
              </a:rPr>
              <a:t>Nearly 8 out of 10 COPD deaths are from smoking.</a:t>
            </a:r>
          </a:p>
          <a:p>
            <a:r>
              <a:rPr lang="en-US" dirty="0" smtClean="0">
                <a:latin typeface="Arial"/>
                <a:cs typeface="Arial"/>
              </a:rPr>
              <a:t>COPD patients have higher risk for lung cancer and heart disease.</a:t>
            </a:r>
          </a:p>
          <a:p>
            <a:r>
              <a:rPr lang="en-US" dirty="0" smtClean="0">
                <a:latin typeface="Arial"/>
                <a:cs typeface="Arial"/>
              </a:rPr>
              <a:t>Women who smoke are now dying from COPD in the same numbers as men who smoke.</a:t>
            </a:r>
            <a:endParaRPr lang="en-US" dirty="0">
              <a:latin typeface="Arial"/>
              <a:cs typeface="Arial"/>
            </a:endParaRPr>
          </a:p>
        </p:txBody>
      </p:sp>
    </p:spTree>
    <p:extLst>
      <p:ext uri="{BB962C8B-B14F-4D97-AF65-F5344CB8AC3E}">
        <p14:creationId xmlns:p14="http://schemas.microsoft.com/office/powerpoint/2010/main" val="25065664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914400"/>
          </a:xfrm>
        </p:spPr>
        <p:txBody>
          <a:bodyPr>
            <a:prstTxWarp prst="textPlain">
              <a:avLst/>
            </a:prstTxWarp>
            <a:normAutofit fontScale="90000"/>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People </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 the World</a:t>
            </a:r>
            <a:b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Recognize it is Bad</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Content Placeholder 2"/>
          <p:cNvSpPr>
            <a:spLocks noGrp="1"/>
          </p:cNvSpPr>
          <p:nvPr>
            <p:ph idx="1"/>
          </p:nvPr>
        </p:nvSpPr>
        <p:spPr>
          <a:xfrm>
            <a:off x="533400" y="2133600"/>
            <a:ext cx="8153400" cy="2819400"/>
          </a:xfrm>
        </p:spPr>
        <p:txBody>
          <a:bodyPr>
            <a:normAutofit fontScale="92500" lnSpcReduction="10000"/>
          </a:bodyPr>
          <a:lstStyle/>
          <a:p>
            <a:r>
              <a:rPr lang="en-US" b="1" dirty="0" smtClean="0"/>
              <a:t>Surgeons and health professionals</a:t>
            </a:r>
          </a:p>
          <a:p>
            <a:pPr lvl="1"/>
            <a:r>
              <a:rPr lang="en-US" dirty="0" smtClean="0"/>
              <a:t>Hospitals shifting from “smoking ban” to “smoker ban”</a:t>
            </a:r>
          </a:p>
          <a:p>
            <a:pPr lvl="1"/>
            <a:r>
              <a:rPr lang="en-US" dirty="0" smtClean="0"/>
              <a:t>“…</a:t>
            </a:r>
            <a:r>
              <a:rPr lang="en-US" dirty="0"/>
              <a:t>hospitals in Florida, Georgia, Massachusetts, Missouri, Ohio, Pennsylvania, Tennessee and Texas, among others, stopped hiring smokers…” </a:t>
            </a:r>
            <a:r>
              <a:rPr lang="en-US" sz="1700" dirty="0" smtClean="0"/>
              <a:t>(www.nytimes.com/2011/02/11/us/11smoking.html?pagewanted=all</a:t>
            </a:r>
            <a:r>
              <a:rPr lang="en-US" sz="1700" dirty="0"/>
              <a:t>&amp;_</a:t>
            </a:r>
            <a:r>
              <a:rPr lang="en-US" sz="1700" dirty="0" smtClean="0"/>
              <a:t>r=0)</a:t>
            </a:r>
          </a:p>
        </p:txBody>
      </p:sp>
    </p:spTree>
    <p:extLst>
      <p:ext uri="{BB962C8B-B14F-4D97-AF65-F5344CB8AC3E}">
        <p14:creationId xmlns:p14="http://schemas.microsoft.com/office/powerpoint/2010/main" val="1435866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8153400" cy="2209800"/>
          </a:xfrm>
        </p:spPr>
        <p:txBody>
          <a:bodyPr>
            <a:normAutofit fontScale="92500" lnSpcReduction="20000"/>
          </a:bodyPr>
          <a:lstStyle/>
          <a:p>
            <a:r>
              <a:rPr lang="en-US" b="1" dirty="0" smtClean="0"/>
              <a:t>Surgeons and health professionals</a:t>
            </a:r>
          </a:p>
          <a:p>
            <a:r>
              <a:rPr lang="en-US" b="1" dirty="0" smtClean="0"/>
              <a:t>Businesses</a:t>
            </a:r>
          </a:p>
          <a:p>
            <a:pPr lvl="1"/>
            <a:r>
              <a:rPr lang="en-US" dirty="0" smtClean="0"/>
              <a:t>Alaskan Airlines require nicotine test prior to hiring workers</a:t>
            </a:r>
          </a:p>
          <a:p>
            <a:pPr lvl="1"/>
            <a:r>
              <a:rPr lang="en-US" dirty="0" smtClean="0"/>
              <a:t>Union Pacific will not hire smokers</a:t>
            </a:r>
          </a:p>
        </p:txBody>
      </p:sp>
      <p:sp>
        <p:nvSpPr>
          <p:cNvPr id="4" name="Title 1"/>
          <p:cNvSpPr txBox="1">
            <a:spLocks/>
          </p:cNvSpPr>
          <p:nvPr/>
        </p:nvSpPr>
        <p:spPr>
          <a:xfrm>
            <a:off x="914400" y="838200"/>
            <a:ext cx="7315200" cy="914400"/>
          </a:xfrm>
          <a:prstGeom prst="rect">
            <a:avLst/>
          </a:prstGeom>
        </p:spPr>
        <p:txBody>
          <a:bodyPr vert="horz" lIns="91440" tIns="45720" rIns="91440" bIns="45720" numCol="1" rtlCol="0" anchor="ctr">
            <a:prstTxWarp prst="textPlain">
              <a:avLst/>
            </a:prstTxWarp>
            <a:normAutofit fontScale="75000" lnSpcReduction="20000"/>
          </a:bodyPr>
          <a:lstStyle>
            <a:lvl1pPr algn="ctr" defTabSz="914400" rtl="0" eaLnBrk="1" latinLnBrk="0" hangingPunct="1">
              <a:spcBef>
                <a:spcPct val="0"/>
              </a:spcBef>
              <a:buNone/>
              <a:defRPr sz="4400" kern="1200">
                <a:solidFill>
                  <a:schemeClr val="tx1"/>
                </a:solidFill>
                <a:latin typeface="Adobe Fan Heiti Std B" pitchFamily="34" charset="-128"/>
                <a:ea typeface="Adobe Fan Heiti Std B" pitchFamily="34" charset="-128"/>
                <a:cs typeface="+mj-cs"/>
              </a:defRPr>
            </a:lvl1p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anose="02010803020104030203" pitchFamily="2" charset="-79"/>
                <a:cs typeface="Aharoni" panose="02010803020104030203" pitchFamily="2" charset="-79"/>
              </a:rPr>
              <a:t>People in the World</a:t>
            </a:r>
            <a:b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anose="02010803020104030203" pitchFamily="2" charset="-79"/>
                <a:cs typeface="Aharoni" panose="02010803020104030203" pitchFamily="2" charset="-79"/>
              </a:rPr>
            </a:b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anose="02010803020104030203" pitchFamily="2" charset="-79"/>
                <a:cs typeface="Aharoni" panose="02010803020104030203" pitchFamily="2" charset="-79"/>
              </a:rPr>
              <a:t>Recognize it is Bad</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0043494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wicked_si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CDPH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wicked_sick</Template>
  <TotalTime>1256</TotalTime>
  <Words>1169</Words>
  <Application>Microsoft Office PowerPoint</Application>
  <PresentationFormat>On-screen Show (4:3)</PresentationFormat>
  <Paragraphs>131</Paragraphs>
  <Slides>24</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Wingdings</vt:lpstr>
      <vt:lpstr>Adobe Gothic Std B</vt:lpstr>
      <vt:lpstr>Adobe Fan Heiti Std B</vt:lpstr>
      <vt:lpstr>Myriad Web Pro</vt:lpstr>
      <vt:lpstr>Aharoni</vt:lpstr>
      <vt:lpstr>Franklin Gothic Heavy</vt:lpstr>
      <vt:lpstr>Calibri</vt:lpstr>
      <vt:lpstr>Courier New</vt:lpstr>
      <vt:lpstr>wicked_sick</vt:lpstr>
      <vt:lpstr>NCCDPHP_PPT_dark(</vt:lpstr>
      <vt:lpstr>Does God Approve Of  Tobacco Use For Christians?</vt:lpstr>
      <vt:lpstr>When Issues Arise:</vt:lpstr>
      <vt:lpstr>Smoking?</vt:lpstr>
      <vt:lpstr>21st Century Tobacco Use</vt:lpstr>
      <vt:lpstr>New Cancer Findings</vt:lpstr>
      <vt:lpstr>Smoking – The Breath Blocker</vt:lpstr>
      <vt:lpstr>Smoking – The Breath Blocker</vt:lpstr>
      <vt:lpstr>People in the World Recognize it is Bad</vt:lpstr>
      <vt:lpstr>PowerPoint Presentation</vt:lpstr>
      <vt:lpstr>PowerPoint Presentation</vt:lpstr>
      <vt:lpstr>The Principle of “LOVE”</vt:lpstr>
      <vt:lpstr>Which Poison Is More Lethal?</vt:lpstr>
      <vt:lpstr>Other Things To Consider:</vt:lpstr>
      <vt:lpstr>Other Things To Consider:</vt:lpstr>
      <vt:lpstr>Influence</vt:lpstr>
      <vt:lpstr>Other Things To Consider:</vt:lpstr>
      <vt:lpstr>Other Things To Consider:</vt:lpstr>
      <vt:lpstr>Other Things To Consider:</vt:lpstr>
      <vt:lpstr>Other Things To Consider:</vt:lpstr>
      <vt:lpstr>Joe Price</vt:lpstr>
      <vt:lpstr>You CAN Quit!</vt:lpstr>
      <vt:lpstr>This Lesson</vt:lpstr>
      <vt:lpstr>1 Corinthians 3:16, 17</vt:lpstr>
      <vt:lpstr>Proverbs 3:5-8</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Use</dc:title>
  <dc:creator>Steven J. Wallace</dc:creator>
  <cp:lastModifiedBy>Steven J. Wallace</cp:lastModifiedBy>
  <cp:revision>108</cp:revision>
  <dcterms:created xsi:type="dcterms:W3CDTF">2014-05-28T19:54:34Z</dcterms:created>
  <dcterms:modified xsi:type="dcterms:W3CDTF">2015-12-06T20:47:20Z</dcterms:modified>
</cp:coreProperties>
</file>