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 id="2147483682" r:id="rId3"/>
  </p:sldMasterIdLst>
  <p:notesMasterIdLst>
    <p:notesMasterId r:id="rId22"/>
  </p:notesMasterIdLst>
  <p:sldIdLst>
    <p:sldId id="256" r:id="rId4"/>
    <p:sldId id="276" r:id="rId5"/>
    <p:sldId id="258" r:id="rId6"/>
    <p:sldId id="259" r:id="rId7"/>
    <p:sldId id="294" r:id="rId8"/>
    <p:sldId id="295" r:id="rId9"/>
    <p:sldId id="263" r:id="rId10"/>
    <p:sldId id="264" r:id="rId11"/>
    <p:sldId id="268" r:id="rId12"/>
    <p:sldId id="261" r:id="rId13"/>
    <p:sldId id="257" r:id="rId14"/>
    <p:sldId id="266" r:id="rId15"/>
    <p:sldId id="269" r:id="rId16"/>
    <p:sldId id="302" r:id="rId17"/>
    <p:sldId id="300" r:id="rId18"/>
    <p:sldId id="270" r:id="rId19"/>
    <p:sldId id="274" r:id="rId20"/>
    <p:sldId id="265" r:id="rId21"/>
  </p:sldIdLst>
  <p:sldSz cx="9144000" cy="6858000" type="screen4x3"/>
  <p:notesSz cx="6858000" cy="9144000"/>
  <p:embeddedFontLst>
    <p:embeddedFont>
      <p:font typeface="Calibri" panose="020F0502020204030204" pitchFamily="34" charset="0"/>
      <p:regular r:id="rId23"/>
      <p:bold r:id="rId24"/>
      <p:italic r:id="rId25"/>
      <p:boldItalic r:id="rId26"/>
    </p:embeddedFont>
    <p:embeddedFont>
      <p:font typeface="Franklin Gothic Heavy" panose="020B0903020102020204" pitchFamily="34" charset="0"/>
      <p:regular r:id="rId27"/>
      <p:italic r:id="rId28"/>
    </p:embeddedFont>
    <p:embeddedFont>
      <p:font typeface="MV Boli" panose="02000500030200090000" pitchFamily="2" charset="0"/>
      <p:regular r:id="rId29"/>
    </p:embeddedFont>
    <p:embeddedFont>
      <p:font typeface="Aharoni" panose="02010803020104030203" pitchFamily="2" charset="-79"/>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793" autoAdjust="0"/>
  </p:normalViewPr>
  <p:slideViewPr>
    <p:cSldViewPr>
      <p:cViewPr varScale="1">
        <p:scale>
          <a:sx n="52" d="100"/>
          <a:sy n="52" d="100"/>
        </p:scale>
        <p:origin x="-188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6F139F-9F7B-4340-AD06-556057F1A1B1}" type="datetimeFigureOut">
              <a:rPr lang="en-US" smtClean="0"/>
              <a:t>6/8/2014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B52C39-ED43-4DF9-8FFF-338BBB116E16}" type="slidenum">
              <a:rPr lang="en-US" smtClean="0"/>
              <a:t>‹#›</a:t>
            </a:fld>
            <a:endParaRPr lang="en-US"/>
          </a:p>
        </p:txBody>
      </p:sp>
    </p:spTree>
    <p:extLst>
      <p:ext uri="{BB962C8B-B14F-4D97-AF65-F5344CB8AC3E}">
        <p14:creationId xmlns:p14="http://schemas.microsoft.com/office/powerpoint/2010/main" val="3982836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lung.org/lung-disease/lung-cancer/resources/facts-figures/lung-cancer-fact-sheet.html#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lung.org/lung-disease/lung-cancer/resources/facts-figures/lung-cancer-fact-sheet.html#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Charts 9, 13-18 are from the Center For Disease</a:t>
            </a:r>
            <a:r>
              <a:rPr lang="en-US" baseline="0" dirty="0" smtClean="0"/>
              <a:t> Control</a:t>
            </a:r>
            <a:r>
              <a:rPr lang="en-US" baseline="0" dirty="0" smtClean="0"/>
              <a:t>.</a:t>
            </a:r>
          </a:p>
          <a:p>
            <a:r>
              <a:rPr lang="en-US" baseline="0" dirty="0" smtClean="0"/>
              <a:t>Intro with God’ calling us out of the world to be His special treasure (Titus 2:11-15).</a:t>
            </a:r>
            <a:endParaRPr lang="en-US" dirty="0"/>
          </a:p>
        </p:txBody>
      </p:sp>
      <p:sp>
        <p:nvSpPr>
          <p:cNvPr id="4" name="Slide Number Placeholder 3"/>
          <p:cNvSpPr>
            <a:spLocks noGrp="1"/>
          </p:cNvSpPr>
          <p:nvPr>
            <p:ph type="sldNum" sz="quarter" idx="10"/>
          </p:nvPr>
        </p:nvSpPr>
        <p:spPr/>
        <p:txBody>
          <a:bodyPr/>
          <a:lstStyle/>
          <a:p>
            <a:fld id="{CBB52C39-ED43-4DF9-8FFF-338BBB116E16}" type="slidenum">
              <a:rPr lang="en-US" smtClean="0"/>
              <a:t>1</a:t>
            </a:fld>
            <a:endParaRPr lang="en-US"/>
          </a:p>
        </p:txBody>
      </p:sp>
    </p:spTree>
    <p:extLst>
      <p:ext uri="{BB962C8B-B14F-4D97-AF65-F5344CB8AC3E}">
        <p14:creationId xmlns:p14="http://schemas.microsoft.com/office/powerpoint/2010/main" val="2181711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“It has been estimated that active smoking is responsible for close to 90 percent of lung cancer cases; radon causes 10 percent, occupational exposures to carcinogens account for approximately 9 to 15 percent and outdoor air pollution 1 to 2 percent. Because of the interactions between exposures, the combined attributable risk for lung cancer can exceed 100 percent.</a:t>
            </a:r>
            <a:r>
              <a:rPr lang="en-US" sz="1200" b="0" i="0" u="none" strike="noStrike" kern="1200" baseline="30000" dirty="0" smtClean="0">
                <a:solidFill>
                  <a:schemeClr val="tx1"/>
                </a:solidFill>
                <a:effectLst/>
                <a:latin typeface="+mn-lt"/>
                <a:ea typeface="+mn-ea"/>
                <a:cs typeface="+mn-cs"/>
                <a:hlinkClick r:id="rId3" tooltip="Lung Cancer Fact Sheet"/>
              </a:rPr>
              <a:t>12</a:t>
            </a:r>
            <a:r>
              <a:rPr lang="en-US" sz="1200" b="0" i="0" kern="1200" dirty="0" smtClean="0">
                <a:solidFill>
                  <a:schemeClr val="tx1"/>
                </a:solidFill>
                <a:effectLst/>
                <a:latin typeface="+mn-lt"/>
                <a:ea typeface="+mn-ea"/>
                <a:cs typeface="+mn-c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Men who smoke are 23 times more likely to develop lung cancer. Women are 13 times more likely, compared to never smokers.</a:t>
            </a:r>
            <a:r>
              <a:rPr lang="en-US" sz="1200" b="0" i="0" u="none" strike="noStrike" kern="1200" baseline="30000" dirty="0" smtClean="0">
                <a:solidFill>
                  <a:schemeClr val="tx1"/>
                </a:solidFill>
                <a:effectLst/>
                <a:latin typeface="+mn-lt"/>
                <a:ea typeface="+mn-ea"/>
                <a:cs typeface="+mn-cs"/>
                <a:hlinkClick r:id="rId3" tooltip="Lung Cancer Fact Sheet"/>
              </a:rPr>
              <a:t>9</a:t>
            </a: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Between 2005 and 2010, an average of 130,659 Americans (74,300 men and 56,359 women) died of smoking-attributable lung cancer each year. </a:t>
            </a:r>
          </a:p>
        </p:txBody>
      </p:sp>
      <p:sp>
        <p:nvSpPr>
          <p:cNvPr id="4" name="Slide Number Placeholder 3"/>
          <p:cNvSpPr>
            <a:spLocks noGrp="1"/>
          </p:cNvSpPr>
          <p:nvPr>
            <p:ph type="sldNum" sz="quarter" idx="10"/>
          </p:nvPr>
        </p:nvSpPr>
        <p:spPr/>
        <p:txBody>
          <a:bodyPr/>
          <a:lstStyle/>
          <a:p>
            <a:fld id="{CBB52C39-ED43-4DF9-8FFF-338BBB116E16}" type="slidenum">
              <a:rPr lang="en-US" smtClean="0"/>
              <a:t>11</a:t>
            </a:fld>
            <a:endParaRPr lang="en-US"/>
          </a:p>
        </p:txBody>
      </p:sp>
    </p:spTree>
    <p:extLst>
      <p:ext uri="{BB962C8B-B14F-4D97-AF65-F5344CB8AC3E}">
        <p14:creationId xmlns:p14="http://schemas.microsoft.com/office/powerpoint/2010/main" val="2985312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and estimated</a:t>
            </a:r>
            <a:r>
              <a:rPr lang="en-US" dirty="0" smtClean="0"/>
              <a:t> 43.8 billion</a:t>
            </a:r>
            <a:r>
              <a:rPr lang="en-US" baseline="0" dirty="0" smtClean="0"/>
              <a:t> dollars is wasted each year in America alone due to just one disease that is made 90% of time caused by smoking cigarettes.  Of all cancers, lung cancer is the most preventable! So it is needless cost and needless early death. Does that sound good to you?</a:t>
            </a:r>
            <a:endParaRPr lang="en-US" dirty="0"/>
          </a:p>
        </p:txBody>
      </p:sp>
      <p:sp>
        <p:nvSpPr>
          <p:cNvPr id="4" name="Slide Number Placeholder 3"/>
          <p:cNvSpPr>
            <a:spLocks noGrp="1"/>
          </p:cNvSpPr>
          <p:nvPr>
            <p:ph type="sldNum" sz="quarter" idx="10"/>
          </p:nvPr>
        </p:nvSpPr>
        <p:spPr/>
        <p:txBody>
          <a:bodyPr/>
          <a:lstStyle/>
          <a:p>
            <a:fld id="{CBB52C39-ED43-4DF9-8FFF-338BBB116E16}" type="slidenum">
              <a:rPr lang="en-US" smtClean="0"/>
              <a:t>12</a:t>
            </a:fld>
            <a:endParaRPr lang="en-US"/>
          </a:p>
        </p:txBody>
      </p:sp>
    </p:spTree>
    <p:extLst>
      <p:ext uri="{BB962C8B-B14F-4D97-AF65-F5344CB8AC3E}">
        <p14:creationId xmlns:p14="http://schemas.microsoft.com/office/powerpoint/2010/main" val="1165597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Smoking has been called  “the persistent epidemic.” Why?  Because unlike most health epidemics, smoking and the health effects caused by smoking have been part of the American experience since our earliest beginnings as a nation.</a:t>
            </a:r>
          </a:p>
          <a:p>
            <a:endParaRPr lang="en-US" dirty="0"/>
          </a:p>
          <a:p>
            <a:r>
              <a:rPr lang="en-US" dirty="0" smtClean="0"/>
              <a:t>Over time science has shown that people who smoke cigarettes are much more likely to develop – and die from – certain diseases than people who don’t smoke.   And despite Dr. Terry’s warning, more than </a:t>
            </a:r>
            <a:r>
              <a:rPr lang="en-US" b="1" dirty="0"/>
              <a:t>20 million Americans  </a:t>
            </a:r>
            <a:r>
              <a:rPr lang="en-US" dirty="0" smtClean="0"/>
              <a:t>have died from smoking since the that first report in 1964.</a:t>
            </a:r>
          </a:p>
          <a:p>
            <a:endParaRPr lang="en-US" dirty="0"/>
          </a:p>
          <a:p>
            <a:r>
              <a:rPr lang="en-US" dirty="0" smtClean="0"/>
              <a:t>Most of these deaths were of adults with a history of smoking but </a:t>
            </a:r>
            <a:r>
              <a:rPr lang="en-US" b="1" dirty="0" smtClean="0"/>
              <a:t>two and a half million </a:t>
            </a:r>
            <a:r>
              <a:rPr lang="en-US" dirty="0" smtClean="0"/>
              <a:t>were of nonsmokers who died because they breathed air that was polluted by other people’s cigarette smoke.</a:t>
            </a:r>
          </a:p>
          <a:p>
            <a:endParaRPr lang="en-US" dirty="0"/>
          </a:p>
          <a:p>
            <a:r>
              <a:rPr lang="en-US" dirty="0" smtClean="0"/>
              <a:t>More than </a:t>
            </a:r>
            <a:r>
              <a:rPr lang="en-US" b="1" dirty="0" smtClean="0"/>
              <a:t>100,000</a:t>
            </a:r>
            <a:r>
              <a:rPr lang="en-US" dirty="0" smtClean="0"/>
              <a:t> of the smoking-related deaths were of babies who died from Sudden Infant Death Syndrome or other health conditions caused by parental smoking, particularly by the mother.</a:t>
            </a:r>
          </a:p>
          <a:p>
            <a:endParaRPr lang="en-US" dirty="0" smtClean="0"/>
          </a:p>
          <a:p>
            <a:r>
              <a:rPr lang="en-US" dirty="0"/>
              <a:t>D</a:t>
            </a:r>
            <a:r>
              <a:rPr lang="en-US" dirty="0" smtClean="0"/>
              <a:t>espite these sad and sobering numbers, smoking is still the leading cause of preventable disease and death in the nation.</a:t>
            </a:r>
            <a:endParaRPr lang="en-US" dirty="0"/>
          </a:p>
        </p:txBody>
      </p:sp>
      <p:sp>
        <p:nvSpPr>
          <p:cNvPr id="4" name="Slide Number Placeholder 3"/>
          <p:cNvSpPr>
            <a:spLocks noGrp="1"/>
          </p:cNvSpPr>
          <p:nvPr>
            <p:ph type="sldNum" sz="quarter" idx="10"/>
          </p:nvPr>
        </p:nvSpPr>
        <p:spPr/>
        <p:txBody>
          <a:bodyPr/>
          <a:lstStyle/>
          <a:p>
            <a:fld id="{D190C7C2-D4A9-4643-8F1B-A5D7FEEF1C5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14918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Lung cancer is not the only cancer known to be caused by smoking. In fact, today we know that smoking causes cancer almost anywhere in the body.</a:t>
            </a:r>
          </a:p>
          <a:p>
            <a:endParaRPr lang="en-US" dirty="0"/>
          </a:p>
          <a:p>
            <a:r>
              <a:rPr lang="en-US" dirty="0" smtClean="0"/>
              <a:t>When you smoke, chemicals immediately cause damage to the cells in your body. Over time these damaged cells grow uncontrollably in the body.  These cells grow into tumors that damage organs and can spread to other parts of the body.  Nearly all lung cancer – the number-one cancer killer of both men and women – is caused by smoking.</a:t>
            </a:r>
          </a:p>
          <a:p>
            <a:endParaRPr lang="en-US" dirty="0"/>
          </a:p>
          <a:p>
            <a:r>
              <a:rPr lang="en-US" dirty="0" smtClean="0"/>
              <a:t> If no one in the United States smoked, we could prevent one out of three cancer deaths.</a:t>
            </a:r>
            <a:endParaRPr lang="en-US" dirty="0"/>
          </a:p>
        </p:txBody>
      </p:sp>
      <p:sp>
        <p:nvSpPr>
          <p:cNvPr id="4" name="Slide Number Placeholder 3"/>
          <p:cNvSpPr>
            <a:spLocks noGrp="1"/>
          </p:cNvSpPr>
          <p:nvPr>
            <p:ph type="sldNum" sz="quarter" idx="10"/>
          </p:nvPr>
        </p:nvSpPr>
        <p:spPr/>
        <p:txBody>
          <a:bodyPr/>
          <a:lstStyle/>
          <a:p>
            <a:fld id="{D190C7C2-D4A9-4643-8F1B-A5D7FEEF1C5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477195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smtClean="0"/>
              <a:t>tobacco industry is </a:t>
            </a:r>
            <a:r>
              <a:rPr lang="en-US" dirty="0" smtClean="0">
                <a:solidFill>
                  <a:srgbClr val="FFFF00"/>
                </a:solidFill>
              </a:rPr>
              <a:t>largely to blame </a:t>
            </a:r>
            <a:r>
              <a:rPr lang="en-US" dirty="0" smtClean="0"/>
              <a:t>for those 20 million deaths. Tobacco companies have spent billions of dollars refining and marketing the cigarette. As a result, cigarettes have become more deadly and more addictive over these past 50 years.</a:t>
            </a:r>
          </a:p>
          <a:p>
            <a:endParaRPr lang="en-US" dirty="0"/>
          </a:p>
          <a:p>
            <a:r>
              <a:rPr lang="en-US" dirty="0" smtClean="0"/>
              <a:t>The danger of smoking comes from inhaling chemical compounds, some in the tobacco and some that are created when tobacco is burned.  The process used to make modern cigarettes includes the use of many harmful chemicals</a:t>
            </a:r>
            <a:r>
              <a:rPr lang="en-US" b="1" dirty="0" smtClean="0"/>
              <a:t>.  </a:t>
            </a:r>
          </a:p>
          <a:p>
            <a:endParaRPr lang="en-US" b="1" dirty="0"/>
          </a:p>
          <a:p>
            <a:r>
              <a:rPr lang="en-US" b="1" dirty="0" smtClean="0"/>
              <a:t>In all, scientists have identified more than 7,000 chemicals and chemical compounds in tobacco smoke.  At least 70 of them are known to cause cancer. </a:t>
            </a:r>
          </a:p>
          <a:p>
            <a:endParaRPr lang="en-US" b="1" dirty="0"/>
          </a:p>
          <a:p>
            <a:r>
              <a:rPr lang="en-US" dirty="0" smtClean="0"/>
              <a:t>Some of those chemicals speed and enhance the absorption of nicotine – which is the primary agent in tobacco that causes addiction. </a:t>
            </a:r>
            <a:r>
              <a:rPr lang="en-US" b="1" dirty="0" smtClean="0"/>
              <a:t> </a:t>
            </a:r>
            <a:endParaRPr lang="en-US" b="1" dirty="0"/>
          </a:p>
        </p:txBody>
      </p:sp>
      <p:sp>
        <p:nvSpPr>
          <p:cNvPr id="4" name="Slide Number Placeholder 3"/>
          <p:cNvSpPr>
            <a:spLocks noGrp="1"/>
          </p:cNvSpPr>
          <p:nvPr>
            <p:ph type="sldNum" sz="quarter" idx="10"/>
          </p:nvPr>
        </p:nvSpPr>
        <p:spPr/>
        <p:txBody>
          <a:bodyPr/>
          <a:lstStyle/>
          <a:p>
            <a:fld id="{D190C7C2-D4A9-4643-8F1B-A5D7FEEF1C5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342592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reason cigarette smoking is so deadly is that it </a:t>
            </a:r>
            <a:r>
              <a:rPr lang="en-US" b="1" dirty="0" smtClean="0"/>
              <a:t>causes disease in nearly every organ of the body.  </a:t>
            </a:r>
          </a:p>
          <a:p>
            <a:endParaRPr lang="en-US" dirty="0"/>
          </a:p>
          <a:p>
            <a:r>
              <a:rPr lang="en-US" dirty="0" smtClean="0"/>
              <a:t>Being around an active smoker also presents a significant health risk to those who do not smoke.  Why? </a:t>
            </a:r>
            <a:r>
              <a:rPr lang="en-US" b="1" dirty="0" smtClean="0"/>
              <a:t>Secondhand smoke contains the same toxins that active smokers inhale and it kills more</a:t>
            </a:r>
            <a:r>
              <a:rPr lang="en-US" b="1" baseline="0" dirty="0" smtClean="0"/>
              <a:t> </a:t>
            </a:r>
            <a:r>
              <a:rPr lang="en-US" b="1" dirty="0" smtClean="0"/>
              <a:t>than 41</a:t>
            </a:r>
            <a:r>
              <a:rPr lang="en-US" b="1" baseline="0" dirty="0" smtClean="0"/>
              <a:t> </a:t>
            </a:r>
            <a:r>
              <a:rPr lang="en-US" b="1" dirty="0" smtClean="0"/>
              <a:t>thousand nonsmokers a year in this country.</a:t>
            </a:r>
          </a:p>
          <a:p>
            <a:endParaRPr lang="en-US" b="1" dirty="0"/>
          </a:p>
          <a:p>
            <a:r>
              <a:rPr lang="en-US" dirty="0" smtClean="0"/>
              <a:t>The science in 50 years of Surgeon General’s Reports has also removed notion that there might be such a thing as a “safe” cigarette.  All cigarettes are harmful, and any exposure to tobacco smoke can cause both immediate and long-term damage to the body.  </a:t>
            </a:r>
            <a:r>
              <a:rPr lang="en-US" b="1" dirty="0" smtClean="0"/>
              <a:t>Bottom line: There is no safe level of exposure to tobacco smoke, and there is no safe cigarette! </a:t>
            </a:r>
          </a:p>
        </p:txBody>
      </p:sp>
      <p:sp>
        <p:nvSpPr>
          <p:cNvPr id="4" name="Slide Number Placeholder 3"/>
          <p:cNvSpPr>
            <a:spLocks noGrp="1"/>
          </p:cNvSpPr>
          <p:nvPr>
            <p:ph type="sldNum" sz="quarter" idx="10"/>
          </p:nvPr>
        </p:nvSpPr>
        <p:spPr/>
        <p:txBody>
          <a:bodyPr/>
          <a:lstStyle/>
          <a:p>
            <a:fld id="{D190C7C2-D4A9-4643-8F1B-A5D7FEEF1C5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922264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674688"/>
            <a:ext cx="4570412" cy="3429000"/>
          </a:xfrm>
        </p:spPr>
      </p:sp>
      <p:sp>
        <p:nvSpPr>
          <p:cNvPr id="3" name="Notes Placeholder 2"/>
          <p:cNvSpPr>
            <a:spLocks noGrp="1"/>
          </p:cNvSpPr>
          <p:nvPr>
            <p:ph type="body" idx="1"/>
          </p:nvPr>
        </p:nvSpPr>
        <p:spPr/>
        <p:txBody>
          <a:bodyPr/>
          <a:lstStyle/>
          <a:p>
            <a:r>
              <a:rPr lang="en-US" dirty="0" smtClean="0"/>
              <a:t>Most </a:t>
            </a:r>
            <a:r>
              <a:rPr lang="en-US" dirty="0"/>
              <a:t>of </a:t>
            </a:r>
            <a:r>
              <a:rPr lang="en-US" dirty="0" smtClean="0"/>
              <a:t>the </a:t>
            </a:r>
            <a:r>
              <a:rPr lang="en-US" dirty="0"/>
              <a:t>conditions </a:t>
            </a:r>
            <a:r>
              <a:rPr lang="en-US" dirty="0" smtClean="0"/>
              <a:t>that make up cardiovascular disease are caused </a:t>
            </a:r>
            <a:r>
              <a:rPr lang="en-US" dirty="0"/>
              <a:t>or </a:t>
            </a:r>
            <a:r>
              <a:rPr lang="en-US" dirty="0" smtClean="0"/>
              <a:t>made worse </a:t>
            </a:r>
            <a:r>
              <a:rPr lang="en-US" dirty="0"/>
              <a:t>by smoking. </a:t>
            </a:r>
            <a:endParaRPr lang="en-US" dirty="0" smtClean="0"/>
          </a:p>
          <a:p>
            <a:endParaRPr lang="en-US" dirty="0"/>
          </a:p>
          <a:p>
            <a:r>
              <a:rPr lang="en-US" dirty="0" smtClean="0"/>
              <a:t>Chemicals </a:t>
            </a:r>
            <a:r>
              <a:rPr lang="en-US" dirty="0"/>
              <a:t>in cigarette smoke cause the cells that line blood vessels to swell, and the opening in blood vessels to become more narrow. The longer you smoke, and the more cigarettes you smoke, the more serious the damage. </a:t>
            </a:r>
            <a:endParaRPr lang="en-US" dirty="0" smtClean="0"/>
          </a:p>
          <a:p>
            <a:endParaRPr lang="en-US" dirty="0"/>
          </a:p>
          <a:p>
            <a:r>
              <a:rPr lang="en-US" dirty="0" smtClean="0"/>
              <a:t>But even new smokers, or people who only smoke a few cigarettes a day, are at risk. Autopsy studies have shown that the early signs of cardiovascular disease appear in young adults who began smoking as teenagers. </a:t>
            </a:r>
            <a:endParaRPr lang="en-US" dirty="0"/>
          </a:p>
        </p:txBody>
      </p:sp>
      <p:sp>
        <p:nvSpPr>
          <p:cNvPr id="4" name="Slide Number Placeholder 3"/>
          <p:cNvSpPr>
            <a:spLocks noGrp="1"/>
          </p:cNvSpPr>
          <p:nvPr>
            <p:ph type="sldNum" sz="quarter" idx="10"/>
          </p:nvPr>
        </p:nvSpPr>
        <p:spPr/>
        <p:txBody>
          <a:bodyPr/>
          <a:lstStyle/>
          <a:p>
            <a:fld id="{D190C7C2-D4A9-4643-8F1B-A5D7FEEF1C5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4113573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Compare 1 Samuel 12:20-25</a:t>
            </a:r>
            <a:r>
              <a:rPr lang="en-US" baseline="0" dirty="0" smtClean="0"/>
              <a:t> for invitation.</a:t>
            </a:r>
          </a:p>
          <a:p>
            <a:endParaRPr lang="en-US" baseline="0" dirty="0" smtClean="0"/>
          </a:p>
          <a:p>
            <a:pPr marL="228600" indent="-228600">
              <a:buAutoNum type="arabicPeriod"/>
            </a:pPr>
            <a:r>
              <a:rPr lang="en-US" baseline="0" dirty="0" smtClean="0"/>
              <a:t>When sin, do not leave the Lord. These people had done wickedly. But they were not to walk away from the Lord but rather repent and serve Him with all heart (12:20, 21)</a:t>
            </a:r>
          </a:p>
          <a:p>
            <a:pPr marL="228600" indent="-228600">
              <a:buAutoNum type="arabicPeriod"/>
            </a:pPr>
            <a:r>
              <a:rPr lang="en-US" baseline="0" dirty="0" smtClean="0"/>
              <a:t>God wants you. He is pleased to make you His own special people (20:22)</a:t>
            </a:r>
          </a:p>
          <a:p>
            <a:pPr marL="228600" indent="-228600">
              <a:buAutoNum type="arabicPeriod"/>
            </a:pPr>
            <a:r>
              <a:rPr lang="en-US" baseline="0" dirty="0" smtClean="0"/>
              <a:t>Do we want Samuels among us (20:23)? Cf. 1 Cor. 3:21-4:2.</a:t>
            </a:r>
          </a:p>
          <a:p>
            <a:pPr marL="228600" indent="-228600">
              <a:buAutoNum type="arabicPeriod"/>
            </a:pPr>
            <a:r>
              <a:rPr lang="en-US" baseline="0" dirty="0" smtClean="0"/>
              <a:t>Fear, serve in truth, consider what great things He has done for you (20:24).</a:t>
            </a:r>
          </a:p>
          <a:p>
            <a:pPr marL="228600" indent="-228600">
              <a:buAutoNum type="arabicPeriod"/>
            </a:pPr>
            <a:r>
              <a:rPr lang="en-US" baseline="0" dirty="0" smtClean="0"/>
              <a:t>Do not persist in sin (20:25).</a:t>
            </a:r>
          </a:p>
        </p:txBody>
      </p:sp>
      <p:sp>
        <p:nvSpPr>
          <p:cNvPr id="4" name="Slide Number Placeholder 3"/>
          <p:cNvSpPr>
            <a:spLocks noGrp="1"/>
          </p:cNvSpPr>
          <p:nvPr>
            <p:ph type="sldNum" sz="quarter" idx="10"/>
          </p:nvPr>
        </p:nvSpPr>
        <p:spPr/>
        <p:txBody>
          <a:bodyPr/>
          <a:lstStyle/>
          <a:p>
            <a:fld id="{CBB52C39-ED43-4DF9-8FFF-338BBB116E16}" type="slidenum">
              <a:rPr lang="en-US" smtClean="0"/>
              <a:t>18</a:t>
            </a:fld>
            <a:endParaRPr lang="en-US"/>
          </a:p>
        </p:txBody>
      </p:sp>
    </p:spTree>
    <p:extLst>
      <p:ext uri="{BB962C8B-B14F-4D97-AF65-F5344CB8AC3E}">
        <p14:creationId xmlns:p14="http://schemas.microsoft.com/office/powerpoint/2010/main" val="3187444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Compare the spirit of Acts 15:6</a:t>
            </a:r>
            <a:endParaRPr lang="en-US" dirty="0"/>
          </a:p>
        </p:txBody>
      </p:sp>
      <p:sp>
        <p:nvSpPr>
          <p:cNvPr id="4" name="Slide Number Placeholder 3"/>
          <p:cNvSpPr>
            <a:spLocks noGrp="1"/>
          </p:cNvSpPr>
          <p:nvPr>
            <p:ph type="sldNum" sz="quarter" idx="10"/>
          </p:nvPr>
        </p:nvSpPr>
        <p:spPr/>
        <p:txBody>
          <a:bodyPr/>
          <a:lstStyle/>
          <a:p>
            <a:fld id="{CBB52C39-ED43-4DF9-8FFF-338BBB116E16}" type="slidenum">
              <a:rPr lang="en-US" smtClean="0"/>
              <a:t>2</a:t>
            </a:fld>
            <a:endParaRPr lang="en-US"/>
          </a:p>
        </p:txBody>
      </p:sp>
    </p:spTree>
    <p:extLst>
      <p:ext uri="{BB962C8B-B14F-4D97-AF65-F5344CB8AC3E}">
        <p14:creationId xmlns:p14="http://schemas.microsoft.com/office/powerpoint/2010/main" val="2967034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Thayer</a:t>
            </a:r>
            <a:r>
              <a:rPr lang="en-US" baseline="0" dirty="0" smtClean="0"/>
              <a:t> on</a:t>
            </a:r>
            <a:r>
              <a:rPr lang="en-US" dirty="0" smtClean="0"/>
              <a:t> LASCIVIOUSNESS, “Unbridled lust, excess, licentiousness, lasciviousness, wantonness, outrageousness, shamelessness, insolence, wanton (acts or) manners, as filthy words, indecent bodily movements, unchaste handling of males and females, etc.”</a:t>
            </a:r>
          </a:p>
          <a:p>
            <a:endParaRPr lang="en-US" dirty="0" smtClean="0"/>
          </a:p>
          <a:p>
            <a:r>
              <a:rPr lang="en-US" dirty="0" smtClean="0"/>
              <a:t>We could condemn similar things like porn,</a:t>
            </a:r>
            <a:r>
              <a:rPr lang="en-US" baseline="0" dirty="0" smtClean="0"/>
              <a:t> filthy movies, magazines, etc. on the same account because it violates these principles.</a:t>
            </a:r>
            <a:endParaRPr lang="en-US" dirty="0" smtClean="0"/>
          </a:p>
          <a:p>
            <a:endParaRPr lang="en-US" dirty="0"/>
          </a:p>
        </p:txBody>
      </p:sp>
      <p:sp>
        <p:nvSpPr>
          <p:cNvPr id="4" name="Slide Number Placeholder 3"/>
          <p:cNvSpPr>
            <a:spLocks noGrp="1"/>
          </p:cNvSpPr>
          <p:nvPr>
            <p:ph type="sldNum" sz="quarter" idx="10"/>
          </p:nvPr>
        </p:nvSpPr>
        <p:spPr/>
        <p:txBody>
          <a:bodyPr/>
          <a:lstStyle/>
          <a:p>
            <a:fld id="{CBB52C39-ED43-4DF9-8FFF-338BBB116E16}" type="slidenum">
              <a:rPr lang="en-US" smtClean="0"/>
              <a:t>3</a:t>
            </a:fld>
            <a:endParaRPr lang="en-US"/>
          </a:p>
        </p:txBody>
      </p:sp>
    </p:spTree>
    <p:extLst>
      <p:ext uri="{BB962C8B-B14F-4D97-AF65-F5344CB8AC3E}">
        <p14:creationId xmlns:p14="http://schemas.microsoft.com/office/powerpoint/2010/main" val="1090315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B52C39-ED43-4DF9-8FFF-338BBB116E16}" type="slidenum">
              <a:rPr lang="en-US" smtClean="0"/>
              <a:t>5</a:t>
            </a:fld>
            <a:endParaRPr lang="en-US"/>
          </a:p>
        </p:txBody>
      </p:sp>
    </p:spTree>
    <p:extLst>
      <p:ext uri="{BB962C8B-B14F-4D97-AF65-F5344CB8AC3E}">
        <p14:creationId xmlns:p14="http://schemas.microsoft.com/office/powerpoint/2010/main" val="1597520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Brother Potts</a:t>
            </a:r>
            <a:r>
              <a:rPr lang="en-US" baseline="0" dirty="0" smtClean="0"/>
              <a:t> went on to argue a syllogism</a:t>
            </a:r>
            <a:r>
              <a:rPr lang="en-US" baseline="0" dirty="0" smtClean="0"/>
              <a:t>. Point 1: see 1 Cor. 6:19, 20.</a:t>
            </a:r>
            <a:endParaRPr lang="en-US" baseline="0" dirty="0" smtClean="0"/>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That this harm was known for over six decades</a:t>
            </a:r>
            <a:r>
              <a:rPr lang="en-US" sz="1200" b="0" i="0" kern="1200" baseline="0" dirty="0" smtClean="0">
                <a:solidFill>
                  <a:schemeClr val="tx1"/>
                </a:solidFill>
                <a:effectLst/>
                <a:latin typeface="+mn-lt"/>
                <a:ea typeface="+mn-ea"/>
                <a:cs typeface="+mn-cs"/>
              </a:rPr>
              <a:t> is seen in a quote from </a:t>
            </a:r>
            <a:r>
              <a:rPr lang="en-US" sz="1200" b="0" i="0" kern="1200" dirty="0" smtClean="0">
                <a:solidFill>
                  <a:schemeClr val="tx1"/>
                </a:solidFill>
                <a:effectLst/>
                <a:latin typeface="+mn-lt"/>
                <a:ea typeface="+mn-ea"/>
                <a:cs typeface="+mn-cs"/>
              </a:rPr>
              <a:t>Dr. Alton </a:t>
            </a:r>
            <a:r>
              <a:rPr lang="en-US" sz="1200" b="0" i="0" kern="1200" dirty="0" err="1" smtClean="0">
                <a:solidFill>
                  <a:schemeClr val="tx1"/>
                </a:solidFill>
                <a:effectLst/>
                <a:latin typeface="+mn-lt"/>
                <a:ea typeface="+mn-ea"/>
                <a:cs typeface="+mn-cs"/>
              </a:rPr>
              <a:t>Ochsner</a:t>
            </a:r>
            <a:r>
              <a:rPr lang="en-US" sz="1200" b="0" i="0" kern="1200" dirty="0" smtClean="0">
                <a:solidFill>
                  <a:schemeClr val="tx1"/>
                </a:solidFill>
                <a:effectLst/>
                <a:latin typeface="+mn-lt"/>
                <a:ea typeface="+mn-ea"/>
                <a:cs typeface="+mn-cs"/>
              </a:rPr>
              <a:t>, noted cancer expert, founder and director of surgery of the </a:t>
            </a:r>
            <a:r>
              <a:rPr lang="en-US" sz="1200" b="0" i="0" kern="1200" dirty="0" err="1" smtClean="0">
                <a:solidFill>
                  <a:schemeClr val="tx1"/>
                </a:solidFill>
                <a:effectLst/>
                <a:latin typeface="+mn-lt"/>
                <a:ea typeface="+mn-ea"/>
                <a:cs typeface="+mn-cs"/>
              </a:rPr>
              <a:t>Ochsner</a:t>
            </a:r>
            <a:r>
              <a:rPr lang="en-US" sz="1200" b="0" i="0" kern="1200" dirty="0" smtClean="0">
                <a:solidFill>
                  <a:schemeClr val="tx1"/>
                </a:solidFill>
                <a:effectLst/>
                <a:latin typeface="+mn-lt"/>
                <a:ea typeface="+mn-ea"/>
                <a:cs typeface="+mn-cs"/>
              </a:rPr>
              <a:t> Foundation Hospital and professor of clinical surgery at Tulane University in New Orleans,</a:t>
            </a:r>
            <a:r>
              <a:rPr lang="en-US" sz="1200" b="0" i="0" kern="1200" baseline="0" dirty="0" smtClean="0">
                <a:solidFill>
                  <a:schemeClr val="tx1"/>
                </a:solidFill>
                <a:effectLst/>
                <a:latin typeface="+mn-lt"/>
                <a:ea typeface="+mn-ea"/>
                <a:cs typeface="+mn-cs"/>
              </a:rPr>
              <a:t> and author of the book, “Smoking: Your Choice Between Life And Death,” said, </a:t>
            </a:r>
            <a:r>
              <a:rPr lang="en-US" sz="1200" b="0" i="0" kern="1200" dirty="0" smtClean="0">
                <a:solidFill>
                  <a:schemeClr val="tx1"/>
                </a:solidFill>
                <a:effectLst/>
                <a:latin typeface="+mn-lt"/>
                <a:ea typeface="+mn-ea"/>
                <a:cs typeface="+mn-cs"/>
              </a:rPr>
              <a:t>“Each cigarette he smokes he shortens his life 34.6 minutes. 'The pack a day smoker pays with 11 1/2 hours for each pack he smokes." "Habitual cigarette smoking, is suicidal." (Houston Post, Tuesday, July 21, 1959, National Insider, Vol. 7, No. 1, July 4, 145).</a:t>
            </a:r>
          </a:p>
          <a:p>
            <a:endParaRPr lang="en-US" dirty="0"/>
          </a:p>
        </p:txBody>
      </p:sp>
      <p:sp>
        <p:nvSpPr>
          <p:cNvPr id="4" name="Slide Number Placeholder 3"/>
          <p:cNvSpPr>
            <a:spLocks noGrp="1"/>
          </p:cNvSpPr>
          <p:nvPr>
            <p:ph type="sldNum" sz="quarter" idx="10"/>
          </p:nvPr>
        </p:nvSpPr>
        <p:spPr/>
        <p:txBody>
          <a:bodyPr/>
          <a:lstStyle/>
          <a:p>
            <a:fld id="{CBB52C39-ED43-4DF9-8FFF-338BBB116E16}" type="slidenum">
              <a:rPr lang="en-US" smtClean="0"/>
              <a:t>6</a:t>
            </a:fld>
            <a:endParaRPr lang="en-US"/>
          </a:p>
        </p:txBody>
      </p:sp>
    </p:spTree>
    <p:extLst>
      <p:ext uri="{BB962C8B-B14F-4D97-AF65-F5344CB8AC3E}">
        <p14:creationId xmlns:p14="http://schemas.microsoft.com/office/powerpoint/2010/main" val="706726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principle to consider the latter end.</a:t>
            </a:r>
            <a:r>
              <a:rPr lang="en-US" baseline="0" dirty="0" smtClean="0"/>
              <a:t> “Oh, that they were wise, that they understood this, That they would consider their latter end!” (Deut. 32:29)</a:t>
            </a:r>
          </a:p>
        </p:txBody>
      </p:sp>
      <p:sp>
        <p:nvSpPr>
          <p:cNvPr id="4" name="Slide Number Placeholder 3"/>
          <p:cNvSpPr>
            <a:spLocks noGrp="1"/>
          </p:cNvSpPr>
          <p:nvPr>
            <p:ph type="sldNum" sz="quarter" idx="10"/>
          </p:nvPr>
        </p:nvSpPr>
        <p:spPr/>
        <p:txBody>
          <a:bodyPr/>
          <a:lstStyle/>
          <a:p>
            <a:fld id="{CBB52C39-ED43-4DF9-8FFF-338BBB116E16}" type="slidenum">
              <a:rPr lang="en-US" smtClean="0"/>
              <a:t>7</a:t>
            </a:fld>
            <a:endParaRPr lang="en-US"/>
          </a:p>
        </p:txBody>
      </p:sp>
    </p:spTree>
    <p:extLst>
      <p:ext uri="{BB962C8B-B14F-4D97-AF65-F5344CB8AC3E}">
        <p14:creationId xmlns:p14="http://schemas.microsoft.com/office/powerpoint/2010/main" val="1795005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tree is not judged here by its leaves or its form, but by what</a:t>
            </a:r>
            <a:r>
              <a:rPr lang="en-US" baseline="0" dirty="0" smtClean="0"/>
              <a:t> it bears. The fruit that it bears determines its quality.  This is a good principle for people to use in determining whether something is good or bad. Simply look at the fruit of it.</a:t>
            </a:r>
          </a:p>
          <a:p>
            <a:endParaRPr lang="en-US" baseline="0" dirty="0" smtClean="0"/>
          </a:p>
          <a:p>
            <a:r>
              <a:rPr lang="en-US" baseline="0" dirty="0" smtClean="0"/>
              <a:t>Now the context here is that men had labeled Jesus as corrupt by attributing His works as coming from Beelzebub (12:24). They judged Him being in league with Satan. But if His doctrine and works were not corrupt, then their charge is corrupt—in fact blasphemy! And so in realty of judging a good tree as bad, they are the ones in reality who are in work with Satan for their fruit showed them to be brood of vipers (12:34).</a:t>
            </a:r>
            <a:endParaRPr lang="en-US" dirty="0"/>
          </a:p>
        </p:txBody>
      </p:sp>
      <p:sp>
        <p:nvSpPr>
          <p:cNvPr id="4" name="Slide Number Placeholder 3"/>
          <p:cNvSpPr>
            <a:spLocks noGrp="1"/>
          </p:cNvSpPr>
          <p:nvPr>
            <p:ph type="sldNum" sz="quarter" idx="10"/>
          </p:nvPr>
        </p:nvSpPr>
        <p:spPr/>
        <p:txBody>
          <a:bodyPr/>
          <a:lstStyle/>
          <a:p>
            <a:fld id="{CBB52C39-ED43-4DF9-8FFF-338BBB116E16}" type="slidenum">
              <a:rPr lang="en-US" smtClean="0"/>
              <a:t>8</a:t>
            </a:fld>
            <a:endParaRPr lang="en-US"/>
          </a:p>
        </p:txBody>
      </p:sp>
    </p:spTree>
    <p:extLst>
      <p:ext uri="{BB962C8B-B14F-4D97-AF65-F5344CB8AC3E}">
        <p14:creationId xmlns:p14="http://schemas.microsoft.com/office/powerpoint/2010/main" val="135621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Fifty years </a:t>
            </a:r>
            <a:r>
              <a:rPr lang="en-US" dirty="0"/>
              <a:t>ago Dr. Luther Terry shocked the nation </a:t>
            </a:r>
            <a:r>
              <a:rPr lang="en-US" dirty="0" smtClean="0"/>
              <a:t>when he released the first Surgeon General’s report that linked smoking to </a:t>
            </a:r>
            <a:r>
              <a:rPr lang="en-US" dirty="0"/>
              <a:t>lung cancer </a:t>
            </a:r>
            <a:r>
              <a:rPr lang="en-US" dirty="0" smtClean="0"/>
              <a:t>and heart disease. In January, the 32</a:t>
            </a:r>
            <a:r>
              <a:rPr lang="en-US" baseline="30000" dirty="0" smtClean="0"/>
              <a:t>nd</a:t>
            </a:r>
            <a:r>
              <a:rPr lang="en-US" dirty="0" smtClean="0"/>
              <a:t> Surgeon General’s Report on smoking and health was released. The new report provides more evidence of the serious damage smoking does to the human body. It also commemorates the anniversary of that first report that laid the foundation for today’s programs to reduce the disease and death caused by smoking.</a:t>
            </a:r>
            <a:endParaRPr lang="en-US" dirty="0"/>
          </a:p>
        </p:txBody>
      </p:sp>
      <p:sp>
        <p:nvSpPr>
          <p:cNvPr id="4" name="Slide Number Placeholder 3"/>
          <p:cNvSpPr>
            <a:spLocks noGrp="1"/>
          </p:cNvSpPr>
          <p:nvPr>
            <p:ph type="sldNum" sz="quarter" idx="10"/>
          </p:nvPr>
        </p:nvSpPr>
        <p:spPr/>
        <p:txBody>
          <a:bodyPr/>
          <a:lstStyle/>
          <a:p>
            <a:fld id="{D190C7C2-D4A9-4643-8F1B-A5D7FEEF1C5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79275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Lung cancer is the leading cancer killer in both men and women in the United States. In 1987, it surpassed breast cancer to become the leading cause of cancer deaths in women.</a:t>
            </a:r>
            <a:r>
              <a:rPr lang="en-US" sz="1200" b="0" i="0" u="none" strike="noStrike" kern="1200" baseline="30000" dirty="0" smtClean="0">
                <a:solidFill>
                  <a:schemeClr val="tx1"/>
                </a:solidFill>
                <a:effectLst/>
                <a:latin typeface="+mn-lt"/>
                <a:ea typeface="+mn-ea"/>
                <a:cs typeface="+mn-cs"/>
                <a:hlinkClick r:id="rId3" tooltip="Lung Cancer Fact Sheet"/>
              </a:rPr>
              <a:t>1</a:t>
            </a:r>
            <a:endParaRPr lang="en-US" sz="1200" b="0" i="0" u="none" strike="noStrike" kern="1200" baseline="30000" dirty="0" smtClean="0">
              <a:solidFill>
                <a:schemeClr val="tx1"/>
              </a:solidFill>
              <a:effectLst/>
              <a:latin typeface="+mn-lt"/>
              <a:ea typeface="+mn-ea"/>
              <a:cs typeface="+mn-cs"/>
            </a:endParaRP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Lung cancer causes more deaths than the next three most common cancers combined (colon, breast and pancreatic). An estimated 159,260 Americans are expected to die from lung cancer in 2014, accounting for approximately 27 percent of all cancer deaths.</a:t>
            </a:r>
            <a:r>
              <a:rPr lang="en-US" sz="1200" b="0" i="0" u="none" strike="noStrike" kern="1200" baseline="30000" dirty="0" smtClean="0">
                <a:solidFill>
                  <a:schemeClr val="tx1"/>
                </a:solidFill>
                <a:effectLst/>
                <a:latin typeface="+mn-lt"/>
                <a:ea typeface="+mn-ea"/>
                <a:cs typeface="+mn-cs"/>
                <a:hlinkClick r:id="rId3" tooltip="Lung Cancer Fact Sheet"/>
              </a:rPr>
              <a:t>2</a:t>
            </a:r>
            <a:endParaRPr lang="en-US" sz="1200" b="0" i="0" u="none" strike="noStrike" kern="1200" baseline="30000" dirty="0" smtClean="0">
              <a:solidFill>
                <a:schemeClr val="tx1"/>
              </a:solidFill>
              <a:effectLst/>
              <a:latin typeface="+mn-lt"/>
              <a:ea typeface="+mn-ea"/>
              <a:cs typeface="+mn-cs"/>
            </a:endParaRPr>
          </a:p>
          <a:p>
            <a:pPr fontAlgn="base"/>
            <a:endParaRPr lang="en-US" sz="1200" b="0" i="0" u="none" strike="noStrike" kern="1200" baseline="300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Lung cancer is the most common cancer worldwide, accounting for 1.37 million deaths annually. Cancer accounted for 7.6 million deaths annually, or about 13 percent of the total worldwide deaths.</a:t>
            </a:r>
            <a:r>
              <a:rPr lang="en-US" sz="1200" b="0" i="0" u="none" strike="noStrike" kern="1200" baseline="30000" dirty="0" smtClean="0">
                <a:solidFill>
                  <a:schemeClr val="tx1"/>
                </a:solidFill>
                <a:effectLst/>
                <a:latin typeface="+mn-lt"/>
                <a:ea typeface="+mn-ea"/>
                <a:cs typeface="+mn-cs"/>
                <a:hlinkClick r:id="rId3" tooltip="Lung Cancer Fact Sheet"/>
              </a:rPr>
              <a:t>6</a:t>
            </a:r>
            <a:endParaRPr lang="en-US" sz="1200" b="0" i="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In 2010, Kentucky had the highest age-adjusted lung cancer incidence rates in both men (121.7 per 100,000) and women (79.6 per 100,000). Utah had the lowest age-adjusted cancer incidence rates in both men and women (30.5 per 100,000 and 23.6 per 100,000, respectively).</a:t>
            </a:r>
            <a:r>
              <a:rPr lang="en-US" sz="1200" b="0" i="0" u="none" strike="noStrike" kern="1200" baseline="30000" dirty="0" smtClean="0">
                <a:solidFill>
                  <a:schemeClr val="tx1"/>
                </a:solidFill>
                <a:effectLst/>
                <a:latin typeface="+mn-lt"/>
                <a:ea typeface="+mn-ea"/>
                <a:cs typeface="+mn-cs"/>
                <a:hlinkClick r:id="rId3" tooltip="Lung Cancer Fact Sheet"/>
              </a:rPr>
              <a:t>5</a:t>
            </a:r>
            <a:r>
              <a:rPr lang="en-US" sz="1200" b="0" i="0" kern="1200" dirty="0" smtClean="0">
                <a:solidFill>
                  <a:schemeClr val="tx1"/>
                </a:solidFill>
                <a:effectLst/>
                <a:latin typeface="+mn-lt"/>
                <a:ea typeface="+mn-ea"/>
                <a:cs typeface="+mn-cs"/>
              </a:rPr>
              <a:t> These state-specific rates were parallel to smoking prevalence rates.</a:t>
            </a:r>
          </a:p>
          <a:p>
            <a:pPr fontAlgn="base"/>
            <a:endParaRPr lang="en-US" sz="1200" b="0" i="0" kern="1200" dirty="0" smtClean="0">
              <a:solidFill>
                <a:schemeClr val="tx1"/>
              </a:solidFill>
              <a:effectLst/>
              <a:latin typeface="+mn-lt"/>
              <a:ea typeface="+mn-ea"/>
              <a:cs typeface="+mn-cs"/>
            </a:endParaRPr>
          </a:p>
          <a:p>
            <a:pPr fontAlgn="base"/>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BB52C39-ED43-4DF9-8FFF-338BBB116E16}" type="slidenum">
              <a:rPr lang="en-US" smtClean="0"/>
              <a:t>10</a:t>
            </a:fld>
            <a:endParaRPr lang="en-US"/>
          </a:p>
        </p:txBody>
      </p:sp>
    </p:spTree>
    <p:extLst>
      <p:ext uri="{BB962C8B-B14F-4D97-AF65-F5344CB8AC3E}">
        <p14:creationId xmlns:p14="http://schemas.microsoft.com/office/powerpoint/2010/main" val="943492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926" t="3944" r="5185" b="10423"/>
          <a:stretch/>
        </p:blipFill>
        <p:spPr>
          <a:xfrm>
            <a:off x="0" y="-228600"/>
            <a:ext cx="9220200" cy="7086600"/>
          </a:xfrm>
          <a:prstGeom prst="rect">
            <a:avLst/>
          </a:prstGeom>
        </p:spPr>
      </p:pic>
      <p:sp>
        <p:nvSpPr>
          <p:cNvPr id="2" name="Title 1"/>
          <p:cNvSpPr>
            <a:spLocks noGrp="1"/>
          </p:cNvSpPr>
          <p:nvPr>
            <p:ph type="ctrTitle"/>
          </p:nvPr>
        </p:nvSpPr>
        <p:spPr>
          <a:xfrm>
            <a:off x="685800" y="2492375"/>
            <a:ext cx="7772400" cy="1470025"/>
          </a:xfrm>
        </p:spPr>
        <p:txBody>
          <a:bodyPr/>
          <a:lstStyle>
            <a:lvl1pPr>
              <a:defRPr>
                <a:latin typeface="Franklin Gothic Heavy"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5105400"/>
            <a:ext cx="6400800" cy="1143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361BF1-1E42-4DC3-9E3C-91D81B39F718}" type="datetimeFigureOut">
              <a:rPr lang="en-US" smtClean="0"/>
              <a:t>6/8/2014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C00000"/>
                </a:solidFill>
              </a:defRPr>
            </a:lvl1pPr>
          </a:lstStyle>
          <a:p>
            <a:fld id="{502FCA41-0C8D-41F3-A5D7-72A8744BFDF4}" type="slidenum">
              <a:rPr lang="en-US" smtClean="0"/>
              <a:t>‹#›</a:t>
            </a:fld>
            <a:endParaRPr lang="en-US"/>
          </a:p>
        </p:txBody>
      </p:sp>
    </p:spTree>
    <p:extLst>
      <p:ext uri="{BB962C8B-B14F-4D97-AF65-F5344CB8AC3E}">
        <p14:creationId xmlns:p14="http://schemas.microsoft.com/office/powerpoint/2010/main" val="2665968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361BF1-1E42-4DC3-9E3C-91D81B39F718}" type="datetimeFigureOut">
              <a:rPr lang="en-US" smtClean="0"/>
              <a:t>6/8/2014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FCA41-0C8D-41F3-A5D7-72A8744BFDF4}" type="slidenum">
              <a:rPr lang="en-US" smtClean="0"/>
              <a:t>‹#›</a:t>
            </a:fld>
            <a:endParaRPr lang="en-US"/>
          </a:p>
        </p:txBody>
      </p:sp>
    </p:spTree>
    <p:extLst>
      <p:ext uri="{BB962C8B-B14F-4D97-AF65-F5344CB8AC3E}">
        <p14:creationId xmlns:p14="http://schemas.microsoft.com/office/powerpoint/2010/main" val="1526372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361BF1-1E42-4DC3-9E3C-91D81B39F718}" type="datetimeFigureOut">
              <a:rPr lang="en-US" smtClean="0"/>
              <a:t>6/8/2014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FCA41-0C8D-41F3-A5D7-72A8744BFDF4}" type="slidenum">
              <a:rPr lang="en-US" smtClean="0"/>
              <a:t>‹#›</a:t>
            </a:fld>
            <a:endParaRPr lang="en-US"/>
          </a:p>
        </p:txBody>
      </p:sp>
    </p:spTree>
    <p:extLst>
      <p:ext uri="{BB962C8B-B14F-4D97-AF65-F5344CB8AC3E}">
        <p14:creationId xmlns:p14="http://schemas.microsoft.com/office/powerpoint/2010/main" val="3483823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Tree>
    <p:extLst>
      <p:ext uri="{BB962C8B-B14F-4D97-AF65-F5344CB8AC3E}">
        <p14:creationId xmlns:p14="http://schemas.microsoft.com/office/powerpoint/2010/main" val="285963168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409773535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97241205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389419673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46102445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132385722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74287073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165323527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361BF1-1E42-4DC3-9E3C-91D81B39F718}" type="datetimeFigureOut">
              <a:rPr lang="en-US" smtClean="0"/>
              <a:t>6/8/2014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FCA41-0C8D-41F3-A5D7-72A8744BFDF4}" type="slidenum">
              <a:rPr lang="en-US" smtClean="0"/>
              <a:t>‹#›</a:t>
            </a:fld>
            <a:endParaRPr lang="en-US"/>
          </a:p>
        </p:txBody>
      </p:sp>
    </p:spTree>
    <p:extLst>
      <p:ext uri="{BB962C8B-B14F-4D97-AF65-F5344CB8AC3E}">
        <p14:creationId xmlns:p14="http://schemas.microsoft.com/office/powerpoint/2010/main" val="386049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9" name="Rectangle 8"/>
          <p:cNvSpPr/>
          <p:nvPr userDrawn="1"/>
        </p:nvSpPr>
        <p:spPr>
          <a:xfrm>
            <a:off x="1371600" y="4343400"/>
            <a:ext cx="6400800" cy="292388"/>
          </a:xfrm>
          <a:prstGeom prst="rect">
            <a:avLst/>
          </a:prstGeom>
        </p:spPr>
        <p:txBody>
          <a:bodyPr wrap="square">
            <a:spAutoFit/>
          </a:bodyPr>
          <a:lstStyle/>
          <a:p>
            <a:r>
              <a:rPr lang="en-US" sz="1300" b="1" dirty="0">
                <a:solidFill>
                  <a:srgbClr val="FFFFFF"/>
                </a:solidFill>
              </a:rPr>
              <a:t>For more information please contact Centers for Disease Control and Prevention</a:t>
            </a:r>
          </a:p>
        </p:txBody>
      </p:sp>
      <p:sp>
        <p:nvSpPr>
          <p:cNvPr id="11" name="Rectangle 10"/>
          <p:cNvSpPr/>
          <p:nvPr userDrawn="1"/>
        </p:nvSpPr>
        <p:spPr>
          <a:xfrm>
            <a:off x="1371600" y="4706034"/>
            <a:ext cx="5943600" cy="646331"/>
          </a:xfrm>
          <a:prstGeom prst="rect">
            <a:avLst/>
          </a:prstGeom>
        </p:spPr>
        <p:txBody>
          <a:bodyPr wrap="square">
            <a:spAutoFit/>
          </a:bodyPr>
          <a:lstStyle/>
          <a:p>
            <a:r>
              <a:rPr lang="en-US" sz="1200" dirty="0">
                <a:solidFill>
                  <a:srgbClr val="FFFFFF"/>
                </a:solidFill>
              </a:rPr>
              <a:t>1600 Clifton Road NE, Atlanta, GA 30333</a:t>
            </a:r>
          </a:p>
          <a:p>
            <a:r>
              <a:rPr lang="en-US" sz="1200" dirty="0">
                <a:solidFill>
                  <a:srgbClr val="FFFFFF"/>
                </a:solidFill>
              </a:rPr>
              <a:t>Telephone, 1-800-CDC-INFO (232-4636)/TTY: 1-888-232-6348</a:t>
            </a:r>
          </a:p>
          <a:p>
            <a:r>
              <a:rPr lang="en-US" sz="1200" dirty="0">
                <a:solidFill>
                  <a:srgbClr val="FFFFFF"/>
                </a:solidFill>
              </a:rPr>
              <a:t>E-mail: cdcinfo@cdc.gov 	Web: www.cdc.gov</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
        <p:nvSpPr>
          <p:cNvPr id="7" name="Rectangle 6"/>
          <p:cNvSpPr/>
          <p:nvPr userDrawn="1"/>
        </p:nvSpPr>
        <p:spPr>
          <a:xfrm>
            <a:off x="1371600" y="5421868"/>
            <a:ext cx="5943600" cy="369332"/>
          </a:xfrm>
          <a:prstGeom prst="rect">
            <a:avLst/>
          </a:prstGeom>
        </p:spPr>
        <p:txBody>
          <a:bodyPr wrap="square">
            <a:spAutoFit/>
          </a:bodyPr>
          <a:lstStyle/>
          <a:p>
            <a:r>
              <a:rPr lang="en-US" sz="900" dirty="0">
                <a:solidFill>
                  <a:srgbClr val="FFFFFF"/>
                </a:solidFill>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299900236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r="1127"/>
          <a:stretch/>
        </p:blipFill>
        <p:spPr>
          <a:xfrm>
            <a:off x="0" y="0"/>
            <a:ext cx="9144000" cy="6858000"/>
          </a:xfrm>
          <a:prstGeom prst="rect">
            <a:avLst/>
          </a:prstGeom>
        </p:spPr>
      </p:pic>
      <p:sp>
        <p:nvSpPr>
          <p:cNvPr id="3" name="Subtitle 2"/>
          <p:cNvSpPr>
            <a:spLocks noGrp="1"/>
          </p:cNvSpPr>
          <p:nvPr>
            <p:ph type="subTitle" idx="1"/>
          </p:nvPr>
        </p:nvSpPr>
        <p:spPr>
          <a:xfrm>
            <a:off x="1371600" y="4572000"/>
            <a:ext cx="6400800" cy="1600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361BF1-1E42-4DC3-9E3C-91D81B39F718}" type="datetimeFigureOut">
              <a:rPr lang="en-US" smtClean="0"/>
              <a:t>6/8/2014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FCA41-0C8D-41F3-A5D7-72A8744BFDF4}" type="slidenum">
              <a:rPr lang="en-US" smtClean="0"/>
              <a:t>‹#›</a:t>
            </a:fld>
            <a:endParaRPr lang="en-US"/>
          </a:p>
        </p:txBody>
      </p:sp>
    </p:spTree>
    <p:extLst>
      <p:ext uri="{BB962C8B-B14F-4D97-AF65-F5344CB8AC3E}">
        <p14:creationId xmlns:p14="http://schemas.microsoft.com/office/powerpoint/2010/main" val="2423996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361BF1-1E42-4DC3-9E3C-91D81B39F718}" type="datetimeFigureOut">
              <a:rPr lang="en-US" smtClean="0"/>
              <a:t>6/8/2014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FCA41-0C8D-41F3-A5D7-72A8744BFDF4}" type="slidenum">
              <a:rPr lang="en-US" smtClean="0"/>
              <a:t>‹#›</a:t>
            </a:fld>
            <a:endParaRPr lang="en-US"/>
          </a:p>
        </p:txBody>
      </p:sp>
    </p:spTree>
    <p:extLst>
      <p:ext uri="{BB962C8B-B14F-4D97-AF65-F5344CB8AC3E}">
        <p14:creationId xmlns:p14="http://schemas.microsoft.com/office/powerpoint/2010/main" val="4926836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494" t="2254" r="2920" b="1596"/>
          <a:stretch/>
        </p:blipFill>
        <p:spPr>
          <a:xfrm>
            <a:off x="0" y="0"/>
            <a:ext cx="9143999" cy="6858000"/>
          </a:xfrm>
          <a:prstGeom prst="rect">
            <a:avLst/>
          </a:prstGeom>
        </p:spPr>
      </p:pic>
      <p:sp>
        <p:nvSpPr>
          <p:cNvPr id="3" name="Date Placeholder 2"/>
          <p:cNvSpPr>
            <a:spLocks noGrp="1"/>
          </p:cNvSpPr>
          <p:nvPr>
            <p:ph type="dt" sz="half" idx="10"/>
          </p:nvPr>
        </p:nvSpPr>
        <p:spPr/>
        <p:txBody>
          <a:bodyPr/>
          <a:lstStyle/>
          <a:p>
            <a:fld id="{6A361BF1-1E42-4DC3-9E3C-91D81B39F718}" type="datetimeFigureOut">
              <a:rPr lang="en-US" smtClean="0"/>
              <a:t>6/8/2014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2FCA41-0C8D-41F3-A5D7-72A8744BFDF4}" type="slidenum">
              <a:rPr lang="en-US" smtClean="0"/>
              <a:t>‹#›</a:t>
            </a:fld>
            <a:endParaRPr lang="en-US"/>
          </a:p>
        </p:txBody>
      </p:sp>
      <p:sp>
        <p:nvSpPr>
          <p:cNvPr id="7" name="Content Placeholder 2"/>
          <p:cNvSpPr>
            <a:spLocks noGrp="1"/>
          </p:cNvSpPr>
          <p:nvPr>
            <p:ph idx="1"/>
          </p:nvPr>
        </p:nvSpPr>
        <p:spPr>
          <a:xfrm>
            <a:off x="457200" y="1752600"/>
            <a:ext cx="8229600"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41090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361BF1-1E42-4DC3-9E3C-91D81B39F718}" type="datetimeFigureOut">
              <a:rPr lang="en-US" smtClean="0"/>
              <a:t>6/8/2014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FCA41-0C8D-41F3-A5D7-72A8744BFDF4}" type="slidenum">
              <a:rPr lang="en-US" smtClean="0"/>
              <a:t>‹#›</a:t>
            </a:fld>
            <a:endParaRPr lang="en-US"/>
          </a:p>
        </p:txBody>
      </p:sp>
    </p:spTree>
    <p:extLst>
      <p:ext uri="{BB962C8B-B14F-4D97-AF65-F5344CB8AC3E}">
        <p14:creationId xmlns:p14="http://schemas.microsoft.com/office/powerpoint/2010/main" val="3550064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361BF1-1E42-4DC3-9E3C-91D81B39F718}" type="datetimeFigureOut">
              <a:rPr lang="en-US" smtClean="0"/>
              <a:t>6/8/2014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FCA41-0C8D-41F3-A5D7-72A8744BFDF4}" type="slidenum">
              <a:rPr lang="en-US" smtClean="0"/>
              <a:t>‹#›</a:t>
            </a:fld>
            <a:endParaRPr lang="en-US"/>
          </a:p>
        </p:txBody>
      </p:sp>
    </p:spTree>
    <p:extLst>
      <p:ext uri="{BB962C8B-B14F-4D97-AF65-F5344CB8AC3E}">
        <p14:creationId xmlns:p14="http://schemas.microsoft.com/office/powerpoint/2010/main" val="41031363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361BF1-1E42-4DC3-9E3C-91D81B39F718}" type="datetimeFigureOut">
              <a:rPr lang="en-US" smtClean="0"/>
              <a:t>6/8/2014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2FCA41-0C8D-41F3-A5D7-72A8744BFDF4}" type="slidenum">
              <a:rPr lang="en-US" smtClean="0"/>
              <a:t>‹#›</a:t>
            </a:fld>
            <a:endParaRPr lang="en-US"/>
          </a:p>
        </p:txBody>
      </p:sp>
    </p:spTree>
    <p:extLst>
      <p:ext uri="{BB962C8B-B14F-4D97-AF65-F5344CB8AC3E}">
        <p14:creationId xmlns:p14="http://schemas.microsoft.com/office/powerpoint/2010/main" val="28157890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361BF1-1E42-4DC3-9E3C-91D81B39F718}" type="datetimeFigureOut">
              <a:rPr lang="en-US" smtClean="0"/>
              <a:t>6/8/2014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2FCA41-0C8D-41F3-A5D7-72A8744BFDF4}" type="slidenum">
              <a:rPr lang="en-US" smtClean="0"/>
              <a:t>‹#›</a:t>
            </a:fld>
            <a:endParaRPr lang="en-US"/>
          </a:p>
        </p:txBody>
      </p:sp>
    </p:spTree>
    <p:extLst>
      <p:ext uri="{BB962C8B-B14F-4D97-AF65-F5344CB8AC3E}">
        <p14:creationId xmlns:p14="http://schemas.microsoft.com/office/powerpoint/2010/main" val="35720961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361BF1-1E42-4DC3-9E3C-91D81B39F718}" type="datetimeFigureOut">
              <a:rPr lang="en-US" smtClean="0"/>
              <a:t>6/8/2014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2FCA41-0C8D-41F3-A5D7-72A8744BFDF4}" type="slidenum">
              <a:rPr lang="en-US" smtClean="0"/>
              <a:t>‹#›</a:t>
            </a:fld>
            <a:endParaRPr lang="en-US"/>
          </a:p>
        </p:txBody>
      </p:sp>
    </p:spTree>
    <p:extLst>
      <p:ext uri="{BB962C8B-B14F-4D97-AF65-F5344CB8AC3E}">
        <p14:creationId xmlns:p14="http://schemas.microsoft.com/office/powerpoint/2010/main" val="2177769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828800"/>
            <a:ext cx="5111750" cy="4297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828800"/>
            <a:ext cx="3008313" cy="4297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361BF1-1E42-4DC3-9E3C-91D81B39F718}" type="datetimeFigureOut">
              <a:rPr lang="en-US" smtClean="0"/>
              <a:t>6/8/2014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FCA41-0C8D-41F3-A5D7-72A8744BFDF4}" type="slidenum">
              <a:rPr lang="en-US" smtClean="0"/>
              <a:t>‹#›</a:t>
            </a:fld>
            <a:endParaRPr lang="en-US"/>
          </a:p>
        </p:txBody>
      </p:sp>
    </p:spTree>
    <p:extLst>
      <p:ext uri="{BB962C8B-B14F-4D97-AF65-F5344CB8AC3E}">
        <p14:creationId xmlns:p14="http://schemas.microsoft.com/office/powerpoint/2010/main" val="3132282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858" t="6588" r="5196" b="7027"/>
          <a:stretch/>
        </p:blipFill>
        <p:spPr>
          <a:xfrm rot="10800000">
            <a:off x="-3" y="76198"/>
            <a:ext cx="9180487" cy="6324601"/>
          </a:xfrm>
          <a:prstGeom prst="rect">
            <a:avLst/>
          </a:prstGeom>
        </p:spPr>
      </p:pic>
      <p:sp>
        <p:nvSpPr>
          <p:cNvPr id="2" name="Title 1"/>
          <p:cNvSpPr>
            <a:spLocks noGrp="1"/>
          </p:cNvSpPr>
          <p:nvPr>
            <p:ph type="title"/>
          </p:nvPr>
        </p:nvSpPr>
        <p:spPr>
          <a:xfrm>
            <a:off x="722313" y="4724400"/>
            <a:ext cx="7772400" cy="1044575"/>
          </a:xfrm>
        </p:spPr>
        <p:txBody>
          <a:bodyPr anchor="t"/>
          <a:lstStyle>
            <a:lvl1pPr algn="l">
              <a:defRPr sz="4000" b="1" cap="all">
                <a:latin typeface="Aharoni" panose="02010803020104030203" pitchFamily="2" charset="-79"/>
                <a:ea typeface="Adobe Gothic Std B" pitchFamily="34" charset="-128"/>
                <a:cs typeface="Aharoni" panose="02010803020104030203" pitchFamily="2" charset="-79"/>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7432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361BF1-1E42-4DC3-9E3C-91D81B39F718}" type="datetimeFigureOut">
              <a:rPr lang="en-US" smtClean="0"/>
              <a:t>6/8/2014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FCA41-0C8D-41F3-A5D7-72A8744BFDF4}" type="slidenum">
              <a:rPr lang="en-US" smtClean="0"/>
              <a:t>‹#›</a:t>
            </a:fld>
            <a:endParaRPr lang="en-US"/>
          </a:p>
        </p:txBody>
      </p:sp>
    </p:spTree>
    <p:extLst>
      <p:ext uri="{BB962C8B-B14F-4D97-AF65-F5344CB8AC3E}">
        <p14:creationId xmlns:p14="http://schemas.microsoft.com/office/powerpoint/2010/main" val="35062625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361BF1-1E42-4DC3-9E3C-91D81B39F718}" type="datetimeFigureOut">
              <a:rPr lang="en-US" smtClean="0"/>
              <a:t>6/8/2014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FCA41-0C8D-41F3-A5D7-72A8744BFDF4}" type="slidenum">
              <a:rPr lang="en-US" smtClean="0"/>
              <a:t>‹#›</a:t>
            </a:fld>
            <a:endParaRPr lang="en-US"/>
          </a:p>
        </p:txBody>
      </p:sp>
    </p:spTree>
    <p:extLst>
      <p:ext uri="{BB962C8B-B14F-4D97-AF65-F5344CB8AC3E}">
        <p14:creationId xmlns:p14="http://schemas.microsoft.com/office/powerpoint/2010/main" val="34866573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361BF1-1E42-4DC3-9E3C-91D81B39F718}" type="datetimeFigureOut">
              <a:rPr lang="en-US" smtClean="0"/>
              <a:t>6/8/2014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FCA41-0C8D-41F3-A5D7-72A8744BFDF4}" type="slidenum">
              <a:rPr lang="en-US" smtClean="0"/>
              <a:t>‹#›</a:t>
            </a:fld>
            <a:endParaRPr lang="en-US"/>
          </a:p>
        </p:txBody>
      </p:sp>
    </p:spTree>
    <p:extLst>
      <p:ext uri="{BB962C8B-B14F-4D97-AF65-F5344CB8AC3E}">
        <p14:creationId xmlns:p14="http://schemas.microsoft.com/office/powerpoint/2010/main" val="35172967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361BF1-1E42-4DC3-9E3C-91D81B39F718}" type="datetimeFigureOut">
              <a:rPr lang="en-US" smtClean="0"/>
              <a:t>6/8/2014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FCA41-0C8D-41F3-A5D7-72A8744BFDF4}" type="slidenum">
              <a:rPr lang="en-US" smtClean="0"/>
              <a:t>‹#›</a:t>
            </a:fld>
            <a:endParaRPr lang="en-US"/>
          </a:p>
        </p:txBody>
      </p:sp>
    </p:spTree>
    <p:extLst>
      <p:ext uri="{BB962C8B-B14F-4D97-AF65-F5344CB8AC3E}">
        <p14:creationId xmlns:p14="http://schemas.microsoft.com/office/powerpoint/2010/main" val="1472571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361BF1-1E42-4DC3-9E3C-91D81B39F718}" type="datetimeFigureOut">
              <a:rPr lang="en-US" smtClean="0"/>
              <a:t>6/8/2014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FCA41-0C8D-41F3-A5D7-72A8744BFDF4}" type="slidenum">
              <a:rPr lang="en-US" smtClean="0"/>
              <a:t>‹#›</a:t>
            </a:fld>
            <a:endParaRPr lang="en-US"/>
          </a:p>
        </p:txBody>
      </p:sp>
    </p:spTree>
    <p:extLst>
      <p:ext uri="{BB962C8B-B14F-4D97-AF65-F5344CB8AC3E}">
        <p14:creationId xmlns:p14="http://schemas.microsoft.com/office/powerpoint/2010/main" val="398649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361BF1-1E42-4DC3-9E3C-91D81B39F718}" type="datetimeFigureOut">
              <a:rPr lang="en-US" smtClean="0"/>
              <a:t>6/8/2014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2FCA41-0C8D-41F3-A5D7-72A8744BFDF4}" type="slidenum">
              <a:rPr lang="en-US" smtClean="0"/>
              <a:t>‹#›</a:t>
            </a:fld>
            <a:endParaRPr lang="en-US"/>
          </a:p>
        </p:txBody>
      </p:sp>
    </p:spTree>
    <p:extLst>
      <p:ext uri="{BB962C8B-B14F-4D97-AF65-F5344CB8AC3E}">
        <p14:creationId xmlns:p14="http://schemas.microsoft.com/office/powerpoint/2010/main" val="2693442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361BF1-1E42-4DC3-9E3C-91D81B39F718}" type="datetimeFigureOut">
              <a:rPr lang="en-US" smtClean="0"/>
              <a:t>6/8/2014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2FCA41-0C8D-41F3-A5D7-72A8744BFDF4}" type="slidenum">
              <a:rPr lang="en-US" smtClean="0"/>
              <a:t>‹#›</a:t>
            </a:fld>
            <a:endParaRPr lang="en-US"/>
          </a:p>
        </p:txBody>
      </p:sp>
    </p:spTree>
    <p:extLst>
      <p:ext uri="{BB962C8B-B14F-4D97-AF65-F5344CB8AC3E}">
        <p14:creationId xmlns:p14="http://schemas.microsoft.com/office/powerpoint/2010/main" val="1204315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361BF1-1E42-4DC3-9E3C-91D81B39F718}" type="datetimeFigureOut">
              <a:rPr lang="en-US" smtClean="0"/>
              <a:t>6/8/2014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2FCA41-0C8D-41F3-A5D7-72A8744BFDF4}" type="slidenum">
              <a:rPr lang="en-US" smtClean="0"/>
              <a:t>‹#›</a:t>
            </a:fld>
            <a:endParaRPr lang="en-US"/>
          </a:p>
        </p:txBody>
      </p:sp>
    </p:spTree>
    <p:extLst>
      <p:ext uri="{BB962C8B-B14F-4D97-AF65-F5344CB8AC3E}">
        <p14:creationId xmlns:p14="http://schemas.microsoft.com/office/powerpoint/2010/main" val="2783418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361BF1-1E42-4DC3-9E3C-91D81B39F718}" type="datetimeFigureOut">
              <a:rPr lang="en-US" smtClean="0"/>
              <a:t>6/8/2014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FCA41-0C8D-41F3-A5D7-72A8744BFDF4}" type="slidenum">
              <a:rPr lang="en-US" smtClean="0"/>
              <a:t>‹#›</a:t>
            </a:fld>
            <a:endParaRPr lang="en-US"/>
          </a:p>
        </p:txBody>
      </p:sp>
    </p:spTree>
    <p:extLst>
      <p:ext uri="{BB962C8B-B14F-4D97-AF65-F5344CB8AC3E}">
        <p14:creationId xmlns:p14="http://schemas.microsoft.com/office/powerpoint/2010/main" val="3626223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361BF1-1E42-4DC3-9E3C-91D81B39F718}" type="datetimeFigureOut">
              <a:rPr lang="en-US" smtClean="0"/>
              <a:t>6/8/2014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FCA41-0C8D-41F3-A5D7-72A8744BFDF4}" type="slidenum">
              <a:rPr lang="en-US" smtClean="0"/>
              <a:t>‹#›</a:t>
            </a:fld>
            <a:endParaRPr lang="en-US"/>
          </a:p>
        </p:txBody>
      </p:sp>
    </p:spTree>
    <p:extLst>
      <p:ext uri="{BB962C8B-B14F-4D97-AF65-F5344CB8AC3E}">
        <p14:creationId xmlns:p14="http://schemas.microsoft.com/office/powerpoint/2010/main" val="2029835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7.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3">
            <a:extLst>
              <a:ext uri="{28A0092B-C50C-407E-A947-70E740481C1C}">
                <a14:useLocalDpi xmlns:a14="http://schemas.microsoft.com/office/drawing/2010/main" val="0"/>
              </a:ext>
            </a:extLst>
          </a:blip>
          <a:srcRect l="4511" t="5826" r="5264" b="6796"/>
          <a:stretch/>
        </p:blipFill>
        <p:spPr>
          <a:xfrm>
            <a:off x="0" y="0"/>
            <a:ext cx="9144000" cy="6858000"/>
          </a:xfrm>
          <a:prstGeom prst="rect">
            <a:avLst/>
          </a:prstGeom>
        </p:spPr>
      </p:pic>
      <p:sp>
        <p:nvSpPr>
          <p:cNvPr id="2" name="Title Placeholder 1"/>
          <p:cNvSpPr>
            <a:spLocks noGrp="1"/>
          </p:cNvSpPr>
          <p:nvPr>
            <p:ph type="title"/>
          </p:nvPr>
        </p:nvSpPr>
        <p:spPr>
          <a:xfrm>
            <a:off x="457200" y="685800"/>
            <a:ext cx="8229600" cy="1066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33400" y="2133600"/>
            <a:ext cx="8153400" cy="3992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61BF1-1E42-4DC3-9E3C-91D81B39F718}" type="datetimeFigureOut">
              <a:rPr lang="en-US" smtClean="0"/>
              <a:t>6/8/2014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FCA41-0C8D-41F3-A5D7-72A8744BFDF4}" type="slidenum">
              <a:rPr lang="en-US" smtClean="0"/>
              <a:t>‹#›</a:t>
            </a:fld>
            <a:endParaRPr lang="en-US"/>
          </a:p>
        </p:txBody>
      </p:sp>
    </p:spTree>
    <p:extLst>
      <p:ext uri="{BB962C8B-B14F-4D97-AF65-F5344CB8AC3E}">
        <p14:creationId xmlns:p14="http://schemas.microsoft.com/office/powerpoint/2010/main" val="807852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Aharoni" panose="02010803020104030203" pitchFamily="2" charset="-79"/>
          <a:ea typeface="Adobe Fan Heiti Std B" pitchFamily="34" charset="-128"/>
          <a:cs typeface="Aharoni" panose="02010803020104030203" pitchFamily="2" charset="-79"/>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54091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l="1057" t="2160" r="3671" b="3724"/>
          <a:stretch/>
        </p:blipFill>
        <p:spPr>
          <a:xfrm>
            <a:off x="2" y="0"/>
            <a:ext cx="9143998"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61BF1-1E42-4DC3-9E3C-91D81B39F718}" type="datetimeFigureOut">
              <a:rPr lang="en-US" smtClean="0"/>
              <a:t>6/8/2014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FCA41-0C8D-41F3-A5D7-72A8744BFDF4}" type="slidenum">
              <a:rPr lang="en-US" smtClean="0"/>
              <a:t>‹#›</a:t>
            </a:fld>
            <a:endParaRPr lang="en-US"/>
          </a:p>
        </p:txBody>
      </p:sp>
    </p:spTree>
    <p:extLst>
      <p:ext uri="{BB962C8B-B14F-4D97-AF65-F5344CB8AC3E}">
        <p14:creationId xmlns:p14="http://schemas.microsoft.com/office/powerpoint/2010/main" val="3648508309"/>
      </p:ext>
    </p:extLst>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3200"/>
            <a:ext cx="7772400" cy="1470025"/>
          </a:xfrm>
        </p:spPr>
        <p:txBody>
          <a:bodyPr/>
          <a:lstStyle/>
          <a:p>
            <a:r>
              <a:rPr lang="en-US" dirty="0" smtClean="0"/>
              <a:t>Does God Approve Of  Tobacco Use For Christians?</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“Therefore </a:t>
            </a:r>
            <a:r>
              <a:rPr lang="en-US" dirty="0"/>
              <a:t>do not be unwise, but understand what the will of the Lord </a:t>
            </a:r>
            <a:r>
              <a:rPr lang="en-US" dirty="0" smtClean="0"/>
              <a:t>is” (Eph. 5:17)</a:t>
            </a:r>
            <a:endParaRPr lang="en-US" dirty="0"/>
          </a:p>
        </p:txBody>
      </p:sp>
    </p:spTree>
    <p:extLst>
      <p:ext uri="{BB962C8B-B14F-4D97-AF65-F5344CB8AC3E}">
        <p14:creationId xmlns:p14="http://schemas.microsoft.com/office/powerpoint/2010/main" val="3177846939"/>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Stats &amp; Facts</a:t>
            </a:r>
            <a:endParaRPr lang="en-US" dirty="0"/>
          </a:p>
        </p:txBody>
      </p:sp>
      <p:sp>
        <p:nvSpPr>
          <p:cNvPr id="4" name="Rectangle 3"/>
          <p:cNvSpPr/>
          <p:nvPr/>
        </p:nvSpPr>
        <p:spPr>
          <a:xfrm>
            <a:off x="685800" y="5943600"/>
            <a:ext cx="8153400" cy="338554"/>
          </a:xfrm>
          <a:prstGeom prst="rect">
            <a:avLst/>
          </a:prstGeom>
        </p:spPr>
        <p:txBody>
          <a:bodyPr wrap="square">
            <a:spAutoFit/>
          </a:bodyPr>
          <a:lstStyle/>
          <a:p>
            <a:r>
              <a:rPr lang="en-US" sz="1600" i="1" dirty="0">
                <a:solidFill>
                  <a:prstClr val="black"/>
                </a:solidFill>
              </a:rPr>
              <a:t>www.lung.org/lung-disease/lung-cancer/resources/facts-figures/lung-cancer-fact-sheet.html</a:t>
            </a:r>
          </a:p>
        </p:txBody>
      </p:sp>
      <p:pic>
        <p:nvPicPr>
          <p:cNvPr id="2050" name="Picture 2" descr="Leading Causes of Cancer Death"/>
          <p:cNvPicPr>
            <a:picLocks noChangeAspect="1" noChangeArrowheads="1"/>
          </p:cNvPicPr>
          <p:nvPr/>
        </p:nvPicPr>
        <p:blipFill rotWithShape="1">
          <a:blip r:embed="rId3">
            <a:extLst>
              <a:ext uri="{28A0092B-C50C-407E-A947-70E740481C1C}">
                <a14:useLocalDpi xmlns:a14="http://schemas.microsoft.com/office/drawing/2010/main" val="0"/>
              </a:ext>
            </a:extLst>
          </a:blip>
          <a:srcRect r="3155"/>
          <a:stretch/>
        </p:blipFill>
        <p:spPr bwMode="auto">
          <a:xfrm>
            <a:off x="2318004" y="2205580"/>
            <a:ext cx="4888992" cy="3738020"/>
          </a:xfrm>
          <a:prstGeom prst="rect">
            <a:avLst/>
          </a:prstGeom>
          <a:ln>
            <a:noFill/>
          </a:ln>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704886"/>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Stats &amp; Facts</a:t>
            </a:r>
            <a:endParaRPr lang="en-US"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3734"/>
          <a:stretch/>
        </p:blipFill>
        <p:spPr bwMode="auto">
          <a:xfrm>
            <a:off x="1035148" y="2209800"/>
            <a:ext cx="7194452" cy="381287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85800" y="5943600"/>
            <a:ext cx="8153400" cy="338554"/>
          </a:xfrm>
          <a:prstGeom prst="rect">
            <a:avLst/>
          </a:prstGeom>
        </p:spPr>
        <p:txBody>
          <a:bodyPr wrap="square">
            <a:spAutoFit/>
          </a:bodyPr>
          <a:lstStyle/>
          <a:p>
            <a:r>
              <a:rPr lang="en-US" sz="1600" i="1" dirty="0" smtClean="0"/>
              <a:t>www.lung.org/lung-disease/lung-cancer/resources/facts-figures/lung-cancer-fact-sheet.html</a:t>
            </a:r>
            <a:endParaRPr lang="en-US" sz="1600" i="1" dirty="0"/>
          </a:p>
        </p:txBody>
      </p:sp>
      <p:cxnSp>
        <p:nvCxnSpPr>
          <p:cNvPr id="6" name="Straight Connector 5"/>
          <p:cNvCxnSpPr/>
          <p:nvPr/>
        </p:nvCxnSpPr>
        <p:spPr>
          <a:xfrm>
            <a:off x="2383536" y="5638800"/>
            <a:ext cx="1295400" cy="0"/>
          </a:xfrm>
          <a:prstGeom prst="line">
            <a:avLst/>
          </a:prstGeom>
          <a:ln w="57150"/>
          <a:effectLst>
            <a:glow rad="139700">
              <a:schemeClr val="accent6">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9" name="Right Arrow 8"/>
          <p:cNvSpPr/>
          <p:nvPr/>
        </p:nvSpPr>
        <p:spPr>
          <a:xfrm>
            <a:off x="1219200" y="5344668"/>
            <a:ext cx="838200" cy="533400"/>
          </a:xfrm>
          <a:prstGeom prst="rightArrow">
            <a:avLst/>
          </a:prstGeom>
          <a:effectLst>
            <a:glow rad="228600">
              <a:schemeClr val="accent6">
                <a:satMod val="175000"/>
                <a:alpha val="40000"/>
              </a:schemeClr>
            </a:glo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1053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Stats &amp; Facts</a:t>
            </a:r>
            <a:endParaRPr lang="en-US" dirty="0"/>
          </a:p>
        </p:txBody>
      </p:sp>
      <p:sp>
        <p:nvSpPr>
          <p:cNvPr id="3" name="Content Placeholder 2"/>
          <p:cNvSpPr>
            <a:spLocks noGrp="1"/>
          </p:cNvSpPr>
          <p:nvPr>
            <p:ph idx="1"/>
          </p:nvPr>
        </p:nvSpPr>
        <p:spPr>
          <a:xfrm>
            <a:off x="533400" y="2133600"/>
            <a:ext cx="8153400" cy="4038600"/>
          </a:xfrm>
        </p:spPr>
        <p:txBody>
          <a:bodyPr/>
          <a:lstStyle/>
          <a:p>
            <a:pPr marL="0" indent="0">
              <a:buNone/>
            </a:pPr>
            <a:r>
              <a:rPr lang="en-US" dirty="0" smtClean="0"/>
              <a:t>Estimated Annual Lung Cancer Cost in the U.S. </a:t>
            </a:r>
          </a:p>
          <a:p>
            <a:pPr marL="400050" lvl="1" indent="0">
              <a:buNone/>
            </a:pPr>
            <a:r>
              <a:rPr lang="en-US" dirty="0" smtClean="0"/>
              <a:t>$12.1 billion in lung cancer care (2010)</a:t>
            </a:r>
          </a:p>
          <a:p>
            <a:pPr marL="400050" lvl="1" indent="0">
              <a:buNone/>
            </a:pPr>
            <a:r>
              <a:rPr lang="en-US" dirty="0" smtClean="0"/>
              <a:t>$36.1 billion in lost productivity </a:t>
            </a:r>
            <a:r>
              <a:rPr lang="en-US" dirty="0"/>
              <a:t>due to early </a:t>
            </a:r>
            <a:r>
              <a:rPr lang="en-US" dirty="0" smtClean="0"/>
              <a:t>death</a:t>
            </a:r>
          </a:p>
          <a:p>
            <a:pPr marL="400050" lvl="1" indent="0">
              <a:buNone/>
            </a:pPr>
            <a:r>
              <a:rPr lang="en-US" dirty="0" smtClean="0"/>
              <a:t>___________</a:t>
            </a:r>
          </a:p>
          <a:p>
            <a:pPr marL="400050" lvl="1" indent="0">
              <a:buNone/>
            </a:pPr>
            <a:r>
              <a:rPr lang="en-US" dirty="0" smtClean="0"/>
              <a:t>= 48.2 billion </a:t>
            </a:r>
          </a:p>
          <a:p>
            <a:pPr marL="400050" lvl="1" indent="0">
              <a:buNone/>
            </a:pPr>
            <a:r>
              <a:rPr lang="en-US" dirty="0" smtClean="0"/>
              <a:t>× ~90%</a:t>
            </a:r>
            <a:r>
              <a:rPr lang="en-US" dirty="0">
                <a:latin typeface="MV Boli"/>
                <a:cs typeface="MV Boli"/>
              </a:rPr>
              <a:t> </a:t>
            </a:r>
            <a:r>
              <a:rPr lang="en-US" dirty="0" smtClean="0">
                <a:latin typeface="MV Boli"/>
                <a:cs typeface="MV Boli"/>
              </a:rPr>
              <a:t>= </a:t>
            </a:r>
            <a:r>
              <a:rPr lang="en-US" dirty="0" smtClean="0">
                <a:solidFill>
                  <a:srgbClr val="C00000"/>
                </a:solidFill>
                <a:latin typeface="MV Boli"/>
                <a:cs typeface="MV Boli"/>
              </a:rPr>
              <a:t>$43.8 billion </a:t>
            </a:r>
            <a:r>
              <a:rPr lang="en-US" sz="2000" dirty="0" smtClean="0">
                <a:solidFill>
                  <a:srgbClr val="C00000"/>
                </a:solidFill>
                <a:latin typeface="MV Boli"/>
                <a:cs typeface="MV Boli"/>
              </a:rPr>
              <a:t>(tobacco caused lung cancer)</a:t>
            </a:r>
            <a:endParaRPr lang="en-US" sz="2000" dirty="0">
              <a:solidFill>
                <a:srgbClr val="C00000"/>
              </a:solidFill>
            </a:endParaRPr>
          </a:p>
        </p:txBody>
      </p:sp>
      <p:sp>
        <p:nvSpPr>
          <p:cNvPr id="4" name="Rectangle 3"/>
          <p:cNvSpPr/>
          <p:nvPr/>
        </p:nvSpPr>
        <p:spPr>
          <a:xfrm>
            <a:off x="609600" y="5909846"/>
            <a:ext cx="8001000" cy="338554"/>
          </a:xfrm>
          <a:prstGeom prst="rect">
            <a:avLst/>
          </a:prstGeom>
        </p:spPr>
        <p:txBody>
          <a:bodyPr wrap="square">
            <a:spAutoFit/>
          </a:bodyPr>
          <a:lstStyle/>
          <a:p>
            <a:r>
              <a:rPr lang="en-US" sz="1600" i="1" dirty="0" smtClean="0"/>
              <a:t>www.lung.org/lung-disease/lung-cancer/resources/facts-figures/lung-cancer-fact-sheet.html</a:t>
            </a:r>
            <a:endParaRPr lang="en-US" sz="1600" i="1" dirty="0"/>
          </a:p>
        </p:txBody>
      </p:sp>
    </p:spTree>
    <p:extLst>
      <p:ext uri="{BB962C8B-B14F-4D97-AF65-F5344CB8AC3E}">
        <p14:creationId xmlns:p14="http://schemas.microsoft.com/office/powerpoint/2010/main" val="2683723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par>
                          <p:cTn id="8" fill="hold">
                            <p:stCondLst>
                              <p:cond delay="500"/>
                            </p:stCondLst>
                            <p:childTnLst>
                              <p:par>
                                <p:cTn id="9" presetID="1" presetClass="entr" presetSubtype="0" fill="hold" nodeType="afterEffect">
                                  <p:stCondLst>
                                    <p:cond delay="0"/>
                                  </p:stCondLst>
                                  <p:iterate type="lt">
                                    <p:tmAbs val="100"/>
                                  </p:iterate>
                                  <p:childTnLst>
                                    <p:set>
                                      <p:cBhvr>
                                        <p:cTn id="10"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iterate type="lt">
                                    <p:tmAbs val="100"/>
                                  </p:iterate>
                                  <p:childTnLst>
                                    <p:set>
                                      <p:cBhvr>
                                        <p:cTn id="14"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lstStyle/>
          <a:p>
            <a:r>
              <a:rPr lang="en-US" dirty="0" smtClean="0">
                <a:latin typeface="Arial"/>
                <a:cs typeface="Arial"/>
              </a:rPr>
              <a:t>The Grim Statistics</a:t>
            </a:r>
            <a:endParaRPr lang="en-US" dirty="0">
              <a:latin typeface="Arial"/>
              <a:cs typeface="Arial"/>
            </a:endParaRPr>
          </a:p>
        </p:txBody>
      </p:sp>
      <p:sp>
        <p:nvSpPr>
          <p:cNvPr id="3" name="Content Placeholder 2"/>
          <p:cNvSpPr>
            <a:spLocks noGrp="1"/>
          </p:cNvSpPr>
          <p:nvPr>
            <p:ph idx="1"/>
          </p:nvPr>
        </p:nvSpPr>
        <p:spPr>
          <a:xfrm>
            <a:off x="533400" y="1143000"/>
            <a:ext cx="8229600" cy="4724400"/>
          </a:xfrm>
        </p:spPr>
        <p:txBody>
          <a:bodyPr/>
          <a:lstStyle/>
          <a:p>
            <a:pPr marL="0" indent="0">
              <a:buNone/>
            </a:pPr>
            <a:r>
              <a:rPr lang="en-US" dirty="0" smtClean="0">
                <a:solidFill>
                  <a:srgbClr val="FFCC00"/>
                </a:solidFill>
                <a:latin typeface="Arial"/>
                <a:cs typeface="Arial"/>
              </a:rPr>
              <a:t>Between 1964 and 2014:</a:t>
            </a:r>
          </a:p>
          <a:p>
            <a:r>
              <a:rPr lang="en-US" dirty="0" smtClean="0">
                <a:latin typeface="Arial"/>
                <a:cs typeface="Arial"/>
              </a:rPr>
              <a:t>Over 20 million Americans died because of smoking, including</a:t>
            </a:r>
          </a:p>
          <a:p>
            <a:pPr lvl="1">
              <a:buFont typeface="Wingdings" panose="05000000000000000000" pitchFamily="2" charset="2"/>
              <a:buChar char="Ø"/>
            </a:pPr>
            <a:r>
              <a:rPr lang="en-US" dirty="0" smtClean="0">
                <a:latin typeface="Arial"/>
                <a:cs typeface="Arial"/>
              </a:rPr>
              <a:t>2.5 million nonsmokers</a:t>
            </a:r>
          </a:p>
          <a:p>
            <a:pPr lvl="1">
              <a:buFont typeface="Wingdings" panose="05000000000000000000" pitchFamily="2" charset="2"/>
              <a:buChar char="Ø"/>
            </a:pPr>
            <a:r>
              <a:rPr lang="en-US" dirty="0" smtClean="0">
                <a:latin typeface="Arial"/>
                <a:cs typeface="Arial"/>
              </a:rPr>
              <a:t>More than 100,000 babies</a:t>
            </a:r>
          </a:p>
          <a:p>
            <a:pPr marL="457200" lvl="1" indent="0">
              <a:buNone/>
            </a:pPr>
            <a:endParaRPr lang="en-US" dirty="0" smtClean="0">
              <a:latin typeface="Arial"/>
              <a:cs typeface="Arial"/>
            </a:endParaRPr>
          </a:p>
          <a:p>
            <a:r>
              <a:rPr lang="en-US" dirty="0" smtClean="0">
                <a:latin typeface="Arial"/>
                <a:cs typeface="Arial"/>
              </a:rPr>
              <a:t>Smoking is still the </a:t>
            </a:r>
            <a:r>
              <a:rPr lang="en-US" dirty="0" smtClean="0">
                <a:solidFill>
                  <a:srgbClr val="FFC000"/>
                </a:solidFill>
                <a:latin typeface="Arial"/>
                <a:cs typeface="Arial"/>
              </a:rPr>
              <a:t>leading cause </a:t>
            </a:r>
            <a:r>
              <a:rPr lang="en-US" dirty="0" smtClean="0">
                <a:latin typeface="Arial"/>
                <a:cs typeface="Arial"/>
              </a:rPr>
              <a:t>of preventable disease and death in the United States.</a:t>
            </a:r>
          </a:p>
          <a:p>
            <a:endParaRPr lang="en-US" dirty="0" smtClean="0">
              <a:latin typeface="Arial"/>
              <a:cs typeface="Arial"/>
            </a:endParaRPr>
          </a:p>
          <a:p>
            <a:endParaRPr lang="en-US" sz="2000" dirty="0">
              <a:latin typeface="Arial"/>
              <a:cs typeface="Arial"/>
            </a:endParaRPr>
          </a:p>
        </p:txBody>
      </p:sp>
    </p:spTree>
    <p:extLst>
      <p:ext uri="{BB962C8B-B14F-4D97-AF65-F5344CB8AC3E}">
        <p14:creationId xmlns:p14="http://schemas.microsoft.com/office/powerpoint/2010/main" val="3755040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latin typeface="Arial"/>
                <a:cs typeface="Arial"/>
              </a:rPr>
              <a:t>Smoking – The Cancer Trigger</a:t>
            </a:r>
            <a:endParaRPr lang="en-US" dirty="0">
              <a:latin typeface="Arial"/>
              <a:cs typeface="Arial"/>
            </a:endParaRPr>
          </a:p>
        </p:txBody>
      </p:sp>
      <p:sp>
        <p:nvSpPr>
          <p:cNvPr id="3" name="Content Placeholder 2"/>
          <p:cNvSpPr>
            <a:spLocks noGrp="1"/>
          </p:cNvSpPr>
          <p:nvPr>
            <p:ph idx="1"/>
          </p:nvPr>
        </p:nvSpPr>
        <p:spPr>
          <a:xfrm>
            <a:off x="457200" y="1219200"/>
            <a:ext cx="8229600" cy="4572001"/>
          </a:xfrm>
        </p:spPr>
        <p:txBody>
          <a:bodyPr/>
          <a:lstStyle/>
          <a:p>
            <a:pPr marL="0" indent="0">
              <a:buNone/>
            </a:pPr>
            <a:r>
              <a:rPr lang="en-US" dirty="0" smtClean="0">
                <a:latin typeface="Arial"/>
                <a:cs typeface="Arial"/>
              </a:rPr>
              <a:t>Smoking is now known to cause</a:t>
            </a:r>
          </a:p>
          <a:p>
            <a:pPr marL="0" indent="0">
              <a:buNone/>
            </a:pPr>
            <a:r>
              <a:rPr lang="en-US" dirty="0" smtClean="0">
                <a:latin typeface="Arial"/>
                <a:cs typeface="Arial"/>
              </a:rPr>
              <a:t>13 different types of cancer—</a:t>
            </a:r>
          </a:p>
          <a:p>
            <a:pPr marL="0" indent="0">
              <a:buNone/>
            </a:pPr>
            <a:r>
              <a:rPr lang="en-US" dirty="0">
                <a:latin typeface="Arial"/>
                <a:cs typeface="Arial"/>
              </a:rPr>
              <a:t>a</a:t>
            </a:r>
            <a:r>
              <a:rPr lang="en-US" dirty="0" smtClean="0">
                <a:latin typeface="Arial"/>
                <a:cs typeface="Arial"/>
              </a:rPr>
              <a:t>lmost everywhere in </a:t>
            </a:r>
            <a:r>
              <a:rPr lang="en-US" dirty="0">
                <a:latin typeface="Arial"/>
                <a:cs typeface="Arial"/>
              </a:rPr>
              <a:t>the </a:t>
            </a:r>
            <a:r>
              <a:rPr lang="en-US" dirty="0" smtClean="0">
                <a:latin typeface="Arial"/>
                <a:cs typeface="Arial"/>
              </a:rPr>
              <a:t>body.</a:t>
            </a:r>
          </a:p>
          <a:p>
            <a:r>
              <a:rPr lang="en-US" dirty="0" smtClean="0">
                <a:solidFill>
                  <a:srgbClr val="FFCC00"/>
                </a:solidFill>
                <a:latin typeface="Arial"/>
                <a:cs typeface="Arial"/>
              </a:rPr>
              <a:t>1 </a:t>
            </a:r>
            <a:r>
              <a:rPr lang="en-US" dirty="0">
                <a:solidFill>
                  <a:srgbClr val="FFCC00"/>
                </a:solidFill>
                <a:latin typeface="Arial"/>
                <a:cs typeface="Arial"/>
              </a:rPr>
              <a:t>out of 3</a:t>
            </a:r>
            <a:r>
              <a:rPr lang="en-US" dirty="0">
                <a:latin typeface="Arial"/>
                <a:cs typeface="Arial"/>
              </a:rPr>
              <a:t> U.S. cancer deaths </a:t>
            </a:r>
            <a:r>
              <a:rPr lang="en-US" dirty="0" smtClean="0">
                <a:latin typeface="Arial"/>
                <a:cs typeface="Arial"/>
              </a:rPr>
              <a:t/>
            </a:r>
            <a:br>
              <a:rPr lang="en-US" dirty="0" smtClean="0">
                <a:latin typeface="Arial"/>
                <a:cs typeface="Arial"/>
              </a:rPr>
            </a:br>
            <a:r>
              <a:rPr lang="en-US" dirty="0" smtClean="0">
                <a:latin typeface="Arial"/>
                <a:cs typeface="Arial"/>
              </a:rPr>
              <a:t>are tobacco-related.</a:t>
            </a:r>
          </a:p>
          <a:p>
            <a:endParaRPr lang="en-US" dirty="0"/>
          </a:p>
        </p:txBody>
      </p:sp>
      <p:pic>
        <p:nvPicPr>
          <p:cNvPr id="5" name="Picture 4" descr="DISEASES AND HEALTH PROBLEMS LINKED TO SMOKING. 1 OUT OF 3 CANCER DEATHS COULD BE PREVENTED. Graphic of figure with parts of the body highlighted: lung, kidney, pancreas, colon, bladder, liver. " title="Smoking and cancer infograph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238130"/>
            <a:ext cx="3061648" cy="4425240"/>
          </a:xfrm>
          <a:prstGeom prst="rect">
            <a:avLst/>
          </a:prstGeom>
        </p:spPr>
      </p:pic>
      <p:sp>
        <p:nvSpPr>
          <p:cNvPr id="6" name="Rounded Rectangle 5"/>
          <p:cNvSpPr/>
          <p:nvPr/>
        </p:nvSpPr>
        <p:spPr>
          <a:xfrm>
            <a:off x="7746733" y="5129289"/>
            <a:ext cx="762972" cy="335708"/>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solidFill>
                <a:srgbClr val="0F56DC"/>
              </a:solidFill>
            </a:endParaRPr>
          </a:p>
        </p:txBody>
      </p:sp>
    </p:spTree>
    <p:extLst>
      <p:ext uri="{BB962C8B-B14F-4D97-AF65-F5344CB8AC3E}">
        <p14:creationId xmlns:p14="http://schemas.microsoft.com/office/powerpoint/2010/main" val="406215804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lstStyle/>
          <a:p>
            <a:r>
              <a:rPr lang="en-US" dirty="0" smtClean="0"/>
              <a:t/>
            </a:r>
            <a:br>
              <a:rPr lang="en-US" dirty="0" smtClean="0"/>
            </a:br>
            <a:r>
              <a:rPr lang="en-US" dirty="0" smtClean="0">
                <a:latin typeface="Arial"/>
                <a:cs typeface="Arial"/>
              </a:rPr>
              <a:t>What We’ve Learned</a:t>
            </a:r>
            <a:r>
              <a:rPr lang="en-US" dirty="0" smtClean="0"/>
              <a:t/>
            </a:r>
            <a:br>
              <a:rPr lang="en-US" dirty="0" smtClean="0"/>
            </a:br>
            <a:r>
              <a:rPr lang="en-US" dirty="0"/>
              <a:t/>
            </a:r>
            <a:br>
              <a:rPr lang="en-US" dirty="0"/>
            </a:br>
            <a:endParaRPr lang="en-US" dirty="0"/>
          </a:p>
        </p:txBody>
      </p:sp>
      <p:sp>
        <p:nvSpPr>
          <p:cNvPr id="3" name="Content Placeholder 2"/>
          <p:cNvSpPr>
            <a:spLocks noGrp="1"/>
          </p:cNvSpPr>
          <p:nvPr>
            <p:ph idx="1"/>
          </p:nvPr>
        </p:nvSpPr>
        <p:spPr>
          <a:xfrm>
            <a:off x="457200" y="1219200"/>
            <a:ext cx="8229600" cy="4419600"/>
          </a:xfrm>
        </p:spPr>
        <p:txBody>
          <a:bodyPr/>
          <a:lstStyle/>
          <a:p>
            <a:pPr marL="0" indent="0">
              <a:buNone/>
            </a:pPr>
            <a:r>
              <a:rPr lang="en-US" dirty="0" smtClean="0">
                <a:solidFill>
                  <a:srgbClr val="FFCC00"/>
                </a:solidFill>
                <a:latin typeface="Arial"/>
                <a:cs typeface="Arial"/>
              </a:rPr>
              <a:t>The Killer Cigarette</a:t>
            </a:r>
          </a:p>
          <a:p>
            <a:r>
              <a:rPr lang="en-US" dirty="0" smtClean="0">
                <a:latin typeface="Arial"/>
                <a:cs typeface="Arial"/>
              </a:rPr>
              <a:t>Smoking risks are more deadly than 50 years ago.</a:t>
            </a:r>
          </a:p>
          <a:p>
            <a:r>
              <a:rPr lang="en-US" dirty="0" smtClean="0">
                <a:latin typeface="Arial"/>
                <a:cs typeface="Arial"/>
              </a:rPr>
              <a:t>Smokers inhale over 7,000 chemical </a:t>
            </a:r>
            <a:br>
              <a:rPr lang="en-US" dirty="0" smtClean="0">
                <a:latin typeface="Arial"/>
                <a:cs typeface="Arial"/>
              </a:rPr>
            </a:br>
            <a:r>
              <a:rPr lang="en-US" dirty="0" smtClean="0">
                <a:latin typeface="Arial"/>
                <a:cs typeface="Arial"/>
              </a:rPr>
              <a:t>compounds.</a:t>
            </a:r>
          </a:p>
          <a:p>
            <a:r>
              <a:rPr lang="en-US" dirty="0" smtClean="0">
                <a:latin typeface="Arial"/>
                <a:cs typeface="Arial"/>
              </a:rPr>
              <a:t>At least 70 CAUSE </a:t>
            </a:r>
            <a:br>
              <a:rPr lang="en-US" dirty="0" smtClean="0">
                <a:latin typeface="Arial"/>
                <a:cs typeface="Arial"/>
              </a:rPr>
            </a:br>
            <a:r>
              <a:rPr lang="en-US" dirty="0" smtClean="0">
                <a:latin typeface="Arial"/>
                <a:cs typeface="Arial"/>
              </a:rPr>
              <a:t>CANCER</a:t>
            </a:r>
            <a:r>
              <a:rPr lang="en-US" dirty="0" smtClean="0"/>
              <a:t>.</a:t>
            </a:r>
          </a:p>
        </p:txBody>
      </p:sp>
    </p:spTree>
    <p:extLst>
      <p:ext uri="{BB962C8B-B14F-4D97-AF65-F5344CB8AC3E}">
        <p14:creationId xmlns:p14="http://schemas.microsoft.com/office/powerpoint/2010/main" val="231157196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7"/>
            <a:ext cx="8229600" cy="1020762"/>
          </a:xfrm>
        </p:spPr>
        <p:txBody>
          <a:bodyPr/>
          <a:lstStyle/>
          <a:p>
            <a:r>
              <a:rPr lang="en-US" dirty="0" smtClean="0"/>
              <a:t>What We’ve Learned</a:t>
            </a:r>
            <a:br>
              <a:rPr lang="en-US" dirty="0" smtClean="0"/>
            </a:br>
            <a:endParaRPr lang="en-US" dirty="0"/>
          </a:p>
        </p:txBody>
      </p:sp>
      <p:sp>
        <p:nvSpPr>
          <p:cNvPr id="3" name="Content Placeholder 2"/>
          <p:cNvSpPr>
            <a:spLocks noGrp="1"/>
          </p:cNvSpPr>
          <p:nvPr>
            <p:ph idx="1"/>
          </p:nvPr>
        </p:nvSpPr>
        <p:spPr>
          <a:xfrm>
            <a:off x="457200" y="1219199"/>
            <a:ext cx="8229600" cy="4724401"/>
          </a:xfrm>
          <a:noFill/>
          <a:ln>
            <a:noFill/>
          </a:ln>
        </p:spPr>
        <p:txBody>
          <a:bodyPr/>
          <a:lstStyle/>
          <a:p>
            <a:pPr marL="0" indent="0">
              <a:buNone/>
            </a:pPr>
            <a:r>
              <a:rPr lang="en-US" dirty="0" smtClean="0">
                <a:solidFill>
                  <a:srgbClr val="FFCC00"/>
                </a:solidFill>
              </a:rPr>
              <a:t>The Killer Cigarette</a:t>
            </a:r>
            <a:endParaRPr lang="en-US" dirty="0">
              <a:solidFill>
                <a:srgbClr val="FFCC00"/>
              </a:solidFill>
            </a:endParaRPr>
          </a:p>
          <a:p>
            <a:r>
              <a:rPr lang="en-US" dirty="0" smtClean="0"/>
              <a:t>Smoking causes disease in nearly every organ. </a:t>
            </a:r>
          </a:p>
          <a:p>
            <a:r>
              <a:rPr lang="en-US" dirty="0" smtClean="0"/>
              <a:t>Secondhand smoke </a:t>
            </a:r>
            <a:r>
              <a:rPr lang="en-US" smtClean="0"/>
              <a:t>kills more than 41,000 </a:t>
            </a:r>
            <a:r>
              <a:rPr lang="en-US" dirty="0" smtClean="0"/>
              <a:t>nonsmokers every year.</a:t>
            </a:r>
          </a:p>
          <a:p>
            <a:r>
              <a:rPr lang="en-US" dirty="0" smtClean="0"/>
              <a:t>There is no safe level of SHS exposure and NO SAFE CIGARETTE.</a:t>
            </a:r>
          </a:p>
          <a:p>
            <a:endParaRPr lang="en-US" dirty="0"/>
          </a:p>
          <a:p>
            <a:endParaRPr lang="en-US" sz="2000" dirty="0"/>
          </a:p>
        </p:txBody>
      </p:sp>
    </p:spTree>
    <p:extLst>
      <p:ext uri="{BB962C8B-B14F-4D97-AF65-F5344CB8AC3E}">
        <p14:creationId xmlns:p14="http://schemas.microsoft.com/office/powerpoint/2010/main" val="407670144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latin typeface="Arial"/>
                <a:cs typeface="Arial"/>
              </a:rPr>
              <a:t>Smoking – The Heart Stopper</a:t>
            </a:r>
            <a:br>
              <a:rPr lang="en-US" dirty="0" smtClean="0">
                <a:latin typeface="Arial"/>
                <a:cs typeface="Arial"/>
              </a:rPr>
            </a:br>
            <a:endParaRPr lang="en-US" dirty="0">
              <a:latin typeface="Arial"/>
              <a:cs typeface="Arial"/>
            </a:endParaRPr>
          </a:p>
        </p:txBody>
      </p:sp>
      <p:sp>
        <p:nvSpPr>
          <p:cNvPr id="3" name="Content Placeholder 2"/>
          <p:cNvSpPr>
            <a:spLocks noGrp="1"/>
          </p:cNvSpPr>
          <p:nvPr>
            <p:ph idx="1"/>
          </p:nvPr>
        </p:nvSpPr>
        <p:spPr>
          <a:xfrm>
            <a:off x="457200" y="914400"/>
            <a:ext cx="8229600" cy="4876801"/>
          </a:xfrm>
        </p:spPr>
        <p:txBody>
          <a:bodyPr/>
          <a:lstStyle/>
          <a:p>
            <a:r>
              <a:rPr lang="en-US" dirty="0" smtClean="0">
                <a:latin typeface="Arial"/>
                <a:cs typeface="Arial"/>
              </a:rPr>
              <a:t>Smoking causes cells lining veins and arteries to swell.</a:t>
            </a:r>
          </a:p>
          <a:p>
            <a:r>
              <a:rPr lang="en-US" dirty="0" smtClean="0">
                <a:latin typeface="Arial"/>
                <a:cs typeface="Arial"/>
              </a:rPr>
              <a:t>Narrower arteries mean </a:t>
            </a:r>
            <a:br>
              <a:rPr lang="en-US" dirty="0" smtClean="0">
                <a:latin typeface="Arial"/>
                <a:cs typeface="Arial"/>
              </a:rPr>
            </a:br>
            <a:r>
              <a:rPr lang="en-US" dirty="0" smtClean="0">
                <a:latin typeface="Arial"/>
                <a:cs typeface="Arial"/>
              </a:rPr>
              <a:t>reduced blood flow to the </a:t>
            </a:r>
            <a:br>
              <a:rPr lang="en-US" dirty="0" smtClean="0">
                <a:latin typeface="Arial"/>
                <a:cs typeface="Arial"/>
              </a:rPr>
            </a:br>
            <a:r>
              <a:rPr lang="en-US" dirty="0" smtClean="0">
                <a:latin typeface="Arial"/>
                <a:cs typeface="Arial"/>
              </a:rPr>
              <a:t>heart, brain, and organs.</a:t>
            </a:r>
          </a:p>
          <a:p>
            <a:r>
              <a:rPr lang="en-US" dirty="0" smtClean="0">
                <a:latin typeface="Arial"/>
                <a:cs typeface="Arial"/>
              </a:rPr>
              <a:t>Clots can block narrowed </a:t>
            </a:r>
            <a:br>
              <a:rPr lang="en-US" dirty="0" smtClean="0">
                <a:latin typeface="Arial"/>
                <a:cs typeface="Arial"/>
              </a:rPr>
            </a:br>
            <a:r>
              <a:rPr lang="en-US" dirty="0" smtClean="0">
                <a:latin typeface="Arial"/>
                <a:cs typeface="Arial"/>
              </a:rPr>
              <a:t>arteries, causing heart attack, </a:t>
            </a:r>
            <a:br>
              <a:rPr lang="en-US" dirty="0" smtClean="0">
                <a:latin typeface="Arial"/>
                <a:cs typeface="Arial"/>
              </a:rPr>
            </a:br>
            <a:r>
              <a:rPr lang="en-US" dirty="0" smtClean="0">
                <a:latin typeface="Arial"/>
                <a:cs typeface="Arial"/>
              </a:rPr>
              <a:t>stroke, and even sudden </a:t>
            </a:r>
            <a:br>
              <a:rPr lang="en-US" dirty="0" smtClean="0">
                <a:latin typeface="Arial"/>
                <a:cs typeface="Arial"/>
              </a:rPr>
            </a:br>
            <a:r>
              <a:rPr lang="en-US" dirty="0" smtClean="0">
                <a:latin typeface="Arial"/>
                <a:cs typeface="Arial"/>
              </a:rPr>
              <a:t>death.</a:t>
            </a:r>
          </a:p>
          <a:p>
            <a:r>
              <a:rPr lang="en-US" dirty="0" smtClean="0">
                <a:latin typeface="Arial"/>
                <a:cs typeface="Arial"/>
              </a:rPr>
              <a:t>Even occasional smoking </a:t>
            </a:r>
            <a:br>
              <a:rPr lang="en-US" dirty="0" smtClean="0">
                <a:latin typeface="Arial"/>
                <a:cs typeface="Arial"/>
              </a:rPr>
            </a:br>
            <a:r>
              <a:rPr lang="en-US" dirty="0" smtClean="0">
                <a:latin typeface="Arial"/>
                <a:cs typeface="Arial"/>
              </a:rPr>
              <a:t>damages blood vessels.</a:t>
            </a:r>
          </a:p>
          <a:p>
            <a:pPr marL="0" indent="0">
              <a:buNone/>
            </a:pPr>
            <a:endParaRPr lang="en-US" dirty="0"/>
          </a:p>
          <a:p>
            <a:pPr marL="0" indent="0">
              <a:buNone/>
            </a:pPr>
            <a:endParaRPr lang="en-US" dirty="0"/>
          </a:p>
        </p:txBody>
      </p:sp>
      <p:grpSp>
        <p:nvGrpSpPr>
          <p:cNvPr id="10" name="Group 9" descr="Graphic of figure with parts of the body highlighted: lung, kidney, pancreas, colon, bladder, liver. The heart is highlighted." title="Heart infographic."/>
          <p:cNvGrpSpPr/>
          <p:nvPr/>
        </p:nvGrpSpPr>
        <p:grpSpPr>
          <a:xfrm>
            <a:off x="5562600" y="1905000"/>
            <a:ext cx="2738037" cy="3645476"/>
            <a:chOff x="5562600" y="1905000"/>
            <a:chExt cx="2738037" cy="3645476"/>
          </a:xfrm>
        </p:grpSpPr>
        <p:grpSp>
          <p:nvGrpSpPr>
            <p:cNvPr id="4" name="Group 3"/>
            <p:cNvGrpSpPr/>
            <p:nvPr/>
          </p:nvGrpSpPr>
          <p:grpSpPr>
            <a:xfrm>
              <a:off x="5562600" y="1905000"/>
              <a:ext cx="2738037" cy="3645476"/>
              <a:chOff x="5503440" y="1873838"/>
              <a:chExt cx="2738037" cy="3645476"/>
            </a:xfrm>
          </p:grpSpPr>
          <p:pic>
            <p:nvPicPr>
              <p:cNvPr id="6" name="Picture 5" descr="Graphic of figure with parts of the body highlighted: lung, kidney, pancreas, colon, bladder, liver. The heart is highlighted." title="Heart infographic."/>
              <p:cNvPicPr>
                <a:picLocks noChangeAspect="1"/>
              </p:cNvPicPr>
              <p:nvPr/>
            </p:nvPicPr>
            <p:blipFill rotWithShape="1">
              <a:blip r:embed="rId3">
                <a:extLst>
                  <a:ext uri="{28A0092B-C50C-407E-A947-70E740481C1C}">
                    <a14:useLocalDpi xmlns:a14="http://schemas.microsoft.com/office/drawing/2010/main" val="0"/>
                  </a:ext>
                </a:extLst>
              </a:blip>
              <a:srcRect l="27564" t="23707" r="3650" b="12931"/>
              <a:stretch/>
            </p:blipFill>
            <p:spPr>
              <a:xfrm>
                <a:off x="5503440" y="1873838"/>
                <a:ext cx="2738037" cy="36454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Heart 8"/>
              <p:cNvSpPr/>
              <p:nvPr/>
            </p:nvSpPr>
            <p:spPr>
              <a:xfrm>
                <a:off x="6660327" y="2732774"/>
                <a:ext cx="424261" cy="414696"/>
              </a:xfrm>
              <a:prstGeom prst="hear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F56DC"/>
                  </a:solidFill>
                </a:endParaRPr>
              </a:p>
            </p:txBody>
          </p:sp>
          <p:sp>
            <p:nvSpPr>
              <p:cNvPr id="8" name="Oval 7"/>
              <p:cNvSpPr/>
              <p:nvPr/>
            </p:nvSpPr>
            <p:spPr>
              <a:xfrm>
                <a:off x="6533708" y="2582036"/>
                <a:ext cx="661580" cy="66158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F56DC"/>
                  </a:solidFill>
                </a:endParaRPr>
              </a:p>
            </p:txBody>
          </p:sp>
        </p:grpSp>
        <p:sp>
          <p:nvSpPr>
            <p:cNvPr id="7" name="Rectangle 6"/>
            <p:cNvSpPr/>
            <p:nvPr/>
          </p:nvSpPr>
          <p:spPr>
            <a:xfrm>
              <a:off x="5562600" y="1905000"/>
              <a:ext cx="723788" cy="19215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F56DC"/>
                </a:solidFill>
              </a:endParaRPr>
            </a:p>
          </p:txBody>
        </p:sp>
      </p:grpSp>
    </p:spTree>
    <p:extLst>
      <p:ext uri="{BB962C8B-B14F-4D97-AF65-F5344CB8AC3E}">
        <p14:creationId xmlns:p14="http://schemas.microsoft.com/office/powerpoint/2010/main" val="38104032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685800"/>
            <a:ext cx="8074152" cy="1066800"/>
          </a:xfrm>
        </p:spPr>
        <p:txBody>
          <a:bodyPr>
            <a:normAutofit/>
          </a:bodyPr>
          <a:lstStyle/>
          <a:p>
            <a:pPr algn="l"/>
            <a:r>
              <a:rPr lang="en-US" sz="5400" dirty="0" smtClean="0">
                <a:latin typeface="Aharoni" panose="02010803020104030203" pitchFamily="2" charset="-79"/>
                <a:cs typeface="Aharoni" panose="02010803020104030203" pitchFamily="2" charset="-79"/>
              </a:rPr>
              <a:t>Smoking?</a:t>
            </a:r>
            <a:endParaRPr lang="en-US" sz="5400" dirty="0">
              <a:latin typeface="Aharoni" panose="02010803020104030203" pitchFamily="2" charset="-79"/>
              <a:cs typeface="Aharoni" panose="02010803020104030203" pitchFamily="2" charset="-79"/>
            </a:endParaRPr>
          </a:p>
        </p:txBody>
      </p:sp>
      <p:pic>
        <p:nvPicPr>
          <p:cNvPr id="4098" name="Picture 2" descr="C:\Users\Steven\Pictures\Pictures\2011 Family\Aug_Dec\IMGA7142.JPG"/>
          <p:cNvPicPr>
            <a:picLocks noChangeAspect="1" noChangeArrowheads="1"/>
          </p:cNvPicPr>
          <p:nvPr/>
        </p:nvPicPr>
        <p:blipFill rotWithShape="1">
          <a:blip r:embed="rId3">
            <a:extLst>
              <a:ext uri="{28A0092B-C50C-407E-A947-70E740481C1C}">
                <a14:useLocalDpi xmlns:a14="http://schemas.microsoft.com/office/drawing/2010/main" val="0"/>
              </a:ext>
            </a:extLst>
          </a:blip>
          <a:srcRect l="8546" t="7273" r="6364"/>
          <a:stretch/>
        </p:blipFill>
        <p:spPr bwMode="auto">
          <a:xfrm>
            <a:off x="612648" y="2324100"/>
            <a:ext cx="3749040" cy="3886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Steven\AppData\Local\Microsoft\Windows\Temporary Internet Files\Content.IE5\GP3YZCR6\MP90044908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8465" y="2324100"/>
            <a:ext cx="3598334" cy="3886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38800" y="4495800"/>
            <a:ext cx="2819400" cy="1068324"/>
          </a:xfrm>
          <a:prstGeom prst="rect">
            <a:avLst/>
          </a:prstGeom>
          <a:noFill/>
        </p:spPr>
        <p:txBody>
          <a:bodyPr wrap="non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BAD?</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TextBox 6"/>
          <p:cNvSpPr txBox="1"/>
          <p:nvPr/>
        </p:nvSpPr>
        <p:spPr>
          <a:xfrm>
            <a:off x="612648" y="2438400"/>
            <a:ext cx="3749040" cy="1068324"/>
          </a:xfrm>
          <a:prstGeom prst="rect">
            <a:avLst/>
          </a:prstGeom>
          <a:noFill/>
        </p:spPr>
        <p:txBody>
          <a:bodyPr wrap="none" rtlCol="0">
            <a:prstTxWarp prst="textPlain">
              <a:avLst/>
            </a:prstTxWarp>
            <a:spAutoFit/>
          </a:bodyPr>
          <a:lstStyle/>
          <a:p>
            <a:r>
              <a:rPr lang="en-US"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GOOD?</a:t>
            </a:r>
            <a:endParaRPr lang="en-US"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
        <p:nvSpPr>
          <p:cNvPr id="6" name="TextBox 5"/>
          <p:cNvSpPr txBox="1"/>
          <p:nvPr/>
        </p:nvSpPr>
        <p:spPr>
          <a:xfrm>
            <a:off x="3962400" y="3549134"/>
            <a:ext cx="1447800" cy="1022866"/>
          </a:xfrm>
          <a:prstGeom prst="rect">
            <a:avLst/>
          </a:prstGeom>
          <a:noFill/>
        </p:spPr>
        <p:txBody>
          <a:bodyPr wrap="none" rtlCol="0">
            <a:prstTxWarp prst="textPlain">
              <a:avLst/>
            </a:prstTxWarp>
            <a:spAutoFit/>
          </a:bodyPr>
          <a:lstStyle/>
          <a:p>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rPr>
              <a:t>OR</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endParaRPr>
          </a:p>
        </p:txBody>
      </p:sp>
      <p:sp>
        <p:nvSpPr>
          <p:cNvPr id="3" name="TextBox 2"/>
          <p:cNvSpPr txBox="1"/>
          <p:nvPr/>
        </p:nvSpPr>
        <p:spPr>
          <a:xfrm>
            <a:off x="612647" y="5646003"/>
            <a:ext cx="8074151" cy="830997"/>
          </a:xfrm>
          <a:prstGeom prst="rect">
            <a:avLst/>
          </a:prstGeom>
          <a:effectLst>
            <a:glow rad="101600">
              <a:schemeClr val="accent6">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400" dirty="0"/>
              <a:t>"For a good tree does not bear bad fruit, nor does a bad tree bear good </a:t>
            </a:r>
            <a:r>
              <a:rPr lang="en-US" sz="2400" dirty="0" smtClean="0"/>
              <a:t>fruit” (Lk. 6:43)</a:t>
            </a:r>
            <a:endParaRPr lang="en-US" sz="2400" dirty="0"/>
          </a:p>
        </p:txBody>
      </p:sp>
      <p:pic>
        <p:nvPicPr>
          <p:cNvPr id="1026" name="Picture 2" descr="http://2xkcvt35vyxycuy7x23e0em1a5g.wpengine.netdna-cdn.com/wp-content/uploads/2014/01/cigarette-warnings-e1296604893773.jpg"/>
          <p:cNvPicPr>
            <a:picLocks noChangeAspect="1" noChangeArrowheads="1"/>
          </p:cNvPicPr>
          <p:nvPr/>
        </p:nvPicPr>
        <p:blipFill rotWithShape="1">
          <a:blip r:embed="rId5">
            <a:extLst>
              <a:ext uri="{28A0092B-C50C-407E-A947-70E740481C1C}">
                <a14:useLocalDpi xmlns:a14="http://schemas.microsoft.com/office/drawing/2010/main" val="0"/>
              </a:ext>
            </a:extLst>
          </a:blip>
          <a:srcRect l="6582" t="22511" r="4803" b="26289"/>
          <a:stretch/>
        </p:blipFill>
        <p:spPr bwMode="auto">
          <a:xfrm>
            <a:off x="4498848" y="533400"/>
            <a:ext cx="4111752" cy="14301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590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1"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4*#ppt_w"/>
                                          </p:val>
                                        </p:tav>
                                        <p:tav tm="100000">
                                          <p:val>
                                            <p:strVal val="#ppt_w"/>
                                          </p:val>
                                        </p:tav>
                                      </p:tavLst>
                                    </p:anim>
                                    <p:anim calcmode="lin" valueType="num">
                                      <p:cBhvr>
                                        <p:cTn id="8" dur="500" fill="hold"/>
                                        <p:tgtEl>
                                          <p:spTgt spid="6"/>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16" presetClass="entr" presetSubtype="21" fill="hold" grpId="0" nodeType="after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Issues Arise:</a:t>
            </a:r>
            <a:endParaRPr lang="en-US" dirty="0"/>
          </a:p>
        </p:txBody>
      </p:sp>
      <p:sp>
        <p:nvSpPr>
          <p:cNvPr id="3" name="Content Placeholder 2"/>
          <p:cNvSpPr>
            <a:spLocks noGrp="1"/>
          </p:cNvSpPr>
          <p:nvPr>
            <p:ph idx="1"/>
          </p:nvPr>
        </p:nvSpPr>
        <p:spPr>
          <a:xfrm>
            <a:off x="609600" y="2133600"/>
            <a:ext cx="8077200" cy="4114800"/>
          </a:xfrm>
        </p:spPr>
        <p:txBody>
          <a:bodyPr>
            <a:normAutofit fontScale="92500"/>
          </a:bodyPr>
          <a:lstStyle/>
          <a:p>
            <a:pPr marL="514350" indent="-514350">
              <a:buClr>
                <a:srgbClr val="C00000"/>
              </a:buClr>
              <a:buSzPct val="110000"/>
              <a:buFont typeface="+mj-lt"/>
              <a:buAutoNum type="arabicPeriod"/>
            </a:pPr>
            <a:r>
              <a:rPr lang="en-US" dirty="0"/>
              <a:t>Abstain from being emotionally charged </a:t>
            </a:r>
            <a:r>
              <a:rPr lang="en-US" dirty="0" smtClean="0"/>
              <a:t/>
            </a:r>
            <a:br>
              <a:rPr lang="en-US" dirty="0" smtClean="0"/>
            </a:br>
            <a:r>
              <a:rPr lang="en-US" dirty="0" smtClean="0"/>
              <a:t>(</a:t>
            </a:r>
            <a:r>
              <a:rPr lang="en-US" dirty="0"/>
              <a:t>Jas. 1:19, 20)</a:t>
            </a:r>
          </a:p>
          <a:p>
            <a:pPr marL="514350" indent="-514350">
              <a:buClr>
                <a:srgbClr val="C00000"/>
              </a:buClr>
              <a:buSzPct val="110000"/>
              <a:buFont typeface="+mj-lt"/>
              <a:buAutoNum type="arabicPeriod"/>
            </a:pPr>
            <a:r>
              <a:rPr lang="en-US" dirty="0" smtClean="0"/>
              <a:t>Possess a sound mind (2 Tim. 1:7)</a:t>
            </a:r>
          </a:p>
          <a:p>
            <a:pPr marL="514350" indent="-514350">
              <a:buClr>
                <a:srgbClr val="C00000"/>
              </a:buClr>
              <a:buSzPct val="110000"/>
              <a:buFont typeface="+mj-lt"/>
              <a:buAutoNum type="arabicPeriod"/>
            </a:pPr>
            <a:r>
              <a:rPr lang="en-US" dirty="0"/>
              <a:t>L</a:t>
            </a:r>
            <a:r>
              <a:rPr lang="en-US" dirty="0" smtClean="0"/>
              <a:t>ook into God’s word for guidance (Prov. 3:5, 6; Ps. 119:105; Jas. 1:21, 25) </a:t>
            </a:r>
          </a:p>
          <a:p>
            <a:pPr lvl="1">
              <a:buClr>
                <a:srgbClr val="C00000"/>
              </a:buClr>
              <a:buSzPct val="110000"/>
            </a:pPr>
            <a:r>
              <a:rPr lang="en-US" dirty="0" smtClean="0"/>
              <a:t>Work </a:t>
            </a:r>
            <a:r>
              <a:rPr lang="en-US" dirty="0"/>
              <a:t>from the pattern of sound words (2 Tim. 1:13)</a:t>
            </a:r>
          </a:p>
          <a:p>
            <a:pPr marL="514350" indent="-514350">
              <a:buClr>
                <a:srgbClr val="C00000"/>
              </a:buClr>
              <a:buSzPct val="110000"/>
              <a:buFont typeface="+mj-lt"/>
              <a:buAutoNum type="arabicPeriod"/>
            </a:pPr>
            <a:r>
              <a:rPr lang="en-US" dirty="0" smtClean="0"/>
              <a:t>Be objectively reflective—</a:t>
            </a:r>
            <a:r>
              <a:rPr lang="en-US" b="1" dirty="0" smtClean="0">
                <a:solidFill>
                  <a:schemeClr val="accent6">
                    <a:lumMod val="75000"/>
                  </a:schemeClr>
                </a:solidFill>
              </a:rPr>
              <a:t>set your heart to understand</a:t>
            </a:r>
            <a:r>
              <a:rPr lang="en-US" dirty="0" smtClean="0"/>
              <a:t> (2 Tim. 2:7; Dan. 10:12; Eph. 5:17)</a:t>
            </a:r>
          </a:p>
        </p:txBody>
      </p:sp>
    </p:spTree>
    <p:extLst>
      <p:ext uri="{BB962C8B-B14F-4D97-AF65-F5344CB8AC3E}">
        <p14:creationId xmlns:p14="http://schemas.microsoft.com/office/powerpoint/2010/main" val="42004338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914400"/>
          </a:xfrm>
        </p:spPr>
        <p:txBody>
          <a:bodyPr>
            <a:prstTxWarp prst="textPlain">
              <a:avLst/>
            </a:prstTxWarp>
            <a:normAutofit fontScale="90000"/>
          </a:bodyPr>
          <a:lstStyle/>
          <a:p>
            <a:r>
              <a:rPr lang="en-US" dirty="0" smtClean="0"/>
              <a:t>How To Objectively Answer Our Question:</a:t>
            </a:r>
            <a:endParaRPr lang="en-US" dirty="0"/>
          </a:p>
        </p:txBody>
      </p:sp>
      <p:sp>
        <p:nvSpPr>
          <p:cNvPr id="3" name="Content Placeholder 2"/>
          <p:cNvSpPr>
            <a:spLocks noGrp="1"/>
          </p:cNvSpPr>
          <p:nvPr>
            <p:ph idx="1"/>
          </p:nvPr>
        </p:nvSpPr>
        <p:spPr>
          <a:xfrm>
            <a:off x="533400" y="2133600"/>
            <a:ext cx="8153400" cy="4343400"/>
          </a:xfrm>
        </p:spPr>
        <p:txBody>
          <a:bodyPr>
            <a:normAutofit fontScale="92500" lnSpcReduction="10000"/>
          </a:bodyPr>
          <a:lstStyle/>
          <a:p>
            <a:pPr marL="274320" indent="-274320"/>
            <a:r>
              <a:rPr lang="en-US" dirty="0" smtClean="0"/>
              <a:t>Does it overtly violate an explicit commandment?</a:t>
            </a:r>
          </a:p>
          <a:p>
            <a:pPr marL="274320" indent="-274320"/>
            <a:r>
              <a:rPr lang="en-US" dirty="0" smtClean="0"/>
              <a:t>Does it violate principles found in God’s word which are to govern the Christian?</a:t>
            </a:r>
          </a:p>
          <a:p>
            <a:pPr lvl="1"/>
            <a:r>
              <a:rPr lang="en-US" dirty="0" smtClean="0"/>
              <a:t>Example: </a:t>
            </a:r>
            <a:r>
              <a:rPr lang="en-US" b="1" dirty="0" smtClean="0"/>
              <a:t>DANCING</a:t>
            </a:r>
          </a:p>
          <a:p>
            <a:pPr lvl="1"/>
            <a:r>
              <a:rPr lang="en-US" dirty="0" smtClean="0"/>
              <a:t>Bible does not say, “Do not dance!”</a:t>
            </a:r>
          </a:p>
          <a:p>
            <a:pPr lvl="1"/>
            <a:r>
              <a:rPr lang="en-US" dirty="0" smtClean="0"/>
              <a:t>Violation of principles:</a:t>
            </a:r>
          </a:p>
          <a:p>
            <a:pPr lvl="2"/>
            <a:r>
              <a:rPr lang="en-US" dirty="0" smtClean="0"/>
              <a:t>Incitement of sensual thoughts  (Mk. 6:21, 22)</a:t>
            </a:r>
          </a:p>
          <a:p>
            <a:pPr lvl="2"/>
            <a:r>
              <a:rPr lang="en-US" dirty="0" smtClean="0"/>
              <a:t>Lewd/lasciviousness (Gal. 5:19)</a:t>
            </a:r>
          </a:p>
          <a:p>
            <a:pPr lvl="2"/>
            <a:r>
              <a:rPr lang="en-US" dirty="0" smtClean="0"/>
              <a:t>No biblical scene approving men and women socially handling each other (cf. Ex. 32:19, 6, 25)</a:t>
            </a:r>
          </a:p>
        </p:txBody>
      </p:sp>
      <p:cxnSp>
        <p:nvCxnSpPr>
          <p:cNvPr id="5" name="Straight Connector 4"/>
          <p:cNvCxnSpPr/>
          <p:nvPr/>
        </p:nvCxnSpPr>
        <p:spPr>
          <a:xfrm>
            <a:off x="838200" y="2362200"/>
            <a:ext cx="76962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50547202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par>
                          <p:cTn id="27" fill="hold">
                            <p:stCondLst>
                              <p:cond delay="0"/>
                            </p:stCondLst>
                            <p:childTnLst>
                              <p:par>
                                <p:cTn id="28" presetID="10" presetClass="entr" presetSubtype="0" fill="hold" grpId="0"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1000"/>
                                        <p:tgtEl>
                                          <p:spTgt spid="3">
                                            <p:txEl>
                                              <p:pRg st="5" end="5"/>
                                            </p:txEl>
                                          </p:spTgt>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914400"/>
          </a:xfrm>
        </p:spPr>
        <p:txBody>
          <a:bodyPr>
            <a:prstTxWarp prst="textPlain">
              <a:avLst/>
            </a:prstTxWarp>
            <a:normAutofit fontScale="90000"/>
          </a:bodyPr>
          <a:lstStyle/>
          <a:p>
            <a:r>
              <a:rPr lang="en-US" dirty="0" smtClean="0"/>
              <a:t>How To Objectively Answer Our Question:</a:t>
            </a:r>
            <a:endParaRPr lang="en-US" dirty="0"/>
          </a:p>
        </p:txBody>
      </p:sp>
      <p:sp>
        <p:nvSpPr>
          <p:cNvPr id="3" name="Content Placeholder 2"/>
          <p:cNvSpPr>
            <a:spLocks noGrp="1"/>
          </p:cNvSpPr>
          <p:nvPr>
            <p:ph idx="1"/>
          </p:nvPr>
        </p:nvSpPr>
        <p:spPr>
          <a:xfrm>
            <a:off x="533400" y="2133600"/>
            <a:ext cx="8153400" cy="4343400"/>
          </a:xfrm>
        </p:spPr>
        <p:txBody>
          <a:bodyPr>
            <a:normAutofit/>
          </a:bodyPr>
          <a:lstStyle/>
          <a:p>
            <a:r>
              <a:rPr lang="en-US" dirty="0" smtClean="0"/>
              <a:t>Questions:</a:t>
            </a:r>
          </a:p>
          <a:p>
            <a:pPr lvl="1"/>
            <a:r>
              <a:rPr lang="en-US" dirty="0" smtClean="0"/>
              <a:t>Is the fruit good or bad?</a:t>
            </a:r>
          </a:p>
          <a:p>
            <a:pPr lvl="1"/>
            <a:r>
              <a:rPr lang="en-US" dirty="0" smtClean="0"/>
              <a:t>Can you promote it as good?</a:t>
            </a:r>
          </a:p>
          <a:p>
            <a:pPr lvl="1"/>
            <a:r>
              <a:rPr lang="en-US" dirty="0" smtClean="0"/>
              <a:t>Harmful to influence, stewardship, health?</a:t>
            </a:r>
          </a:p>
          <a:p>
            <a:pPr lvl="1"/>
            <a:r>
              <a:rPr lang="en-US" dirty="0" smtClean="0"/>
              <a:t>Addictive?</a:t>
            </a:r>
          </a:p>
          <a:p>
            <a:pPr lvl="1"/>
            <a:r>
              <a:rPr lang="en-US" dirty="0" smtClean="0"/>
              <a:t>Does it promote righteousness?</a:t>
            </a:r>
          </a:p>
          <a:p>
            <a:pPr lvl="1"/>
            <a:r>
              <a:rPr lang="en-US" dirty="0" smtClean="0"/>
              <a:t>Does it agree with the example of Christ?</a:t>
            </a:r>
          </a:p>
          <a:p>
            <a:pPr lvl="1"/>
            <a:r>
              <a:rPr lang="en-US" dirty="0" smtClean="0"/>
              <a:t>Can you thank God for it (Col. 3:17)?</a:t>
            </a:r>
          </a:p>
        </p:txBody>
      </p:sp>
    </p:spTree>
    <p:extLst>
      <p:ext uri="{BB962C8B-B14F-4D97-AF65-F5344CB8AC3E}">
        <p14:creationId xmlns:p14="http://schemas.microsoft.com/office/powerpoint/2010/main" val="197162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250"/>
                                        <p:tgtEl>
                                          <p:spTgt spid="3">
                                            <p:txEl>
                                              <p:pRg st="1" end="1"/>
                                            </p:txEl>
                                          </p:spTgt>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250"/>
                                        <p:tgtEl>
                                          <p:spTgt spid="3">
                                            <p:txEl>
                                              <p:pRg st="2" end="2"/>
                                            </p:txEl>
                                          </p:spTgt>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250"/>
                                        <p:tgtEl>
                                          <p:spTgt spid="3">
                                            <p:txEl>
                                              <p:pRg st="3" end="3"/>
                                            </p:txEl>
                                          </p:spTgt>
                                        </p:tgtEl>
                                      </p:cBhvr>
                                    </p:animEffect>
                                  </p:childTnLst>
                                </p:cTn>
                              </p:par>
                            </p:childTnLst>
                          </p:cTn>
                        </p:par>
                        <p:par>
                          <p:cTn id="16" fill="hold">
                            <p:stCondLst>
                              <p:cond delay="3750"/>
                            </p:stCondLst>
                            <p:childTnLst>
                              <p:par>
                                <p:cTn id="17" presetID="10"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250"/>
                                        <p:tgtEl>
                                          <p:spTgt spid="3">
                                            <p:txEl>
                                              <p:pRg st="4" end="4"/>
                                            </p:txEl>
                                          </p:spTgt>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250"/>
                                        <p:tgtEl>
                                          <p:spTgt spid="3">
                                            <p:txEl>
                                              <p:pRg st="5" end="5"/>
                                            </p:txEl>
                                          </p:spTgt>
                                        </p:tgtEl>
                                      </p:cBhvr>
                                    </p:animEffect>
                                  </p:childTnLst>
                                </p:cTn>
                              </p:par>
                            </p:childTnLst>
                          </p:cTn>
                        </p:par>
                        <p:par>
                          <p:cTn id="24" fill="hold">
                            <p:stCondLst>
                              <p:cond delay="6250"/>
                            </p:stCondLst>
                            <p:childTnLst>
                              <p:par>
                                <p:cTn id="25" presetID="10" presetClass="entr" presetSubtype="0" fill="hold" grpId="0"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250"/>
                                        <p:tgtEl>
                                          <p:spTgt spid="3">
                                            <p:txEl>
                                              <p:pRg st="6" end="6"/>
                                            </p:txEl>
                                          </p:spTgt>
                                        </p:tgtEl>
                                      </p:cBhvr>
                                    </p:animEffect>
                                  </p:childTnLst>
                                </p:cTn>
                              </p:par>
                            </p:childTnLst>
                          </p:cTn>
                        </p:par>
                        <p:par>
                          <p:cTn id="28" fill="hold">
                            <p:stCondLst>
                              <p:cond delay="7500"/>
                            </p:stCondLst>
                            <p:childTnLst>
                              <p:par>
                                <p:cTn id="29" presetID="10" presetClass="entr" presetSubtype="0" fill="hold" grpId="0"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prstTxWarp prst="textPlain">
              <a:avLst/>
            </a:prstTxWarp>
            <a:normAutofit fontScale="90000"/>
          </a:bodyPr>
          <a:lstStyle/>
          <a:p>
            <a:r>
              <a:rPr lang="en-US" dirty="0" smtClean="0"/>
              <a:t>Notable Quote</a:t>
            </a:r>
            <a:endParaRPr lang="en-US" dirty="0"/>
          </a:p>
        </p:txBody>
      </p:sp>
      <p:sp>
        <p:nvSpPr>
          <p:cNvPr id="3" name="Content Placeholder 2"/>
          <p:cNvSpPr>
            <a:spLocks noGrp="1"/>
          </p:cNvSpPr>
          <p:nvPr>
            <p:ph idx="1"/>
          </p:nvPr>
        </p:nvSpPr>
        <p:spPr>
          <a:xfrm>
            <a:off x="457200" y="1981200"/>
            <a:ext cx="8305800" cy="4876800"/>
          </a:xfrm>
        </p:spPr>
        <p:txBody>
          <a:bodyPr>
            <a:normAutofit/>
          </a:bodyPr>
          <a:lstStyle/>
          <a:p>
            <a:pPr marL="0" indent="0">
              <a:buNone/>
            </a:pPr>
            <a:r>
              <a:rPr lang="en-US" sz="2400" dirty="0" smtClean="0"/>
              <a:t>“One </a:t>
            </a:r>
            <a:r>
              <a:rPr lang="en-US" sz="2400" dirty="0"/>
              <a:t>of the most common evils and gripping habits one can deal with, is the use of tobacco. Brethren also know that it is one of the touchiest subjects a preacher can deal with. For this reason, preachers have learned to leave it alone, declaring that it will do no good to preach on the matter. Could it be what they mean to say is, it will do them no good? It is strange how preachers can lift their bold (?) voices against some sin </a:t>
            </a:r>
            <a:r>
              <a:rPr lang="en-US" sz="2400" dirty="0" smtClean="0"/>
              <a:t>that </a:t>
            </a:r>
            <a:r>
              <a:rPr lang="en-US" sz="2400" dirty="0"/>
              <a:t>no one in a hundred miles is guilty of, or scold the young people for writing notes or chewing gum in services, but never seem to get around to reproving the sins of those who put the bread on his table! "Do I now persuade men, or God? or do I seek to please men? for if I yet pleased men, I should not be the servant of Christ" (Gal. 1:10</a:t>
            </a:r>
            <a:r>
              <a:rPr lang="en-US" sz="2400" dirty="0" smtClean="0"/>
              <a:t>).” </a:t>
            </a:r>
            <a:endParaRPr lang="en-US" sz="2400" dirty="0"/>
          </a:p>
        </p:txBody>
      </p:sp>
      <p:sp>
        <p:nvSpPr>
          <p:cNvPr id="4" name="Rectangle 3"/>
          <p:cNvSpPr/>
          <p:nvPr/>
        </p:nvSpPr>
        <p:spPr>
          <a:xfrm>
            <a:off x="457200" y="685800"/>
            <a:ext cx="8229600" cy="923330"/>
          </a:xfrm>
          <a:prstGeom prst="rect">
            <a:avLst/>
          </a:prstGeom>
        </p:spPr>
        <p:txBody>
          <a:bodyPr wrap="square">
            <a:spAutoFit/>
          </a:bodyPr>
          <a:lstStyle/>
          <a:p>
            <a:r>
              <a:rPr lang="en-US" dirty="0"/>
              <a:t/>
            </a:r>
            <a:br>
              <a:rPr lang="en-US" dirty="0"/>
            </a:br>
            <a:r>
              <a:rPr lang="en-US" dirty="0"/>
              <a:t>(Don Potts</a:t>
            </a:r>
            <a:r>
              <a:rPr lang="en-US" i="1" dirty="0"/>
              <a:t>, </a:t>
            </a:r>
            <a:r>
              <a:rPr lang="en-US" dirty="0" smtClean="0"/>
              <a:t>“King </a:t>
            </a:r>
            <a:r>
              <a:rPr lang="en-US" dirty="0"/>
              <a:t>Nicotine or King Jesus</a:t>
            </a:r>
            <a:r>
              <a:rPr lang="en-US" dirty="0" smtClean="0"/>
              <a:t>?” </a:t>
            </a:r>
            <a:r>
              <a:rPr lang="en-US" dirty="0"/>
              <a:t>TRUTH MAGAZINE XX: 40, pp. 635-636. October 7, 1976)</a:t>
            </a:r>
          </a:p>
        </p:txBody>
      </p:sp>
    </p:spTree>
    <p:extLst>
      <p:ext uri="{BB962C8B-B14F-4D97-AF65-F5344CB8AC3E}">
        <p14:creationId xmlns:p14="http://schemas.microsoft.com/office/powerpoint/2010/main" val="30529446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74639"/>
            <a:ext cx="9144000" cy="715962"/>
          </a:xfrm>
        </p:spPr>
        <p:style>
          <a:lnRef idx="0">
            <a:schemeClr val="dk1"/>
          </a:lnRef>
          <a:fillRef idx="3">
            <a:schemeClr val="dk1"/>
          </a:fillRef>
          <a:effectRef idx="3">
            <a:schemeClr val="dk1"/>
          </a:effectRef>
          <a:fontRef idx="minor">
            <a:schemeClr val="lt1"/>
          </a:fontRef>
        </p:style>
        <p:txBody>
          <a:bodyPr>
            <a:normAutofit fontScale="90000"/>
          </a:bodyPr>
          <a:lstStyle/>
          <a:p>
            <a:r>
              <a:rPr lang="en-US" dirty="0" smtClean="0"/>
              <a:t>Syllogism of Sin</a:t>
            </a:r>
            <a:endParaRPr lang="en-US" dirty="0"/>
          </a:p>
        </p:txBody>
      </p:sp>
      <p:sp>
        <p:nvSpPr>
          <p:cNvPr id="3" name="Content Placeholder 2"/>
          <p:cNvSpPr>
            <a:spLocks noGrp="1"/>
          </p:cNvSpPr>
          <p:nvPr>
            <p:ph idx="1"/>
          </p:nvPr>
        </p:nvSpPr>
        <p:spPr>
          <a:xfrm>
            <a:off x="457200" y="1951037"/>
            <a:ext cx="8229600" cy="4373563"/>
          </a:xfrm>
        </p:spPr>
        <p:txBody>
          <a:bodyPr>
            <a:normAutofit/>
          </a:bodyPr>
          <a:lstStyle/>
          <a:p>
            <a:pPr marL="514350" indent="-514350">
              <a:buFont typeface="+mj-lt"/>
              <a:buAutoNum type="arabicPeriod"/>
            </a:pPr>
            <a:r>
              <a:rPr lang="en-US" sz="3600" dirty="0" smtClean="0"/>
              <a:t>It </a:t>
            </a:r>
            <a:r>
              <a:rPr lang="en-US" sz="3600" dirty="0"/>
              <a:t>is sinful to harm the physical </a:t>
            </a:r>
            <a:r>
              <a:rPr lang="en-US" sz="3600" dirty="0" smtClean="0"/>
              <a:t>body</a:t>
            </a:r>
            <a:endParaRPr lang="en-US" sz="3600" dirty="0"/>
          </a:p>
          <a:p>
            <a:pPr marL="514350" indent="-514350">
              <a:buFont typeface="+mj-lt"/>
              <a:buAutoNum type="arabicPeriod"/>
            </a:pPr>
            <a:r>
              <a:rPr lang="en-US" sz="3600" dirty="0" smtClean="0"/>
              <a:t>The </a:t>
            </a:r>
            <a:r>
              <a:rPr lang="en-US" sz="3600" dirty="0"/>
              <a:t>use of tobacco </a:t>
            </a:r>
            <a:r>
              <a:rPr lang="en-US" sz="3600" dirty="0" smtClean="0"/>
              <a:t>Is </a:t>
            </a:r>
            <a:r>
              <a:rPr lang="en-US" sz="3600" dirty="0"/>
              <a:t>harmful to the physical </a:t>
            </a:r>
            <a:r>
              <a:rPr lang="en-US" sz="3600" dirty="0" smtClean="0"/>
              <a:t>body</a:t>
            </a:r>
            <a:endParaRPr lang="en-US" sz="3600" dirty="0"/>
          </a:p>
          <a:p>
            <a:pPr marL="514350" indent="-514350">
              <a:buFont typeface="+mj-lt"/>
              <a:buAutoNum type="arabicPeriod"/>
            </a:pPr>
            <a:r>
              <a:rPr lang="en-US" sz="3600" dirty="0" smtClean="0"/>
              <a:t>Therefore</a:t>
            </a:r>
            <a:r>
              <a:rPr lang="en-US" sz="3600" dirty="0"/>
              <a:t>, the use of tobacco in human consumption is </a:t>
            </a:r>
            <a:r>
              <a:rPr lang="en-US" sz="3600" dirty="0" smtClean="0"/>
              <a:t>sinful</a:t>
            </a:r>
            <a:endParaRPr lang="en-US" sz="3600" dirty="0"/>
          </a:p>
        </p:txBody>
      </p:sp>
      <p:sp>
        <p:nvSpPr>
          <p:cNvPr id="4" name="Rectangle 3"/>
          <p:cNvSpPr/>
          <p:nvPr/>
        </p:nvSpPr>
        <p:spPr>
          <a:xfrm>
            <a:off x="457200" y="685800"/>
            <a:ext cx="8229600" cy="923330"/>
          </a:xfrm>
          <a:prstGeom prst="rect">
            <a:avLst/>
          </a:prstGeom>
        </p:spPr>
        <p:txBody>
          <a:bodyPr wrap="square">
            <a:spAutoFit/>
          </a:bodyPr>
          <a:lstStyle/>
          <a:p>
            <a:r>
              <a:rPr lang="en-US" dirty="0"/>
              <a:t/>
            </a:r>
            <a:br>
              <a:rPr lang="en-US" dirty="0"/>
            </a:br>
            <a:r>
              <a:rPr lang="en-US" dirty="0"/>
              <a:t>(Don Potts</a:t>
            </a:r>
            <a:r>
              <a:rPr lang="en-US" i="1" dirty="0"/>
              <a:t>, </a:t>
            </a:r>
            <a:r>
              <a:rPr lang="en-US" dirty="0" smtClean="0"/>
              <a:t>“King </a:t>
            </a:r>
            <a:r>
              <a:rPr lang="en-US" dirty="0"/>
              <a:t>Nicotine or King Jesus</a:t>
            </a:r>
            <a:r>
              <a:rPr lang="en-US" dirty="0" smtClean="0"/>
              <a:t>?” </a:t>
            </a:r>
            <a:r>
              <a:rPr lang="en-US" dirty="0"/>
              <a:t>TRUTH MAGAZINE XX: 40, pp. 635-636. October 7, 1976)</a:t>
            </a:r>
          </a:p>
        </p:txBody>
      </p:sp>
    </p:spTree>
    <p:extLst>
      <p:ext uri="{BB962C8B-B14F-4D97-AF65-F5344CB8AC3E}">
        <p14:creationId xmlns:p14="http://schemas.microsoft.com/office/powerpoint/2010/main" val="33211934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500"/>
                                        <p:tgtEl>
                                          <p:spTgt spid="3">
                                            <p:txEl>
                                              <p:pRg st="1" end="1"/>
                                            </p:txEl>
                                          </p:spTgt>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0">
                  <a:solidFill>
                    <a:schemeClr val="tx2">
                      <a:tint val="1000"/>
                    </a:schemeClr>
                  </a:solidFill>
                  <a:prstDash val="solid"/>
                </a:ln>
                <a:solidFill>
                  <a:schemeClr val="accent3">
                    <a:lumMod val="75000"/>
                  </a:schemeClr>
                </a:solidFill>
                <a:effectLst>
                  <a:outerShdw blurRad="50000" dist="50800" dir="7500000" algn="tl">
                    <a:srgbClr val="000000">
                      <a:shade val="5000"/>
                      <a:alpha val="35000"/>
                    </a:srgbClr>
                  </a:outerShdw>
                </a:effectLst>
              </a:rPr>
              <a:t>Principle of Fruit</a:t>
            </a:r>
            <a:endParaRPr lang="en-US" b="1" dirty="0">
              <a:ln w="19050">
                <a:solidFill>
                  <a:schemeClr val="tx2">
                    <a:tint val="1000"/>
                  </a:schemeClr>
                </a:solidFill>
                <a:prstDash val="solid"/>
              </a:ln>
              <a:solidFill>
                <a:schemeClr val="accent3">
                  <a:lumMod val="75000"/>
                </a:schemeClr>
              </a:solidFill>
              <a:effectLst>
                <a:outerShdw blurRad="50000" dist="50800" dir="7500000" algn="tl">
                  <a:srgbClr val="000000">
                    <a:shade val="5000"/>
                    <a:alpha val="35000"/>
                  </a:srgbClr>
                </a:outerShdw>
              </a:effectLst>
            </a:endParaRPr>
          </a:p>
        </p:txBody>
      </p:sp>
      <p:sp>
        <p:nvSpPr>
          <p:cNvPr id="3" name="Content Placeholder 2"/>
          <p:cNvSpPr>
            <a:spLocks noGrp="1"/>
          </p:cNvSpPr>
          <p:nvPr>
            <p:ph idx="1"/>
          </p:nvPr>
        </p:nvSpPr>
        <p:spPr>
          <a:xfrm>
            <a:off x="762000" y="2133600"/>
            <a:ext cx="7696200" cy="4191000"/>
          </a:xfrm>
        </p:spPr>
        <p:txBody>
          <a:bodyPr>
            <a:noAutofit/>
          </a:bodyPr>
          <a:lstStyle/>
          <a:p>
            <a:pPr marL="0" indent="0" algn="just">
              <a:buNone/>
            </a:pPr>
            <a:r>
              <a:rPr lang="en-US" sz="4000" dirty="0" smtClean="0"/>
              <a:t>“Even </a:t>
            </a:r>
            <a:r>
              <a:rPr lang="en-US" sz="4000" dirty="0"/>
              <a:t>so, every good tree bears good fruit, but a bad tree bears bad </a:t>
            </a:r>
            <a:r>
              <a:rPr lang="en-US" sz="4000" dirty="0" smtClean="0"/>
              <a:t>fruit. A </a:t>
            </a:r>
            <a:r>
              <a:rPr lang="en-US" sz="4000" dirty="0"/>
              <a:t>good tree cannot bear bad fruit, nor can a bad tree bear good </a:t>
            </a:r>
            <a:r>
              <a:rPr lang="en-US" sz="4000" dirty="0" smtClean="0"/>
              <a:t>fruit. Every </a:t>
            </a:r>
            <a:r>
              <a:rPr lang="en-US" sz="4000" dirty="0"/>
              <a:t>tree that does not bear good fruit is cut down and thrown into the </a:t>
            </a:r>
            <a:r>
              <a:rPr lang="en-US" sz="4000" dirty="0" smtClean="0"/>
              <a:t>fire” (Matt. 7:17-19)</a:t>
            </a:r>
          </a:p>
        </p:txBody>
      </p:sp>
      <p:pic>
        <p:nvPicPr>
          <p:cNvPr id="3078" name="Picture 6" descr="C:\Users\Steven\AppData\Local\Microsoft\Windows\Temporary Internet Files\Content.IE5\GP3YZCR6\MC9000274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533400"/>
            <a:ext cx="1751076" cy="14557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Steven\AppData\Local\Microsoft\Windows\Temporary Internet Files\Content.IE5\REGIROUW\MC90023143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316990"/>
            <a:ext cx="1945476" cy="1888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615363"/>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0">
                  <a:solidFill>
                    <a:schemeClr val="tx2">
                      <a:tint val="1000"/>
                    </a:schemeClr>
                  </a:solidFill>
                  <a:prstDash val="solid"/>
                </a:ln>
                <a:solidFill>
                  <a:schemeClr val="accent3">
                    <a:lumMod val="75000"/>
                  </a:schemeClr>
                </a:solidFill>
                <a:effectLst>
                  <a:outerShdw blurRad="50000" dist="50800" dir="7500000" algn="tl">
                    <a:srgbClr val="000000">
                      <a:shade val="5000"/>
                      <a:alpha val="35000"/>
                    </a:srgbClr>
                  </a:outerShdw>
                </a:effectLst>
              </a:rPr>
              <a:t>Principle of Fruit</a:t>
            </a:r>
            <a:endParaRPr lang="en-US" b="1" dirty="0">
              <a:ln w="19050">
                <a:solidFill>
                  <a:schemeClr val="tx2">
                    <a:tint val="1000"/>
                  </a:schemeClr>
                </a:solidFill>
                <a:prstDash val="solid"/>
              </a:ln>
              <a:solidFill>
                <a:schemeClr val="accent3">
                  <a:lumMod val="75000"/>
                </a:schemeClr>
              </a:solidFill>
              <a:effectLst>
                <a:outerShdw blurRad="50000" dist="50800" dir="7500000" algn="tl">
                  <a:srgbClr val="000000">
                    <a:shade val="5000"/>
                    <a:alpha val="35000"/>
                  </a:srgbClr>
                </a:outerShdw>
              </a:effectLst>
            </a:endParaRPr>
          </a:p>
        </p:txBody>
      </p:sp>
      <p:sp>
        <p:nvSpPr>
          <p:cNvPr id="3" name="Content Placeholder 2"/>
          <p:cNvSpPr>
            <a:spLocks noGrp="1"/>
          </p:cNvSpPr>
          <p:nvPr>
            <p:ph idx="1"/>
          </p:nvPr>
        </p:nvSpPr>
        <p:spPr>
          <a:xfrm>
            <a:off x="762000" y="2362200"/>
            <a:ext cx="7847076" cy="3962400"/>
          </a:xfrm>
        </p:spPr>
        <p:txBody>
          <a:bodyPr>
            <a:normAutofit lnSpcReduction="10000"/>
          </a:bodyPr>
          <a:lstStyle/>
          <a:p>
            <a:pPr marL="0" lvl="0" indent="0" algn="just">
              <a:buNone/>
            </a:pPr>
            <a:r>
              <a:rPr lang="en-US" sz="4300" dirty="0">
                <a:solidFill>
                  <a:prstClr val="black"/>
                </a:solidFill>
              </a:rPr>
              <a:t>“Either make the tree good and its fruit good, or else make the tree bad and its fruit bad; for a tree is known by its fruit” (Matt. 12:33)</a:t>
            </a:r>
          </a:p>
          <a:p>
            <a:pPr lvl="1" algn="just">
              <a:buFont typeface="Wingdings" panose="05000000000000000000" pitchFamily="2" charset="2"/>
              <a:buChar char="Ø"/>
            </a:pPr>
            <a:r>
              <a:rPr lang="en-US" sz="4000" b="1" dirty="0" smtClean="0">
                <a:solidFill>
                  <a:schemeClr val="accent6">
                    <a:lumMod val="75000"/>
                  </a:schemeClr>
                </a:solidFill>
                <a:effectLst>
                  <a:outerShdw blurRad="38100" dist="38100" dir="2700000" algn="tl">
                    <a:srgbClr val="000000">
                      <a:alpha val="43137"/>
                    </a:srgbClr>
                  </a:outerShdw>
                </a:effectLst>
              </a:rPr>
              <a:t>Judge by fruit inspection</a:t>
            </a:r>
          </a:p>
          <a:p>
            <a:pPr lvl="1" algn="just">
              <a:buFont typeface="Wingdings" panose="05000000000000000000" pitchFamily="2" charset="2"/>
              <a:buChar char="Ø"/>
            </a:pPr>
            <a:r>
              <a:rPr lang="en-US" sz="4000" b="1" dirty="0" smtClean="0">
                <a:solidFill>
                  <a:schemeClr val="accent6">
                    <a:lumMod val="75000"/>
                  </a:schemeClr>
                </a:solidFill>
                <a:effectLst>
                  <a:outerShdw blurRad="38100" dist="38100" dir="2700000" algn="tl">
                    <a:srgbClr val="000000">
                      <a:alpha val="43137"/>
                    </a:srgbClr>
                  </a:outerShdw>
                </a:effectLst>
              </a:rPr>
              <a:t>A tree is known by its fruit</a:t>
            </a:r>
            <a:endParaRPr lang="en-US" sz="4000" b="1" dirty="0">
              <a:solidFill>
                <a:schemeClr val="accent6">
                  <a:lumMod val="75000"/>
                </a:schemeClr>
              </a:solidFill>
              <a:effectLst>
                <a:outerShdw blurRad="38100" dist="38100" dir="2700000" algn="tl">
                  <a:srgbClr val="000000">
                    <a:alpha val="43137"/>
                  </a:srgbClr>
                </a:outerShdw>
              </a:effectLst>
            </a:endParaRPr>
          </a:p>
        </p:txBody>
      </p:sp>
      <p:pic>
        <p:nvPicPr>
          <p:cNvPr id="4" name="Picture 6" descr="C:\Users\Steven\AppData\Local\Microsoft\Windows\Temporary Internet Files\Content.IE5\GP3YZCR6\MC9000274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533400"/>
            <a:ext cx="1751076" cy="14557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Steven\AppData\Local\Microsoft\Windows\Temporary Internet Files\Content.IE5\REGIROUW\MC90023143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316990"/>
            <a:ext cx="1945476" cy="1888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615363"/>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129539" cy="2667000"/>
          </a:xfrm>
        </p:spPr>
        <p:txBody>
          <a:bodyPr/>
          <a:lstStyle/>
          <a:p>
            <a:r>
              <a:rPr lang="en-US" sz="2400" dirty="0" smtClean="0">
                <a:solidFill>
                  <a:srgbClr val="FFCC00"/>
                </a:solidFill>
                <a:latin typeface="Arial"/>
                <a:cs typeface="Arial"/>
              </a:rPr>
              <a:t/>
            </a:r>
            <a:br>
              <a:rPr lang="en-US" sz="2400" dirty="0" smtClean="0">
                <a:solidFill>
                  <a:srgbClr val="FFCC00"/>
                </a:solidFill>
                <a:latin typeface="Arial"/>
                <a:cs typeface="Arial"/>
              </a:rPr>
            </a:br>
            <a:r>
              <a:rPr lang="en-US" sz="2400" dirty="0" smtClean="0">
                <a:solidFill>
                  <a:srgbClr val="FFCC00"/>
                </a:solidFill>
                <a:latin typeface="Arial"/>
                <a:cs typeface="Arial"/>
              </a:rPr>
              <a:t>The </a:t>
            </a:r>
            <a:r>
              <a:rPr lang="en-US" sz="2400" dirty="0">
                <a:solidFill>
                  <a:srgbClr val="FFCC00"/>
                </a:solidFill>
                <a:latin typeface="Arial"/>
                <a:cs typeface="Arial"/>
              </a:rPr>
              <a:t>Health Consequences of </a:t>
            </a:r>
            <a:r>
              <a:rPr lang="en-US" sz="2400" dirty="0" smtClean="0">
                <a:solidFill>
                  <a:srgbClr val="FFCC00"/>
                </a:solidFill>
                <a:latin typeface="Arial"/>
                <a:cs typeface="Arial"/>
              </a:rPr>
              <a:t>Smoking:</a:t>
            </a:r>
            <a:br>
              <a:rPr lang="en-US" sz="2400" dirty="0" smtClean="0">
                <a:solidFill>
                  <a:srgbClr val="FFCC00"/>
                </a:solidFill>
                <a:latin typeface="Arial"/>
                <a:cs typeface="Arial"/>
              </a:rPr>
            </a:br>
            <a:r>
              <a:rPr lang="en-US" sz="2400" dirty="0" smtClean="0">
                <a:solidFill>
                  <a:srgbClr val="FFCC00"/>
                </a:solidFill>
                <a:latin typeface="Arial"/>
                <a:cs typeface="Arial"/>
              </a:rPr>
              <a:t> </a:t>
            </a:r>
            <a:r>
              <a:rPr lang="en-US" sz="2400" dirty="0">
                <a:solidFill>
                  <a:srgbClr val="FFCC00"/>
                </a:solidFill>
                <a:latin typeface="Arial"/>
                <a:cs typeface="Arial"/>
              </a:rPr>
              <a:t>50 Years of </a:t>
            </a:r>
            <a:r>
              <a:rPr lang="en-US" sz="2400" dirty="0" smtClean="0">
                <a:solidFill>
                  <a:srgbClr val="FFCC00"/>
                </a:solidFill>
                <a:latin typeface="Arial"/>
                <a:cs typeface="Arial"/>
              </a:rPr>
              <a:t>Progress</a:t>
            </a:r>
            <a:br>
              <a:rPr lang="en-US" sz="2400" dirty="0" smtClean="0">
                <a:solidFill>
                  <a:srgbClr val="FFCC00"/>
                </a:solidFill>
                <a:latin typeface="Arial"/>
                <a:cs typeface="Arial"/>
              </a:rPr>
            </a:br>
            <a:r>
              <a:rPr lang="en-US" sz="2000" dirty="0" smtClean="0">
                <a:solidFill>
                  <a:schemeClr val="bg2"/>
                </a:solidFill>
                <a:latin typeface="Arial"/>
                <a:cs typeface="Arial"/>
              </a:rPr>
              <a:t>A Report of the Surgeon General</a:t>
            </a:r>
            <a:br>
              <a:rPr lang="en-US" sz="2000" dirty="0" smtClean="0">
                <a:solidFill>
                  <a:schemeClr val="bg2"/>
                </a:solidFill>
                <a:latin typeface="Arial"/>
                <a:cs typeface="Arial"/>
              </a:rPr>
            </a:br>
            <a:r>
              <a:rPr lang="en-US" sz="2000" dirty="0" smtClean="0">
                <a:solidFill>
                  <a:schemeClr val="bg2"/>
                </a:solidFill>
              </a:rPr>
              <a:t/>
            </a:r>
            <a:br>
              <a:rPr lang="en-US" sz="2000" dirty="0" smtClean="0">
                <a:solidFill>
                  <a:schemeClr val="bg2"/>
                </a:solidFill>
              </a:rPr>
            </a:br>
            <a:r>
              <a:rPr lang="en-US" sz="2000" dirty="0">
                <a:solidFill>
                  <a:schemeClr val="bg2"/>
                </a:solidFill>
              </a:rPr>
              <a:t/>
            </a:r>
            <a:br>
              <a:rPr lang="en-US" sz="2000" dirty="0">
                <a:solidFill>
                  <a:schemeClr val="bg2"/>
                </a:solidFill>
              </a:rPr>
            </a:br>
            <a:endParaRPr lang="en-US" sz="2000" dirty="0">
              <a:solidFill>
                <a:schemeClr val="bg2"/>
              </a:solidFill>
            </a:endParaRPr>
          </a:p>
        </p:txBody>
      </p:sp>
      <p:sp>
        <p:nvSpPr>
          <p:cNvPr id="5" name="Title 3"/>
          <p:cNvSpPr txBox="1">
            <a:spLocks/>
          </p:cNvSpPr>
          <p:nvPr/>
        </p:nvSpPr>
        <p:spPr>
          <a:xfrm>
            <a:off x="457200" y="228600"/>
            <a:ext cx="8229600" cy="1371600"/>
          </a:xfrm>
          <a:prstGeom prst="rect">
            <a:avLst/>
          </a:prstGeom>
        </p:spPr>
        <p:txBody>
          <a:bodyPr anchor="b" anchorCtr="0"/>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endParaRPr lang="en-US" dirty="0" smtClean="0">
              <a:solidFill>
                <a:srgbClr val="FFCC00"/>
              </a:solidFill>
            </a:endParaRPr>
          </a:p>
          <a:p>
            <a:endParaRPr lang="en-US" dirty="0">
              <a:solidFill>
                <a:srgbClr val="FFCC00"/>
              </a:solidFill>
            </a:endParaRPr>
          </a:p>
          <a:p>
            <a:endParaRPr lang="en-US" dirty="0">
              <a:solidFill>
                <a:srgbClr val="FFCC00"/>
              </a:solidFill>
            </a:endParaRPr>
          </a:p>
        </p:txBody>
      </p:sp>
      <p:sp>
        <p:nvSpPr>
          <p:cNvPr id="3" name="TextBox 2"/>
          <p:cNvSpPr txBox="1"/>
          <p:nvPr/>
        </p:nvSpPr>
        <p:spPr>
          <a:xfrm>
            <a:off x="1335199" y="6172200"/>
            <a:ext cx="2747253" cy="369332"/>
          </a:xfrm>
          <a:prstGeom prst="rect">
            <a:avLst/>
          </a:prstGeom>
          <a:noFill/>
        </p:spPr>
        <p:txBody>
          <a:bodyPr wrap="square" rtlCol="0">
            <a:spAutoFit/>
          </a:bodyPr>
          <a:lstStyle/>
          <a:p>
            <a:pPr algn="ctr"/>
            <a:r>
              <a:rPr lang="en-US" dirty="0">
                <a:solidFill>
                  <a:srgbClr val="FFFFFF"/>
                </a:solidFill>
                <a:latin typeface="Arial"/>
                <a:cs typeface="Arial"/>
              </a:rPr>
              <a:t>1964</a:t>
            </a:r>
          </a:p>
        </p:txBody>
      </p:sp>
      <p:pic>
        <p:nvPicPr>
          <p:cNvPr id="9" name="Picture 8" descr="Cover of The Health Consequences of Smoking-50 years of progress." title="Cover of The Health Consequences of Smoking-50 years of progres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2800" y="1828800"/>
            <a:ext cx="3378200" cy="4343400"/>
          </a:xfrm>
          <a:prstGeom prst="rect">
            <a:avLst/>
          </a:prstGeom>
        </p:spPr>
      </p:pic>
      <p:sp>
        <p:nvSpPr>
          <p:cNvPr id="7" name="TextBox 6"/>
          <p:cNvSpPr txBox="1"/>
          <p:nvPr/>
        </p:nvSpPr>
        <p:spPr>
          <a:xfrm>
            <a:off x="4622801" y="6172200"/>
            <a:ext cx="3378200" cy="369332"/>
          </a:xfrm>
          <a:prstGeom prst="rect">
            <a:avLst/>
          </a:prstGeom>
          <a:noFill/>
        </p:spPr>
        <p:txBody>
          <a:bodyPr wrap="square" rtlCol="0">
            <a:spAutoFit/>
          </a:bodyPr>
          <a:lstStyle/>
          <a:p>
            <a:pPr algn="ctr"/>
            <a:r>
              <a:rPr lang="en-US" dirty="0">
                <a:solidFill>
                  <a:srgbClr val="FFFFFF"/>
                </a:solidFill>
                <a:latin typeface="Arial"/>
                <a:cs typeface="Arial"/>
              </a:rPr>
              <a:t>2014</a:t>
            </a:r>
          </a:p>
        </p:txBody>
      </p:sp>
      <p:pic>
        <p:nvPicPr>
          <p:cNvPr id="8" name="Picture 7" descr="Cover of Smoking and Health. Report of the advisory committee to the surgeon general of the public health service. U.S. department of health, education, and welfare, public health service.&#10;" title="Image of the cover of Smoking and Health."/>
          <p:cNvPicPr>
            <a:picLocks noChangeAspect="1"/>
          </p:cNvPicPr>
          <p:nvPr/>
        </p:nvPicPr>
        <p:blipFill rotWithShape="1">
          <a:blip r:embed="rId4">
            <a:extLst>
              <a:ext uri="{28A0092B-C50C-407E-A947-70E740481C1C}">
                <a14:useLocalDpi xmlns:a14="http://schemas.microsoft.com/office/drawing/2010/main" val="0"/>
              </a:ext>
            </a:extLst>
          </a:blip>
          <a:srcRect b="1733"/>
          <a:stretch/>
        </p:blipFill>
        <p:spPr>
          <a:xfrm>
            <a:off x="1295400" y="1828800"/>
            <a:ext cx="2722418" cy="4278086"/>
          </a:xfrm>
          <a:prstGeom prst="rect">
            <a:avLst/>
          </a:prstGeom>
          <a:effectLst>
            <a:outerShdw blurRad="50800" dist="114300" dir="8100000" algn="tr" rotWithShape="0">
              <a:prstClr val="black">
                <a:alpha val="40000"/>
              </a:prstClr>
            </a:outerShdw>
          </a:effectLst>
        </p:spPr>
      </p:pic>
    </p:spTree>
    <p:extLst>
      <p:ext uri="{BB962C8B-B14F-4D97-AF65-F5344CB8AC3E}">
        <p14:creationId xmlns:p14="http://schemas.microsoft.com/office/powerpoint/2010/main" val="4341592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wicked_si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CDPHP_PPT_dark(">
  <a:themeElements>
    <a:clrScheme name="NCCDPHP Dark PPT Colors">
      <a:dk1>
        <a:srgbClr val="FFC000"/>
      </a:dk1>
      <a:lt1>
        <a:srgbClr val="0F56DC"/>
      </a:lt1>
      <a:dk2>
        <a:srgbClr val="FFFFFF"/>
      </a:dk2>
      <a:lt2>
        <a:srgbClr val="FFFFFF"/>
      </a:lt2>
      <a:accent1>
        <a:srgbClr val="878800"/>
      </a:accent1>
      <a:accent2>
        <a:srgbClr val="DF7A00"/>
      </a:accent2>
      <a:accent3>
        <a:srgbClr val="6E273D"/>
      </a:accent3>
      <a:accent4>
        <a:srgbClr val="64A0C8"/>
      </a:accent4>
      <a:accent5>
        <a:srgbClr val="69923A"/>
      </a:accent5>
      <a:accent6>
        <a:srgbClr val="7F7F7F"/>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ffli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wicked_sick</Template>
  <TotalTime>1227</TotalTime>
  <Words>2351</Words>
  <Application>Microsoft Office PowerPoint</Application>
  <PresentationFormat>On-screen Show (4:3)</PresentationFormat>
  <Paragraphs>169</Paragraphs>
  <Slides>18</Slides>
  <Notes>17</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18</vt:i4>
      </vt:variant>
    </vt:vector>
  </HeadingPairs>
  <TitlesOfParts>
    <vt:vector size="31" baseType="lpstr">
      <vt:lpstr>Arial</vt:lpstr>
      <vt:lpstr>Courier New</vt:lpstr>
      <vt:lpstr>Calibri</vt:lpstr>
      <vt:lpstr>Myriad Web Pro</vt:lpstr>
      <vt:lpstr>Wingdings</vt:lpstr>
      <vt:lpstr>Adobe Fan Heiti Std B</vt:lpstr>
      <vt:lpstr>Franklin Gothic Heavy</vt:lpstr>
      <vt:lpstr>MV Boli</vt:lpstr>
      <vt:lpstr>Adobe Gothic Std B</vt:lpstr>
      <vt:lpstr>Aharoni</vt:lpstr>
      <vt:lpstr>wicked_sick</vt:lpstr>
      <vt:lpstr>NCCDPHP_PPT_dark(</vt:lpstr>
      <vt:lpstr>Affliction</vt:lpstr>
      <vt:lpstr>Does God Approve Of  Tobacco Use For Christians?</vt:lpstr>
      <vt:lpstr>When Issues Arise:</vt:lpstr>
      <vt:lpstr>How To Objectively Answer Our Question:</vt:lpstr>
      <vt:lpstr>How To Objectively Answer Our Question:</vt:lpstr>
      <vt:lpstr>Notable Quote</vt:lpstr>
      <vt:lpstr>Syllogism of Sin</vt:lpstr>
      <vt:lpstr>Principle of Fruit</vt:lpstr>
      <vt:lpstr>Principle of Fruit</vt:lpstr>
      <vt:lpstr> The Health Consequences of Smoking:  50 Years of Progress A Report of the Surgeon General   </vt:lpstr>
      <vt:lpstr>Stats &amp; Facts</vt:lpstr>
      <vt:lpstr>Stats &amp; Facts</vt:lpstr>
      <vt:lpstr>Stats &amp; Facts</vt:lpstr>
      <vt:lpstr>The Grim Statistics</vt:lpstr>
      <vt:lpstr>Smoking – The Cancer Trigger</vt:lpstr>
      <vt:lpstr> What We’ve Learned  </vt:lpstr>
      <vt:lpstr>What We’ve Learned </vt:lpstr>
      <vt:lpstr>Smoking – The Heart Stopper </vt:lpstr>
      <vt:lpstr>Smoking?</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Tobacco Use</dc:title>
  <dc:creator>Steven J. Wallace</dc:creator>
  <cp:lastModifiedBy>Steven J. Wallace</cp:lastModifiedBy>
  <cp:revision>103</cp:revision>
  <dcterms:created xsi:type="dcterms:W3CDTF">2014-05-28T19:54:34Z</dcterms:created>
  <dcterms:modified xsi:type="dcterms:W3CDTF">2014-06-08T20:04:49Z</dcterms:modified>
</cp:coreProperties>
</file>