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7" r:id="rId2"/>
    <p:sldId id="266" r:id="rId3"/>
    <p:sldId id="264" r:id="rId4"/>
    <p:sldId id="267" r:id="rId5"/>
    <p:sldId id="268" r:id="rId6"/>
    <p:sldId id="269" r:id="rId7"/>
    <p:sldId id="265" r:id="rId8"/>
    <p:sldId id="258" r:id="rId9"/>
    <p:sldId id="270" r:id="rId10"/>
    <p:sldId id="271" r:id="rId11"/>
    <p:sldId id="272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9"/>
      <p:bold r:id="rId20"/>
    </p:embeddedFont>
    <p:embeddedFont>
      <p:font typeface="Tunga" panose="020B0502040204020203" pitchFamily="34" charset="0"/>
      <p:regular r:id="rId21"/>
      <p:bold r:id="rId22"/>
    </p:embeddedFont>
    <p:embeddedFont>
      <p:font typeface="Candara" panose="020E0502030303020204" pitchFamily="34" charset="0"/>
      <p:regular r:id="rId23"/>
      <p:bold r:id="rId24"/>
      <p:italic r:id="rId25"/>
      <p:boldItalic r:id="rId26"/>
    </p:embeddedFont>
    <p:embeddedFont>
      <p:font typeface="Arial Black" panose="020B0A04020102020204" pitchFamily="34" charset="0"/>
      <p:bold r:id="rId27"/>
    </p:embeddedFont>
    <p:embeddedFont>
      <p:font typeface="Aharoni" panose="02010803020104030203" pitchFamily="2" charset="-79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21" autoAdjust="0"/>
  </p:normalViewPr>
  <p:slideViewPr>
    <p:cSldViewPr>
      <p:cViewPr varScale="1">
        <p:scale>
          <a:sx n="58" d="100"/>
          <a:sy n="5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44AFF-7C92-4F19-8FBE-9BADD085A6D1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A52B5-7216-4380-B6EC-ECC13F7EF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4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B37B-840A-423E-9D95-8F0970AD566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57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7CBD6-64C1-44C8-A6E2-3891B966F01A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AE994-8EF0-42A9-975C-391B5B05AA59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52B5-7216-4380-B6EC-ECC13F7EF9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6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1170B-1F6E-4633-9253-8A01AA27666D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6A4EF-6233-48E1-BB54-17F94A2CDD50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6A4EF-6233-48E1-BB54-17F94A2CDD50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6A4EF-6233-48E1-BB54-17F94A2CDD50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6A4EF-6233-48E1-BB54-17F94A2CDD50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6A4EF-6233-48E1-BB54-17F94A2CDD50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DDA0B-2D50-4750-8AEE-AD57991D8D4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52B5-7216-4380-B6EC-ECC13F7EF9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34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C7F83-B56D-4F22-8E7F-D688A7DF7925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11/8/2014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2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11/8/2014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1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11/8/2014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7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11/8/2014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9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11/8/2014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E222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11/8/2014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4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11/8/2014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74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11/8/2014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3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11/8/2014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0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11/8/2014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81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11/8/2014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78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11/8/2014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0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“But </a:t>
            </a:r>
            <a:r>
              <a:rPr lang="en-US" dirty="0"/>
              <a:t>He answered and said, </a:t>
            </a:r>
            <a:r>
              <a:rPr lang="en-US" dirty="0" smtClean="0"/>
              <a:t>‘Every </a:t>
            </a:r>
            <a:r>
              <a:rPr lang="en-US" dirty="0"/>
              <a:t>plant which My heavenly Father has not planted will be </a:t>
            </a:r>
            <a:r>
              <a:rPr lang="en-US" dirty="0" smtClean="0"/>
              <a:t>uprooted’” (Matt. 15:13)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Institutionalism</a:t>
            </a:r>
            <a:r>
              <a:rPr lang="en-US" dirty="0" smtClean="0"/>
              <a:t> &amp;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Church </a:t>
            </a:r>
            <a:r>
              <a:rPr lang="en-US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83FBFE14-03FF-441A-B7DE-8CF9A0DE842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67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848600" cy="38862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“Whatever </a:t>
            </a:r>
            <a:r>
              <a:rPr lang="en-US" altLang="en-US" sz="6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n-US" altLang="en-US" sz="6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</a:t>
            </a:r>
            <a:r>
              <a:rPr lang="en-US" altLang="en-US" sz="6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spc="-15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CHRISTIAN</a:t>
            </a:r>
            <a:r>
              <a:rPr lang="en-US" altLang="en-US" sz="6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do, </a:t>
            </a:r>
            <a:r>
              <a:rPr lang="en-US" altLang="en-US" sz="6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n-US" altLang="en-US" sz="6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spc="-15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</a:t>
            </a:r>
            <a:r>
              <a:rPr lang="en-US" altLang="en-US" sz="6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do!”</a:t>
            </a:r>
            <a:endParaRPr lang="en-US" altLang="en-US" sz="66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1066800"/>
          </a:xfrm>
        </p:spPr>
        <p:txBody>
          <a:bodyPr/>
          <a:lstStyle/>
          <a:p>
            <a:r>
              <a:rPr lang="en-US" altLang="en-US" sz="6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Argument: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6500" y="6134100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See Lesson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24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51294" y="594102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71800" y="1066800"/>
            <a:ext cx="381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86408" y="594102"/>
            <a:ext cx="1814592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2743200"/>
            <a:ext cx="8579604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828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“If </a:t>
            </a:r>
            <a:r>
              <a:rPr lang="en-US" dirty="0"/>
              <a:t>any believing man or woman has widows, let them relieve them, and do not let the church be burdened, that it may relieve those who are really </a:t>
            </a:r>
            <a:r>
              <a:rPr lang="en-US" dirty="0" smtClean="0"/>
              <a:t>widows” (1 Tim. 5:16)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28600" y="2743200"/>
            <a:ext cx="425196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To Relieve Widows?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15815" y="2743200"/>
            <a:ext cx="4251960" cy="762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To Relieve Those Who Are Really Widows?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133600"/>
            <a:ext cx="857960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WHO is CHARGED?</a:t>
            </a:r>
            <a:endParaRPr lang="en-US" sz="24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228600" y="3962400"/>
            <a:ext cx="2794136" cy="2809964"/>
            <a:chOff x="228600" y="3962400"/>
            <a:chExt cx="2794136" cy="2809964"/>
          </a:xfrm>
        </p:grpSpPr>
        <p:pic>
          <p:nvPicPr>
            <p:cNvPr id="1028" name="Picture 4" descr="C:\Users\Steven\AppData\Local\Microsoft\Windows\Temporary Internet Files\Content.IE5\KGQYPCW1\MC900440185[1]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962400"/>
              <a:ext cx="1362456" cy="2757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73320" y="5572035"/>
              <a:ext cx="2549416" cy="120032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/>
                <a:t>THE</a:t>
              </a:r>
            </a:p>
            <a:p>
              <a:pPr algn="ctr"/>
              <a:r>
                <a:rPr lang="en-US" sz="3600" dirty="0" smtClean="0"/>
                <a:t>INDIVIDUAL</a:t>
              </a:r>
              <a:endParaRPr lang="en-US" sz="3600" dirty="0"/>
            </a:p>
          </p:txBody>
        </p:sp>
        <p:sp>
          <p:nvSpPr>
            <p:cNvPr id="23" name="Notched Right Arrow 22"/>
            <p:cNvSpPr/>
            <p:nvPr/>
          </p:nvSpPr>
          <p:spPr>
            <a:xfrm>
              <a:off x="228600" y="4717100"/>
              <a:ext cx="838200" cy="921700"/>
            </a:xfrm>
            <a:prstGeom prst="notch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0" y="3878900"/>
            <a:ext cx="4114800" cy="2979101"/>
            <a:chOff x="4572000" y="3878900"/>
            <a:chExt cx="4114800" cy="2979101"/>
          </a:xfrm>
        </p:grpSpPr>
        <p:sp>
          <p:nvSpPr>
            <p:cNvPr id="12" name="Oval 11"/>
            <p:cNvSpPr/>
            <p:nvPr/>
          </p:nvSpPr>
          <p:spPr>
            <a:xfrm>
              <a:off x="5535478" y="3962401"/>
              <a:ext cx="2667000" cy="267429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THE</a:t>
              </a:r>
            </a:p>
            <a:p>
              <a:pPr algn="ctr"/>
              <a:r>
                <a:rPr lang="en-US" sz="3600" dirty="0" smtClean="0"/>
                <a:t>CHURCH</a:t>
              </a:r>
              <a:endParaRPr lang="en-US" sz="36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4572000" y="3878900"/>
              <a:ext cx="0" cy="29791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Notched Right Arrow 29"/>
            <p:cNvSpPr/>
            <p:nvPr/>
          </p:nvSpPr>
          <p:spPr>
            <a:xfrm rot="10800000">
              <a:off x="7848600" y="4717099"/>
              <a:ext cx="838200" cy="921700"/>
            </a:xfrm>
            <a:prstGeom prst="notched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9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24" grpId="0" animBg="1"/>
      <p:bldP spid="11" grpId="0" animBg="1"/>
      <p:bldP spid="6" grpId="0" build="p"/>
      <p:bldP spid="7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28F480E-DA8D-4F73-BF98-21B108D2BE38}" type="slidenum">
              <a:rPr lang="en-US" altLang="en-US">
                <a:solidFill>
                  <a:srgbClr val="48231E"/>
                </a:solidFill>
              </a:rPr>
              <a:pPr/>
              <a:t>12</a:t>
            </a:fld>
            <a:endParaRPr lang="en-US" altLang="en-US">
              <a:solidFill>
                <a:srgbClr val="48231E"/>
              </a:solidFill>
            </a:endParaRP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1066800"/>
          </a:xfrm>
        </p:spPr>
        <p:txBody>
          <a:bodyPr/>
          <a:lstStyle/>
          <a:p>
            <a:r>
              <a:rPr lang="en-US" altLang="en-US" sz="6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Argument:</a:t>
            </a:r>
          </a:p>
        </p:txBody>
      </p:sp>
      <p:sp>
        <p:nvSpPr>
          <p:cNvPr id="177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8077200" cy="48768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US" altLang="en-US" sz="48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 Cor. 9:13:</a:t>
            </a:r>
            <a:r>
              <a:rPr lang="en-US" altLang="en-US" sz="4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  <a:r>
              <a:rPr lang="en-US" altLang="en-US" sz="4800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ALL MEN</a:t>
            </a:r>
          </a:p>
          <a:p>
            <a:pPr lvl="1"/>
            <a:r>
              <a:rPr lang="en-US" alt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Are told that churches relieved the needs of </a:t>
            </a:r>
            <a:r>
              <a:rPr lang="en-US" altLang="en-US" sz="40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all men</a:t>
            </a:r>
          </a:p>
          <a:p>
            <a:pPr lvl="1"/>
            <a:r>
              <a:rPr lang="en-US" alt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Are told that churches sent funds to relieve</a:t>
            </a: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40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all men </a:t>
            </a:r>
            <a:r>
              <a:rPr lang="en-US" alt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 Jerusalem, not just needy saints</a:t>
            </a:r>
          </a:p>
        </p:txBody>
      </p:sp>
    </p:spTree>
    <p:extLst>
      <p:ext uri="{BB962C8B-B14F-4D97-AF65-F5344CB8AC3E}">
        <p14:creationId xmlns:p14="http://schemas.microsoft.com/office/powerpoint/2010/main" val="3351793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1771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8922DDDB-3601-47BE-BCDB-C7EDC4ADDED4}" type="slidenum">
              <a:rPr lang="en-US" altLang="en-US">
                <a:solidFill>
                  <a:srgbClr val="48231E"/>
                </a:solidFill>
              </a:rPr>
              <a:pPr/>
              <a:t>13</a:t>
            </a:fld>
            <a:endParaRPr lang="en-US" altLang="en-US">
              <a:solidFill>
                <a:srgbClr val="48231E"/>
              </a:solidFill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610600" cy="1143000"/>
          </a:xfrm>
        </p:spPr>
        <p:txBody>
          <a:bodyPr/>
          <a:lstStyle/>
          <a:p>
            <a:r>
              <a:rPr lang="en-US" altLang="en-US" sz="54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Defending the Indefensible</a:t>
            </a:r>
          </a:p>
        </p:txBody>
      </p:sp>
      <p:sp>
        <p:nvSpPr>
          <p:cNvPr id="178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8153400" cy="4343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Translation – “men” supplied by translators of </a:t>
            </a:r>
            <a:r>
              <a:rPr lang="en-US" altLang="en-US" sz="4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KJV</a:t>
            </a:r>
            <a:r>
              <a:rPr lang="en-US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&amp; </a:t>
            </a:r>
            <a:r>
              <a:rPr lang="en-US" altLang="en-US" sz="44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NKJV</a:t>
            </a:r>
            <a:endParaRPr lang="en-US" altLang="en-US" sz="4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32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39CD764-70B5-438B-B54C-ADE6028ED28F}" type="slidenum">
              <a:rPr lang="en-US" altLang="en-US">
                <a:solidFill>
                  <a:srgbClr val="48231E"/>
                </a:solidFill>
              </a:rPr>
              <a:pPr/>
              <a:t>14</a:t>
            </a:fld>
            <a:endParaRPr lang="en-US" altLang="en-US">
              <a:solidFill>
                <a:srgbClr val="48231E"/>
              </a:solidFill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Context:</a:t>
            </a:r>
          </a:p>
        </p:txBody>
      </p:sp>
      <p:sp>
        <p:nvSpPr>
          <p:cNvPr id="179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229600" cy="53340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US" altLang="en-US" sz="44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Saints</a:t>
            </a: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44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(Jerusalem &amp; all others)</a:t>
            </a:r>
          </a:p>
          <a:p>
            <a:pPr lvl="1">
              <a:lnSpc>
                <a:spcPct val="90000"/>
              </a:lnSpc>
            </a:pPr>
            <a:r>
              <a:rPr lang="en-US" alt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 Cor. 16:1, 2 – </a:t>
            </a:r>
            <a:r>
              <a:rPr lang="en-US" altLang="en-US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for the saints</a:t>
            </a:r>
          </a:p>
          <a:p>
            <a:pPr lvl="1">
              <a:lnSpc>
                <a:spcPct val="90000"/>
              </a:lnSpc>
            </a:pPr>
            <a:r>
              <a:rPr lang="en-US" alt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 </a:t>
            </a:r>
            <a:r>
              <a:rPr lang="en-US" alt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Cor. 8:4</a:t>
            </a: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– 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to the saints</a:t>
            </a:r>
          </a:p>
          <a:p>
            <a:pPr lvl="1">
              <a:lnSpc>
                <a:spcPct val="90000"/>
              </a:lnSpc>
            </a:pPr>
            <a:r>
              <a:rPr lang="en-US" alt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 Cor. 9:1</a:t>
            </a: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– 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to the saints</a:t>
            </a:r>
          </a:p>
          <a:p>
            <a:pPr lvl="1">
              <a:lnSpc>
                <a:spcPct val="90000"/>
              </a:lnSpc>
            </a:pPr>
            <a:r>
              <a:rPr lang="en-US" alt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 Cor. 9:12</a:t>
            </a: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– 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needs of saints</a:t>
            </a:r>
          </a:p>
          <a:p>
            <a:pPr lvl="1">
              <a:lnSpc>
                <a:spcPct val="90000"/>
              </a:lnSpc>
            </a:pPr>
            <a:r>
              <a:rPr lang="en-US" alt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 Cor. 9:13 (Rom. 15:27)</a:t>
            </a: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– 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Sharing </a:t>
            </a: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</a:t>
            </a:r>
            <a:r>
              <a:rPr lang="en-US" altLang="en-US" sz="36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fellowship</a:t>
            </a:r>
            <a:r>
              <a:rPr lang="en-US" alt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 </a:t>
            </a:r>
            <a:r>
              <a:rPr lang="en-US" alt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(Eph. 5:11; 2 </a:t>
            </a:r>
            <a:r>
              <a:rPr lang="en-US" alt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Jno</a:t>
            </a:r>
            <a:r>
              <a:rPr lang="en-US" alt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 10-11)</a:t>
            </a:r>
          </a:p>
          <a:p>
            <a:pPr lvl="1">
              <a:lnSpc>
                <a:spcPct val="90000"/>
              </a:lnSpc>
            </a:pPr>
            <a:r>
              <a:rPr lang="en-US" alt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 Cor. 9:14</a:t>
            </a: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– 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Recipients </a:t>
            </a:r>
            <a:r>
              <a:rPr lang="en-US" altLang="en-US" sz="36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prayed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and </a:t>
            </a:r>
            <a:r>
              <a:rPr lang="en-US" altLang="en-US" sz="36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longed</a:t>
            </a:r>
            <a:r>
              <a:rPr lang="en-US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for 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sending churches</a:t>
            </a:r>
          </a:p>
        </p:txBody>
      </p:sp>
    </p:spTree>
    <p:extLst>
      <p:ext uri="{BB962C8B-B14F-4D97-AF65-F5344CB8AC3E}">
        <p14:creationId xmlns:p14="http://schemas.microsoft.com/office/powerpoint/2010/main" val="167198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5486400" y="1866305"/>
            <a:ext cx="2217548" cy="3390203"/>
          </a:xfrm>
          <a:prstGeom prst="straightConnector1">
            <a:avLst/>
          </a:prstGeom>
          <a:ln w="63500">
            <a:solidFill>
              <a:srgbClr val="92D050"/>
            </a:solidFill>
            <a:headEnd type="stealth" w="lg" len="med"/>
            <a:tailEnd type="non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524000" y="1866305"/>
            <a:ext cx="2209800" cy="3391495"/>
          </a:xfrm>
          <a:prstGeom prst="straightConnector1">
            <a:avLst/>
          </a:prstGeom>
          <a:ln w="63500">
            <a:solidFill>
              <a:srgbClr val="92D050"/>
            </a:solidFill>
            <a:headEnd type="stealth" w="lg" len="med"/>
            <a:tailEnd type="non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Fellowship of Giving (2 Cor. 9:12-14)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62580" y="2089042"/>
            <a:ext cx="23622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CORINTH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5105400"/>
            <a:ext cx="262438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“</a:t>
            </a:r>
            <a:r>
              <a:rPr lang="en-US" sz="3200" dirty="0">
                <a:solidFill>
                  <a:prstClr val="white"/>
                </a:solidFill>
              </a:rPr>
              <a:t>THEM”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5833820" y="5105400"/>
            <a:ext cx="262438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“ALL”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1890" y="762000"/>
            <a:ext cx="2243579" cy="1104305"/>
          </a:xfrm>
          <a:prstGeom prst="star8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2E2224"/>
                </a:solidFill>
                <a:latin typeface="Arial Black" panose="020B0A04020102020204" pitchFamily="34" charset="0"/>
              </a:rPr>
              <a:t>GOD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0800" y="3810000"/>
            <a:ext cx="1668652" cy="1600200"/>
            <a:chOff x="2590800" y="3810000"/>
            <a:chExt cx="1668652" cy="160020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590800" y="3810000"/>
              <a:ext cx="1668652" cy="16002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stealth" w="lg" len="med"/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19400" y="4425434"/>
              <a:ext cx="1191352" cy="36933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fellowship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05400" y="3810000"/>
            <a:ext cx="1676400" cy="1600200"/>
            <a:chOff x="5105400" y="3810000"/>
            <a:chExt cx="1676400" cy="16002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105400" y="3810000"/>
              <a:ext cx="1676400" cy="16002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stealth" w="lg" len="med"/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10200" y="4419600"/>
              <a:ext cx="1191352" cy="36933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fellowship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343775" y="420999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$$</a:t>
            </a:r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>
            <a:off x="4893926" y="4502379"/>
            <a:ext cx="1049674" cy="755421"/>
          </a:xfrm>
          <a:prstGeom prst="straightConnector1">
            <a:avLst/>
          </a:prstGeom>
          <a:ln w="63500">
            <a:solidFill>
              <a:srgbClr val="FFFF00"/>
            </a:solidFill>
            <a:headEnd type="none" w="lg" len="med"/>
            <a:tailEnd type="stealth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1"/>
          </p:cNvCxnSpPr>
          <p:nvPr/>
        </p:nvCxnSpPr>
        <p:spPr>
          <a:xfrm flipH="1">
            <a:off x="3276600" y="4502379"/>
            <a:ext cx="1067175" cy="755421"/>
          </a:xfrm>
          <a:prstGeom prst="straightConnector1">
            <a:avLst/>
          </a:prstGeom>
          <a:ln w="63500">
            <a:solidFill>
              <a:srgbClr val="FFFF00"/>
            </a:solidFill>
            <a:headEnd type="none" w="lg" len="med"/>
            <a:tailEnd type="stealth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77000" y="2353270"/>
            <a:ext cx="2393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Glory For Obedience</a:t>
            </a:r>
          </a:p>
          <a:p>
            <a:r>
              <a:rPr lang="en-US" sz="2000" dirty="0">
                <a:solidFill>
                  <a:prstClr val="white"/>
                </a:solidFill>
              </a:rPr>
              <a:t>Thanksgiving</a:t>
            </a:r>
          </a:p>
          <a:p>
            <a:r>
              <a:rPr lang="en-US" sz="2000" dirty="0">
                <a:solidFill>
                  <a:prstClr val="white"/>
                </a:solidFill>
              </a:rPr>
              <a:t>Prayers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2362200"/>
            <a:ext cx="2393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Glory For Obedience</a:t>
            </a:r>
          </a:p>
          <a:p>
            <a:r>
              <a:rPr lang="en-US" sz="2000" dirty="0">
                <a:solidFill>
                  <a:prstClr val="white"/>
                </a:solidFill>
              </a:rPr>
              <a:t>Thanksgiving</a:t>
            </a:r>
          </a:p>
          <a:p>
            <a:r>
              <a:rPr lang="en-US" sz="2000" dirty="0">
                <a:solidFill>
                  <a:prstClr val="white"/>
                </a:solidFill>
              </a:rPr>
              <a:t>Prayers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2580" y="5530334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   2 Cor. 9:13   -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4565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E2E25141-1DE3-4E45-8522-495857F5654B}" type="slidenum">
              <a:rPr lang="en-US" altLang="en-US">
                <a:solidFill>
                  <a:srgbClr val="48231E"/>
                </a:solidFill>
              </a:rPr>
              <a:pPr/>
              <a:t>16</a:t>
            </a:fld>
            <a:endParaRPr lang="en-US" altLang="en-US">
              <a:solidFill>
                <a:srgbClr val="48231E"/>
              </a:solidFill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Corinthians 9:13</a:t>
            </a:r>
          </a:p>
        </p:txBody>
      </p:sp>
      <p:sp>
        <p:nvSpPr>
          <p:cNvPr id="180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8534400" cy="4038600"/>
          </a:xfrm>
          <a:prstGeom prst="rect">
            <a:avLst/>
          </a:prstGeom>
        </p:spPr>
        <p:txBody>
          <a:bodyPr/>
          <a:lstStyle/>
          <a:p>
            <a:pPr marL="339725" indent="-339725"/>
            <a:r>
              <a:rPr lang="en-US" altLang="en-U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Money RAISED for saints,</a:t>
            </a:r>
            <a:r>
              <a:rPr lang="en-US" alt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4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Cor. 16:1; Rom. 15:26</a:t>
            </a:r>
          </a:p>
          <a:p>
            <a:pPr marL="339725" indent="-339725"/>
            <a:r>
              <a:rPr lang="en-US" altLang="en-U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Money SENT to saints,</a:t>
            </a:r>
            <a:r>
              <a:rPr lang="en-US" alt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4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Rom. 15:25</a:t>
            </a:r>
          </a:p>
          <a:p>
            <a:pPr marL="339725" indent="-339725"/>
            <a:r>
              <a:rPr lang="en-US" altLang="en-U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Money RECEIVED by saints,</a:t>
            </a:r>
            <a:r>
              <a:rPr lang="en-US" alt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4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</a:t>
            </a:r>
            <a:r>
              <a:rPr lang="en-US" altLang="en-US" sz="34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15:31</a:t>
            </a:r>
          </a:p>
          <a:p>
            <a:pPr marL="339725" indent="-339725"/>
            <a:r>
              <a:rPr lang="en-US" altLang="en-U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Money SUPPLIED NEEDS of </a:t>
            </a:r>
            <a:r>
              <a:rPr lang="en-US" alt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saints, </a:t>
            </a:r>
            <a:r>
              <a:rPr lang="en-US" altLang="en-US" sz="34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altLang="en-US" sz="34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Cor. 9:12</a:t>
            </a:r>
            <a:endParaRPr lang="en-US" altLang="en-US" sz="34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5638800"/>
            <a:ext cx="8101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/>
              <a:t>DID PAUL MISAPPLY THESE FUNDS?!</a:t>
            </a:r>
          </a:p>
        </p:txBody>
      </p:sp>
    </p:spTree>
    <p:extLst>
      <p:ext uri="{BB962C8B-B14F-4D97-AF65-F5344CB8AC3E}">
        <p14:creationId xmlns:p14="http://schemas.microsoft.com/office/powerpoint/2010/main" val="2866286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  <p:bldP spid="180227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Must </a:t>
            </a:r>
            <a:r>
              <a:rPr lang="en-US" sz="4000" b="1" dirty="0" smtClean="0"/>
              <a:t>Hold Fast </a:t>
            </a:r>
            <a:r>
              <a:rPr lang="en-US" sz="4000" dirty="0" smtClean="0"/>
              <a:t>The </a:t>
            </a:r>
            <a:r>
              <a:rPr lang="en-US" sz="4000" b="1" dirty="0" smtClean="0"/>
              <a:t>Pattern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15440"/>
            <a:ext cx="859536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HEBREWS 8:5 (Acts 7:44)</a:t>
            </a:r>
          </a:p>
          <a:p>
            <a:pPr marL="173038" lvl="1" indent="0">
              <a:buNone/>
            </a:pPr>
            <a:r>
              <a:rPr lang="en-US" sz="2600" dirty="0" smtClean="0"/>
              <a:t>“who </a:t>
            </a:r>
            <a:r>
              <a:rPr lang="en-US" sz="2600" dirty="0"/>
              <a:t>serve the copy and shadow of the heavenly things, as Moses was divinely instructed when he was about to make the tabernacle. For He said, </a:t>
            </a:r>
            <a:r>
              <a:rPr lang="en-US" sz="2600" dirty="0" smtClean="0"/>
              <a:t>‘See </a:t>
            </a:r>
            <a:r>
              <a:rPr lang="en-US" sz="2600" dirty="0"/>
              <a:t>that you make all things according to the pattern shown you on the mountain</a:t>
            </a:r>
            <a:r>
              <a:rPr lang="en-US" sz="2600" dirty="0" smtClean="0"/>
              <a:t>.’”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2 TIMOTHY 1:13</a:t>
            </a:r>
          </a:p>
          <a:p>
            <a:pPr marL="173038" lvl="1" indent="0">
              <a:buNone/>
            </a:pPr>
            <a:r>
              <a:rPr lang="en-US" sz="2600" dirty="0"/>
              <a:t>“Hold fast the pattern of sound words which you have heard from me, in faith and love which are in Christ </a:t>
            </a:r>
            <a:r>
              <a:rPr lang="en-US" sz="2600" dirty="0" smtClean="0"/>
              <a:t>Jesus.”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65457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WORK </a:t>
            </a:r>
            <a:r>
              <a:rPr lang="en-US" dirty="0" smtClean="0"/>
              <a:t>God Has Given </a:t>
            </a:r>
            <a:r>
              <a:rPr lang="en-US" b="1" spc="-150" dirty="0" smtClean="0">
                <a:solidFill>
                  <a:schemeClr val="bg2">
                    <a:lumMod val="25000"/>
                  </a:schemeClr>
                </a:solidFill>
              </a:rPr>
              <a:t>TO THE CHURCH</a:t>
            </a:r>
            <a:endParaRPr lang="en-US" b="1" spc="-1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740664" indent="-742950">
              <a:buFont typeface="+mj-lt"/>
              <a:buAutoNum type="arabicPeriod"/>
            </a:pPr>
            <a:r>
              <a:rPr lang="en-US" altLang="en-US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Preach the gospel -</a:t>
            </a:r>
            <a:r>
              <a:rPr lang="en-US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 altLang="en-US" sz="36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Thess. </a:t>
            </a:r>
            <a:r>
              <a:rPr lang="en-US" altLang="en-US" sz="3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1:8; Acts </a:t>
            </a:r>
            <a:r>
              <a:rPr lang="en-US" altLang="en-US" sz="36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11:22-24; </a:t>
            </a:r>
            <a:r>
              <a:rPr lang="en-US" altLang="en-US" sz="3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Phil. 1:5-7</a:t>
            </a:r>
          </a:p>
          <a:p>
            <a:pPr marL="740664" indent="-742950">
              <a:buFont typeface="+mj-lt"/>
              <a:buAutoNum type="arabicPeriod"/>
            </a:pPr>
            <a:r>
              <a:rPr lang="en-US" altLang="en-US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Edify the saints -</a:t>
            </a:r>
            <a:r>
              <a:rPr lang="en-US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Cor. 14:26; Eph. 4:11-12; Acts 11:22f; 13:1-2</a:t>
            </a:r>
          </a:p>
          <a:p>
            <a:pPr marL="740664" indent="-742950">
              <a:buFont typeface="+mj-lt"/>
              <a:buAutoNum type="arabicPeriod"/>
            </a:pPr>
            <a:r>
              <a:rPr lang="en-US" altLang="en-US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Relieve needy saints –</a:t>
            </a:r>
            <a:r>
              <a:rPr lang="en-US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6:1-6; </a:t>
            </a:r>
            <a:r>
              <a:rPr lang="en-US" altLang="en-US" sz="36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6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6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 altLang="en-US" sz="3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Cor. 16:1; 2 Cor. 8-9; 1 Tim. </a:t>
            </a:r>
            <a:r>
              <a:rPr lang="en-US" altLang="en-US" sz="36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5:16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3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Excludes </a:t>
            </a:r>
            <a:r>
              <a:rPr lang="en-US" altLang="en-US" sz="34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non-Christians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3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Excludes </a:t>
            </a:r>
            <a:r>
              <a:rPr lang="en-US" altLang="en-US" sz="34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rich saints</a:t>
            </a:r>
            <a:endParaRPr lang="en-US" altLang="en-US" sz="34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28600" y="3657600"/>
            <a:ext cx="8305800" cy="2438400"/>
          </a:xfrm>
          <a:prstGeom prst="round2Diag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11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Church Limited To Giving CHARITY To needy Saints?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ven\AppData\Local\Microsoft\Windows\Temporary Internet Files\Content.IE5\3GE0LTGI\MP90041012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9" r="8750"/>
          <a:stretch/>
        </p:blipFill>
        <p:spPr bwMode="auto">
          <a:xfrm>
            <a:off x="6251121" y="4371878"/>
            <a:ext cx="2310493" cy="2486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B2FD0FA-C5FA-4F9C-B7DA-DAE68FB77D63}" type="slidenum">
              <a:rPr lang="en-US" altLang="en-US">
                <a:solidFill>
                  <a:srgbClr val="48231E"/>
                </a:solidFill>
              </a:rPr>
              <a:pPr/>
              <a:t>5</a:t>
            </a:fld>
            <a:endParaRPr lang="en-US" altLang="en-US">
              <a:solidFill>
                <a:srgbClr val="48231E"/>
              </a:solidFill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alt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Parallel:  </a:t>
            </a:r>
            <a:r>
              <a:rPr lang="en-US" altLang="en-US" sz="5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Gopherwood</a:t>
            </a:r>
            <a:r>
              <a:rPr lang="en-US" alt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Only?</a:t>
            </a:r>
            <a:endParaRPr lang="en-US" altLang="en-US" sz="5400" i="1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828800"/>
            <a:ext cx="3810000" cy="5029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Gopherwood</a:t>
            </a:r>
            <a:endParaRPr lang="en-US" alt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Genesis 6:14</a:t>
            </a:r>
            <a:endParaRPr lang="en-US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1524675"/>
            <a:ext cx="5334000" cy="2389406"/>
          </a:xfrm>
          <a:prstGeom prst="cloudCallout">
            <a:avLst>
              <a:gd name="adj1" fmla="val 12751"/>
              <a:gd name="adj2" fmla="val 630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E2224"/>
                </a:solidFill>
              </a:rPr>
              <a:t>The Scripture is silent on any other kind of wood.</a:t>
            </a:r>
            <a:endParaRPr lang="en-US" sz="3200" b="1" dirty="0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60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1" grpId="0" uiExpand="1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B2FD0FA-C5FA-4F9C-B7DA-DAE68FB77D63}" type="slidenum">
              <a:rPr lang="en-US" altLang="en-US">
                <a:solidFill>
                  <a:srgbClr val="48231E"/>
                </a:solidFill>
              </a:rPr>
              <a:pPr/>
              <a:t>6</a:t>
            </a:fld>
            <a:endParaRPr lang="en-US" altLang="en-US">
              <a:solidFill>
                <a:srgbClr val="48231E"/>
              </a:solidFill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alt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Parallel:  Levi Only?</a:t>
            </a:r>
            <a:endParaRPr lang="en-US" altLang="en-US" sz="5400" i="1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828800"/>
            <a:ext cx="3810000" cy="5029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Levi</a:t>
            </a:r>
            <a:endParaRPr lang="en-US" alt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Hebrews 7:11-14</a:t>
            </a:r>
            <a:endParaRPr lang="en-US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1524675"/>
            <a:ext cx="5105400" cy="2389406"/>
          </a:xfrm>
          <a:prstGeom prst="cloudCallout">
            <a:avLst>
              <a:gd name="adj1" fmla="val 12751"/>
              <a:gd name="adj2" fmla="val 630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E2224"/>
                </a:solidFill>
              </a:rPr>
              <a:t>Moses was silent regarding any other </a:t>
            </a:r>
            <a:r>
              <a:rPr lang="en-US" sz="3200" b="1" dirty="0" smtClean="0">
                <a:solidFill>
                  <a:srgbClr val="2E2224"/>
                </a:solidFill>
              </a:rPr>
              <a:t>tribe.</a:t>
            </a:r>
            <a:endParaRPr lang="en-US" sz="3200" b="1" dirty="0">
              <a:solidFill>
                <a:srgbClr val="2E2224"/>
              </a:solidFill>
            </a:endParaRPr>
          </a:p>
        </p:txBody>
      </p:sp>
      <p:pic>
        <p:nvPicPr>
          <p:cNvPr id="9" name="Picture 2" descr="C:\Users\Steven\AppData\Local\Microsoft\Windows\Temporary Internet Files\Content.IE5\3GE0LTGI\MP90041012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9" r="8750"/>
          <a:stretch/>
        </p:blipFill>
        <p:spPr bwMode="auto">
          <a:xfrm>
            <a:off x="6251121" y="4371878"/>
            <a:ext cx="2310493" cy="2486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55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uiExpand="1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B2FD0FA-C5FA-4F9C-B7DA-DAE68FB77D63}" type="slidenum">
              <a:rPr lang="en-US" altLang="en-US">
                <a:solidFill>
                  <a:srgbClr val="48231E"/>
                </a:solidFill>
              </a:rPr>
              <a:pPr/>
              <a:t>7</a:t>
            </a:fld>
            <a:endParaRPr lang="en-US" altLang="en-US">
              <a:solidFill>
                <a:srgbClr val="48231E"/>
              </a:solidFill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610600" cy="1143000"/>
          </a:xfrm>
        </p:spPr>
        <p:txBody>
          <a:bodyPr/>
          <a:lstStyle/>
          <a:p>
            <a:r>
              <a:rPr lang="en-US" alt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Parallel:  Immersion Only?</a:t>
            </a:r>
            <a:endParaRPr lang="en-US" altLang="en-US" sz="5400" i="1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828800"/>
            <a:ext cx="3810000" cy="5029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Immersion</a:t>
            </a:r>
            <a:endParaRPr lang="en-US" alt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John 3:23</a:t>
            </a:r>
            <a:endParaRPr lang="en-US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8:35-39</a:t>
            </a:r>
            <a:endParaRPr lang="en-US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Romans 6:3, 4</a:t>
            </a:r>
            <a:endParaRPr lang="en-US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Colossians 2:12</a:t>
            </a:r>
            <a:endParaRPr lang="en-US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2" descr="C:\Users\Steven\AppData\Local\Microsoft\Windows\Temporary Internet Files\Content.IE5\3GE0LTGI\MP90041012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9" r="8750"/>
          <a:stretch/>
        </p:blipFill>
        <p:spPr bwMode="auto">
          <a:xfrm>
            <a:off x="6251121" y="4371878"/>
            <a:ext cx="2310493" cy="2486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57600" y="1524675"/>
            <a:ext cx="5334000" cy="2389406"/>
          </a:xfrm>
          <a:prstGeom prst="cloudCallout">
            <a:avLst>
              <a:gd name="adj1" fmla="val 12751"/>
              <a:gd name="adj2" fmla="val 630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Scripture is silent on any other </a:t>
            </a:r>
            <a:r>
              <a:rPr lang="en-US" sz="3200" b="1" dirty="0" smtClean="0"/>
              <a:t>mode.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42838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uiExpand="1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B2FD0FA-C5FA-4F9C-B7DA-DAE68FB77D63}" type="slidenum">
              <a:rPr lang="en-US" altLang="en-US">
                <a:solidFill>
                  <a:srgbClr val="48231E"/>
                </a:solidFill>
              </a:rPr>
              <a:pPr/>
              <a:t>8</a:t>
            </a:fld>
            <a:endParaRPr lang="en-US" altLang="en-US">
              <a:solidFill>
                <a:srgbClr val="48231E"/>
              </a:solidFill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alt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Parallel: A Cappella Only</a:t>
            </a:r>
            <a:endParaRPr lang="en-US" altLang="en-US" sz="5400" i="1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828800"/>
            <a:ext cx="3810000" cy="5029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Singing</a:t>
            </a:r>
            <a:endParaRPr lang="en-US" alt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Eph. 5:19</a:t>
            </a:r>
          </a:p>
          <a:p>
            <a:r>
              <a:rPr lang="en-US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Col. 3:16</a:t>
            </a:r>
          </a:p>
          <a:p>
            <a:r>
              <a:rPr lang="en-US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Cor. 14:15</a:t>
            </a:r>
          </a:p>
          <a:p>
            <a:r>
              <a:rPr lang="en-US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Matt. 26:30</a:t>
            </a:r>
          </a:p>
          <a:p>
            <a:r>
              <a:rPr lang="en-US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Jas. 5:13</a:t>
            </a:r>
          </a:p>
          <a:p>
            <a:r>
              <a:rPr lang="en-US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16:25</a:t>
            </a:r>
          </a:p>
          <a:p>
            <a:r>
              <a:rPr lang="en-US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Heb. 2:12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1524675"/>
            <a:ext cx="5334000" cy="2389406"/>
          </a:xfrm>
          <a:prstGeom prst="cloudCallout">
            <a:avLst>
              <a:gd name="adj1" fmla="val 12751"/>
              <a:gd name="adj2" fmla="val 630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Scripture is silent on any other </a:t>
            </a:r>
            <a:r>
              <a:rPr lang="en-US" sz="3200" b="1" dirty="0" smtClean="0"/>
              <a:t>kind of music.</a:t>
            </a:r>
            <a:endParaRPr lang="en-US" sz="3200" b="1" dirty="0"/>
          </a:p>
        </p:txBody>
      </p:sp>
      <p:pic>
        <p:nvPicPr>
          <p:cNvPr id="8" name="Picture 2" descr="C:\Users\Steven\AppData\Local\Microsoft\Windows\Temporary Internet Files\Content.IE5\3GE0LTGI\MP90041012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9" r="8750"/>
          <a:stretch/>
        </p:blipFill>
        <p:spPr bwMode="auto">
          <a:xfrm>
            <a:off x="6251121" y="4371878"/>
            <a:ext cx="2310493" cy="2486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51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uiExpand="1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B2FD0FA-C5FA-4F9C-B7DA-DAE68FB77D63}" type="slidenum">
              <a:rPr lang="en-US" altLang="en-US">
                <a:solidFill>
                  <a:srgbClr val="48231E"/>
                </a:solidFill>
              </a:rPr>
              <a:pPr/>
              <a:t>9</a:t>
            </a:fld>
            <a:endParaRPr lang="en-US" altLang="en-US">
              <a:solidFill>
                <a:srgbClr val="48231E"/>
              </a:solidFill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610600" cy="1143000"/>
          </a:xfrm>
        </p:spPr>
        <p:txBody>
          <a:bodyPr/>
          <a:lstStyle/>
          <a:p>
            <a:r>
              <a:rPr lang="en-US" altLang="en-US" sz="54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Benevolence: Saints </a:t>
            </a:r>
            <a:r>
              <a:rPr lang="en-US" altLang="en-US" sz="5400" i="1" u="sng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</a:t>
            </a:r>
          </a:p>
        </p:txBody>
      </p:sp>
      <p:sp>
        <p:nvSpPr>
          <p:cNvPr id="16589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801586"/>
            <a:ext cx="3657600" cy="5029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Saints</a:t>
            </a:r>
            <a:endParaRPr lang="en-US" alt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2:44-45</a:t>
            </a:r>
          </a:p>
          <a:p>
            <a:r>
              <a:rPr lang="en-US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6:1-6</a:t>
            </a:r>
          </a:p>
          <a:p>
            <a:r>
              <a:rPr lang="en-US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</a:t>
            </a:r>
            <a:r>
              <a:rPr lang="en-US" alt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11:27-30</a:t>
            </a:r>
            <a:endParaRPr lang="en-US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Rom. 15:26-27</a:t>
            </a:r>
          </a:p>
          <a:p>
            <a:r>
              <a:rPr lang="en-US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Cor. 16:1</a:t>
            </a:r>
          </a:p>
          <a:p>
            <a:r>
              <a:rPr lang="en-US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Cor. 8-9</a:t>
            </a:r>
          </a:p>
        </p:txBody>
      </p:sp>
      <p:pic>
        <p:nvPicPr>
          <p:cNvPr id="7" name="Picture 2" descr="C:\Users\Steven\AppData\Local\Microsoft\Windows\Temporary Internet Files\Content.IE5\3GE0LTGI\MP90041012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9" r="8750"/>
          <a:stretch/>
        </p:blipFill>
        <p:spPr bwMode="auto">
          <a:xfrm>
            <a:off x="6251121" y="4371878"/>
            <a:ext cx="2310493" cy="2486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0400" y="1524675"/>
            <a:ext cx="5791200" cy="2951619"/>
          </a:xfrm>
          <a:prstGeom prst="cloudCallout">
            <a:avLst>
              <a:gd name="adj1" fmla="val 12751"/>
              <a:gd name="adj2" fmla="val 630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The Scripture is silent </a:t>
            </a:r>
            <a:r>
              <a:rPr lang="en-US" sz="3000" b="1" dirty="0" smtClean="0"/>
              <a:t>regarding church charity to anyone but needy saints.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097641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5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5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5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5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5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5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5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5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uiExpand="1" build="p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649</Words>
  <Application>Microsoft Office PowerPoint</Application>
  <PresentationFormat>On-screen Show (4:3)</PresentationFormat>
  <Paragraphs>128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Times New Roman</vt:lpstr>
      <vt:lpstr>Tahoma</vt:lpstr>
      <vt:lpstr>Tunga</vt:lpstr>
      <vt:lpstr>Wingdings</vt:lpstr>
      <vt:lpstr>Candara</vt:lpstr>
      <vt:lpstr>Arial Black</vt:lpstr>
      <vt:lpstr>Aharoni</vt:lpstr>
      <vt:lpstr>Calibri</vt:lpstr>
      <vt:lpstr>1_Soho</vt:lpstr>
      <vt:lpstr>Institutionalism &amp; The Church (4)</vt:lpstr>
      <vt:lpstr>Must Hold Fast The Pattern!</vt:lpstr>
      <vt:lpstr>The WORK God Has Given TO THE CHURCH</vt:lpstr>
      <vt:lpstr>Is The Church Limited To Giving CHARITY To needy Saints?</vt:lpstr>
      <vt:lpstr>Parallel:  Gopherwood Only?</vt:lpstr>
      <vt:lpstr>Parallel:  Levi Only?</vt:lpstr>
      <vt:lpstr>Parallel:  Immersion Only?</vt:lpstr>
      <vt:lpstr>Parallel: A Cappella Only</vt:lpstr>
      <vt:lpstr>Benevolence: Saints ONLY</vt:lpstr>
      <vt:lpstr>The Argument:</vt:lpstr>
      <vt:lpstr>“If any believing man or woman has widows, let them relieve them, and do not let the church be burdened, that it may relieve those who are really widows” (1 Tim. 5:16)</vt:lpstr>
      <vt:lpstr>The Argument:</vt:lpstr>
      <vt:lpstr>Defending the Indefensible</vt:lpstr>
      <vt:lpstr>The Context:</vt:lpstr>
      <vt:lpstr>Fellowship of Giving (2 Cor. 9:12-14)</vt:lpstr>
      <vt:lpstr>2 Corinthians 9:13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Institutionalism &amp; The Church (4)</dc:title>
  <dc:creator>Steven J. Wallace</dc:creator>
  <cp:lastModifiedBy>Steven J. Wallace</cp:lastModifiedBy>
  <cp:revision>12</cp:revision>
  <dcterms:created xsi:type="dcterms:W3CDTF">2014-05-16T00:30:00Z</dcterms:created>
  <dcterms:modified xsi:type="dcterms:W3CDTF">2014-11-08T17:55:06Z</dcterms:modified>
</cp:coreProperties>
</file>