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6"/>
  </p:notesMasterIdLst>
  <p:sldIdLst>
    <p:sldId id="265" r:id="rId7"/>
    <p:sldId id="258" r:id="rId8"/>
    <p:sldId id="259" r:id="rId9"/>
    <p:sldId id="260" r:id="rId10"/>
    <p:sldId id="261" r:id="rId11"/>
    <p:sldId id="262" r:id="rId12"/>
    <p:sldId id="272" r:id="rId13"/>
    <p:sldId id="273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64" r:id="rId24"/>
    <p:sldId id="257" r:id="rId2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Tunga" panose="020B0502040204020203" pitchFamily="34" charset="0"/>
      <p:regular r:id="rId37"/>
      <p:bold r:id="rId38"/>
    </p:embeddedFont>
    <p:embeddedFont>
      <p:font typeface="Candara" panose="020E0502030303020204" pitchFamily="34" charset="0"/>
      <p:regular r:id="rId39"/>
      <p:bold r:id="rId40"/>
      <p:italic r:id="rId41"/>
      <p:boldItalic r:id="rId42"/>
    </p:embeddedFont>
    <p:embeddedFont>
      <p:font typeface="Arial Black" panose="020B0A04020102020204" pitchFamily="34" charset="0"/>
      <p:bold r:id="rId43"/>
    </p:embeddedFont>
    <p:embeddedFont>
      <p:font typeface="Aharoni" panose="02010803020104030203" pitchFamily="2" charset="-79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117" autoAdjust="0"/>
  </p:normalViewPr>
  <p:slideViewPr>
    <p:cSldViewPr>
      <p:cViewPr varScale="1">
        <p:scale>
          <a:sx n="40" d="100"/>
          <a:sy n="40" d="100"/>
        </p:scale>
        <p:origin x="-22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C239-A179-485F-8F1C-C0A013744C5A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F1CB7-3F50-4F50-B144-5DBD1C7C4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F1CB7-3F50-4F50-B144-5DBD1C7C4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4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76745-E197-4CA1-B965-2B74BD224CB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BA095-C919-421E-9DC5-EF6F071650F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AFA68-45A6-4853-9F85-6A208DD29C49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A7058-0687-4189-9051-10B984EA9C15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F1CB7-3F50-4F50-B144-5DBD1C7C4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F1CB7-3F50-4F50-B144-5DBD1C7C46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0925E-EF6F-44E3-A32E-6AAD39111EA1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C81AD-F04B-451F-A432-94EC853A608F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F1CB7-3F50-4F50-B144-5DBD1C7C46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7BD56-F8CA-4BBB-968D-CBB638D6512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25D29-61CC-4AE8-B1CA-41CC4C48BE6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F132A-3EBD-4193-8ECF-F00CD3D5EE1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3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7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40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8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70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30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8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3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5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6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96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521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45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2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43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553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2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7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47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220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219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0DC8F7-7E6C-48B9-A47D-9A1CBD3044A6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0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0ADE-96C0-4FA1-9730-10E76F097FEA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6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3C8C-0681-42C7-A92A-79F3003C05B6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985D-B8DF-4AD1-9A1B-4583C3FEFB35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0F8C5-7617-414C-852F-96F12B171A07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54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3F96-5AE6-46CF-914B-55C83292EB1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76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5EFE-EF62-4C17-92BD-33B8E8FDE168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64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CFC35-F61C-4A43-BC52-CB31D7EB1DDE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01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FD3B3-B792-4136-B226-B5056755028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58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1B776-4E6C-4372-B73D-A3C9F9E8DB99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8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8F61-6B9B-433E-B8C3-B26EAECFFBC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13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220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219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0DC8F7-7E6C-48B9-A47D-9A1CBD3044A6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55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0ADE-96C0-4FA1-9730-10E76F097FEA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45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3C8C-0681-42C7-A92A-79F3003C05B6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97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985D-B8DF-4AD1-9A1B-4583C3FEFB35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8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0F8C5-7617-414C-852F-96F12B171A07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906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3F96-5AE6-46CF-914B-55C83292EB1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23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5EFE-EF62-4C17-92BD-33B8E8FDE168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1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CFC35-F61C-4A43-BC52-CB31D7EB1DDE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93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FD3B3-B792-4136-B226-B5056755028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9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1B776-4E6C-4372-B73D-A3C9F9E8DB99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6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8F61-6B9B-433E-B8C3-B26EAECFFBC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58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220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219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0DC8F7-7E6C-48B9-A47D-9A1CBD3044A6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80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0ADE-96C0-4FA1-9730-10E76F097FEA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29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3C8C-0681-42C7-A92A-79F3003C05B6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31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985D-B8DF-4AD1-9A1B-4583C3FEFB35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0F8C5-7617-414C-852F-96F12B171A07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27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3F96-5AE6-46CF-914B-55C83292EB1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46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5EFE-EF62-4C17-92BD-33B8E8FDE168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CFC35-F61C-4A43-BC52-CB31D7EB1DDE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9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FD3B3-B792-4136-B226-B5056755028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13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1B776-4E6C-4372-B73D-A3C9F9E8DB99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5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08F61-6B9B-433E-B8C3-B26EAECFFBC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1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3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5/12/2014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1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5/12/2014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40458C"/>
                </a:solidFill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40458C"/>
                </a:solidFill>
              </a:endParaRPr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0458C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0458C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F9852-573E-411C-9B9E-530589AC5CA9}" type="slidenum">
              <a:rPr lang="en-US" altLang="en-US" smtClean="0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40458C"/>
                </a:solidFill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40458C"/>
                </a:solidFill>
              </a:endParaRPr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0458C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0458C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F9852-573E-411C-9B9E-530589AC5CA9}" type="slidenum">
              <a:rPr lang="en-US" altLang="en-US" smtClean="0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400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40458C"/>
                </a:solidFill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40458C"/>
                </a:solidFill>
              </a:endParaRPr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0458C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40458C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F9852-573E-411C-9B9E-530589AC5CA9}" type="slidenum">
              <a:rPr lang="en-US" altLang="en-US" smtClean="0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“But </a:t>
            </a:r>
            <a:r>
              <a:rPr lang="en-US" dirty="0"/>
              <a:t>He answered and said, </a:t>
            </a:r>
            <a:r>
              <a:rPr lang="en-US" dirty="0" smtClean="0"/>
              <a:t>‘Every </a:t>
            </a:r>
            <a:r>
              <a:rPr lang="en-US" dirty="0"/>
              <a:t>plant which My heavenly Father has not planted will be </a:t>
            </a:r>
            <a:r>
              <a:rPr lang="en-US" dirty="0" smtClean="0"/>
              <a:t>uprooted’” (Matt. 15:13)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Institutionalism</a:t>
            </a:r>
            <a:r>
              <a:rPr lang="en-US" dirty="0" smtClean="0"/>
              <a:t> &amp;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mtClean="0">
                <a:latin typeface="Aharoni" panose="02010803020104030203" pitchFamily="2" charset="-79"/>
                <a:cs typeface="Aharoni" panose="02010803020104030203" pitchFamily="2" charset="-79"/>
              </a:rPr>
              <a:t>Church </a:t>
            </a:r>
            <a:r>
              <a:rPr lang="en-US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“Institutionalism”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2438400"/>
          </a:xfrm>
          <a:prstGeom prst="bracketPai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/>
            <a:r>
              <a:rPr lang="en-US" sz="2800" dirty="0" smtClean="0"/>
              <a:t>Was created based on trying to activate something which is never activated in Scripture</a:t>
            </a:r>
          </a:p>
          <a:p>
            <a:pPr marL="457200" indent="-457200"/>
            <a:r>
              <a:rPr lang="en-US" sz="2800" dirty="0" smtClean="0"/>
              <a:t>Create “X” to facilitate a work by which the universal church could fund and function</a:t>
            </a:r>
            <a:endParaRPr 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33400" y="3962400"/>
            <a:ext cx="8153400" cy="2743200"/>
            <a:chOff x="533400" y="3962400"/>
            <a:chExt cx="8153400" cy="2743200"/>
          </a:xfrm>
        </p:grpSpPr>
        <p:sp>
          <p:nvSpPr>
            <p:cNvPr id="11" name="Rounded Rectangle 10"/>
            <p:cNvSpPr/>
            <p:nvPr/>
          </p:nvSpPr>
          <p:spPr>
            <a:xfrm>
              <a:off x="533400" y="3962400"/>
              <a:ext cx="8153400" cy="27432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05400" y="5029200"/>
              <a:ext cx="1600200" cy="609600"/>
            </a:xfrm>
            <a:prstGeom prst="rect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</a:rPr>
                <a:t>Organization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4114800"/>
              <a:ext cx="1143000" cy="762000"/>
            </a:xfrm>
            <a:prstGeom prst="rect">
              <a:avLst/>
            </a:prstGeom>
            <a:ln w="41275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church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38600" y="5791200"/>
              <a:ext cx="1143000" cy="7620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church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8600" y="4114800"/>
              <a:ext cx="1143000" cy="7620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church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5791200"/>
              <a:ext cx="1143000" cy="7620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church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400" y="4114800"/>
              <a:ext cx="1143000" cy="7620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church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5791200"/>
              <a:ext cx="1143000" cy="7620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church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38200" y="5029200"/>
              <a:ext cx="4114800" cy="60960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600" dirty="0" smtClean="0">
                  <a:solidFill>
                    <a:prstClr val="white"/>
                  </a:solidFill>
                </a:rPr>
                <a:t>FUND$</a:t>
              </a:r>
              <a:endParaRPr lang="en-US" sz="2400" b="1" spc="600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971550" y="4876800"/>
              <a:ext cx="171450" cy="325902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210050" y="5466472"/>
              <a:ext cx="152400" cy="30480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191000" y="4881490"/>
              <a:ext cx="171450" cy="325902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90800" y="4876800"/>
              <a:ext cx="171450" cy="325902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590800" y="5486400"/>
              <a:ext cx="152400" cy="30480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990600" y="5486400"/>
              <a:ext cx="152400" cy="30480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038600"/>
              <a:ext cx="2895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ight Arrow 33"/>
            <p:cNvSpPr/>
            <p:nvPr/>
          </p:nvSpPr>
          <p:spPr>
            <a:xfrm>
              <a:off x="6804074" y="5202115"/>
              <a:ext cx="609600" cy="26377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3674" y="5149334"/>
              <a:ext cx="1273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600" dirty="0" smtClean="0">
                  <a:solidFill>
                    <a:srgbClr val="2E22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WORK</a:t>
              </a:r>
              <a:endParaRPr lang="en-US" b="1" spc="600" dirty="0">
                <a:solidFill>
                  <a:srgbClr val="2E22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62600" y="6168683"/>
              <a:ext cx="2957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2E2224">
                      <a:lumMod val="75000"/>
                      <a:lumOff val="25000"/>
                    </a:srgbClr>
                  </a:solidFill>
                </a:rPr>
                <a:t>Institutional Concept</a:t>
              </a:r>
              <a:endParaRPr lang="en-US" sz="2400" b="1" dirty="0">
                <a:solidFill>
                  <a:srgbClr val="2E2224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62600" y="4648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8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EFA255A8-090F-4114-9409-5B86883A8A2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You an “Anti”?</a:t>
            </a:r>
          </a:p>
        </p:txBody>
      </p:sp>
      <p:sp>
        <p:nvSpPr>
          <p:cNvPr id="143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2296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6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“Opposed to a given proposal, policy, etc.”</a:t>
            </a:r>
          </a:p>
          <a:p>
            <a:pPr>
              <a:lnSpc>
                <a:spcPct val="90000"/>
              </a:lnSpc>
            </a:pPr>
            <a:r>
              <a:rPr lang="en-US" altLang="en-US" sz="60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charge</a:t>
            </a:r>
            <a:r>
              <a:rPr lang="en-US" altLang="en-US" sz="6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We are opposed to church cooperation</a:t>
            </a:r>
          </a:p>
        </p:txBody>
      </p:sp>
    </p:spTree>
    <p:extLst>
      <p:ext uri="{BB962C8B-B14F-4D97-AF65-F5344CB8AC3E}">
        <p14:creationId xmlns:p14="http://schemas.microsoft.com/office/powerpoint/2010/main" val="2992290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40E4937-6EC4-433E-8BE6-7E7442D0AA2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Binding Patterns?!</a:t>
            </a:r>
          </a:p>
        </p:txBody>
      </p:sp>
      <p:sp>
        <p:nvSpPr>
          <p:cNvPr id="144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001000" cy="51816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“So, it becomes necessary to raise the question:  is there an</a:t>
            </a:r>
            <a:r>
              <a:rPr lang="en-US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exclusive pattern of church cooperation</a:t>
            </a:r>
            <a:r>
              <a:rPr lang="en-US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taught in the Bible?  My answer.</a:t>
            </a:r>
            <a:r>
              <a:rPr lang="en-US" alt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altLang="en-US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.”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algn="r"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(Guy N. Woods, </a:t>
            </a:r>
            <a:r>
              <a:rPr lang="en-US" altLang="en-US" sz="24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Cogdill</a:t>
            </a:r>
            <a:r>
              <a:rPr lang="en-US" altLang="en-US" sz="2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-Woods </a:t>
            </a:r>
            <a:r>
              <a:rPr lang="en-US" alt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Debate</a:t>
            </a: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196)</a:t>
            </a:r>
          </a:p>
        </p:txBody>
      </p:sp>
    </p:spTree>
    <p:extLst>
      <p:ext uri="{BB962C8B-B14F-4D97-AF65-F5344CB8AC3E}">
        <p14:creationId xmlns:p14="http://schemas.microsoft.com/office/powerpoint/2010/main" val="2472153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2301DE7-3990-4BB4-B110-CDF074916D4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Binding Patterns?!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01000" cy="46482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“The Bible does</a:t>
            </a:r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5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an exclusive pattern for</a:t>
            </a:r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5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evangelism</a:t>
            </a:r>
            <a:r>
              <a:rPr lang="en-US" alt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.”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r"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(Jackie M. </a:t>
            </a:r>
            <a:r>
              <a:rPr lang="en-US" altLang="en-US" sz="2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Stearsman</a:t>
            </a:r>
            <a:r>
              <a:rPr lang="en-US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“</a:t>
            </a: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Cooperation and Evangelism</a:t>
            </a:r>
            <a:r>
              <a:rPr lang="en-US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,” </a:t>
            </a:r>
            <a:r>
              <a:rPr lang="en-US" altLang="en-US" sz="24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Harvester</a:t>
            </a: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Feb. 1997)</a:t>
            </a:r>
          </a:p>
          <a:p>
            <a:pPr marL="0" indent="0" algn="r"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http://www.fsop.net/harvest/1996_97/february.htm</a:t>
            </a:r>
            <a:r>
              <a:rPr lang="en-US" alt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339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F2B9D66-D073-4560-AF2E-4312A58F7A9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Cooperation Among Churches</a:t>
            </a: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457200" y="2922588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457200" y="3746500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1096963" y="2465388"/>
            <a:ext cx="1738312" cy="4587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1096963" y="3197225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flipV="1">
            <a:off x="1066800" y="3581400"/>
            <a:ext cx="1738313" cy="549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172200" y="30480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Preach Gospel</a:t>
            </a:r>
            <a:endParaRPr lang="en-US" altLang="en-US" sz="28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49275" y="30480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549275" y="388620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1554163" y="2209800"/>
            <a:ext cx="457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1554163" y="2819400"/>
            <a:ext cx="457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1554163" y="3505200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altLang="en-US" sz="28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EVANGELISM</a:t>
            </a: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457200" y="2133600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3048000" y="2971800"/>
            <a:ext cx="24384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 eaLnBrk="0" hangingPunct="0"/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Preacher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5562600" y="3276600"/>
            <a:ext cx="76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0" y="4495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13:1-3; Phil. 4:15-16</a:t>
            </a:r>
          </a:p>
          <a:p>
            <a:pPr algn="ctr"/>
            <a:r>
              <a:rPr lang="en-US" altLang="en-US" sz="40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Cor. 11:8</a:t>
            </a: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8534400" y="6477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Verdana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21666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B551796-911D-4C2E-A090-E43585B66F8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Cooperation Among Churches</a:t>
            </a:r>
            <a:endParaRPr lang="en-US" altLang="en-US" sz="4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457200" y="2922588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457200" y="3746500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1096963" y="2465388"/>
            <a:ext cx="1738312" cy="4587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1096963" y="3197225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V="1">
            <a:off x="1066800" y="3581400"/>
            <a:ext cx="1738313" cy="549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7391400" y="28194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Preach</a:t>
            </a:r>
          </a:p>
          <a:p>
            <a:pPr algn="ctr"/>
            <a:r>
              <a:rPr lang="en-US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Gospel</a:t>
            </a:r>
            <a:endParaRPr lang="en-US" altLang="en-US" sz="28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49275" y="30480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49275" y="388620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1554163" y="2209800"/>
            <a:ext cx="457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554163" y="2743200"/>
            <a:ext cx="4572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1554163" y="3505200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altLang="en-US" sz="28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EVANGELISM</a:t>
            </a:r>
          </a:p>
        </p:txBody>
      </p:sp>
      <p:sp>
        <p:nvSpPr>
          <p:cNvPr id="147472" name="Oval 16"/>
          <p:cNvSpPr>
            <a:spLocks noChangeArrowheads="1"/>
          </p:cNvSpPr>
          <p:nvPr/>
        </p:nvSpPr>
        <p:spPr bwMode="auto">
          <a:xfrm>
            <a:off x="457200" y="2133600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5486400" y="2971800"/>
            <a:ext cx="15240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 eaLnBrk="0" hangingPunct="0"/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Preacher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7086600" y="3276600"/>
            <a:ext cx="533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2819400" y="2514600"/>
            <a:ext cx="1828800" cy="1752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 eaLnBrk="0" hangingPunct="0"/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Missionary</a:t>
            </a:r>
          </a:p>
          <a:p>
            <a:pPr algn="ctr" eaLnBrk="0" hangingPunct="0"/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Society;</a:t>
            </a:r>
          </a:p>
          <a:p>
            <a:pPr algn="ctr" eaLnBrk="0" hangingPunct="0"/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Sponsoring</a:t>
            </a:r>
          </a:p>
          <a:p>
            <a:pPr algn="ctr" eaLnBrk="0" hangingPunct="0"/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4724400" y="3276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4800600" y="2819400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altLang="en-US" sz="28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8534400" y="6477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Verdana" pitchFamily="34" charset="0"/>
              </a:rPr>
              <a:t>16</a:t>
            </a:r>
          </a:p>
        </p:txBody>
      </p:sp>
      <p:sp>
        <p:nvSpPr>
          <p:cNvPr id="147479" name="WordArt 23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32766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NOT THIS!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4953000" y="4267200"/>
            <a:ext cx="358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Please!</a:t>
            </a:r>
          </a:p>
        </p:txBody>
      </p:sp>
    </p:spTree>
    <p:extLst>
      <p:ext uri="{BB962C8B-B14F-4D97-AF65-F5344CB8AC3E}">
        <p14:creationId xmlns:p14="http://schemas.microsoft.com/office/powerpoint/2010/main" val="264768147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29E-BC19-4C20-9D98-4BB408B58E59}" type="slidenum">
              <a:rPr lang="en-US" altLang="en-US">
                <a:solidFill>
                  <a:srgbClr val="40458C"/>
                </a:solidFill>
              </a:rPr>
              <a:pPr/>
              <a:t>16</a:t>
            </a:fld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issue:  Evangelism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 flipV="1">
            <a:off x="3352800" y="2209800"/>
            <a:ext cx="914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3352800" y="2209800"/>
            <a:ext cx="0" cy="2362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3352800" y="3352800"/>
            <a:ext cx="914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3352800" y="4572000"/>
            <a:ext cx="914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2667000" y="3352800"/>
            <a:ext cx="6858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343400" y="18288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areas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343400" y="29718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preachers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4343400" y="42672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place, support</a:t>
            </a:r>
          </a:p>
        </p:txBody>
      </p:sp>
      <p:sp>
        <p:nvSpPr>
          <p:cNvPr id="157710" name="WordArt 14"/>
          <p:cNvSpPr>
            <a:spLocks noChangeArrowheads="1" noChangeShapeType="1" noTextEdit="1"/>
          </p:cNvSpPr>
          <p:nvPr/>
        </p:nvSpPr>
        <p:spPr bwMode="auto">
          <a:xfrm rot="-581607">
            <a:off x="457200" y="4800600"/>
            <a:ext cx="2209800" cy="106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132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81607" scaled="1"/>
                </a:gradFill>
                <a:ea typeface="Tahoma"/>
                <a:cs typeface="Tahoma"/>
              </a:rPr>
              <a:t>This!</a:t>
            </a:r>
          </a:p>
        </p:txBody>
      </p:sp>
    </p:spTree>
    <p:extLst>
      <p:ext uri="{BB962C8B-B14F-4D97-AF65-F5344CB8AC3E}">
        <p14:creationId xmlns:p14="http://schemas.microsoft.com/office/powerpoint/2010/main" val="3116000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A04A-6029-4CC8-B670-19B61BEDD35A}" type="slidenum">
              <a:rPr lang="en-US" altLang="en-US">
                <a:solidFill>
                  <a:srgbClr val="40458C"/>
                </a:solidFill>
              </a:rPr>
              <a:pPr/>
              <a:t>17</a:t>
            </a:fld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Lost In Institutionalism?</a:t>
            </a:r>
            <a:endParaRPr lang="en-US" altLang="en-US" sz="4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29718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V="1">
            <a:off x="5181600" y="2362200"/>
            <a:ext cx="914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5181600" y="2362200"/>
            <a:ext cx="0" cy="19208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5181600" y="3352800"/>
            <a:ext cx="99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5181600" y="4267200"/>
            <a:ext cx="914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1828800" y="3352800"/>
            <a:ext cx="60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6096000" y="20574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areas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6248400" y="2971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6172200" y="39624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place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438400" y="2133600"/>
            <a:ext cx="2133600" cy="23622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Missionary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Society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(President,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Board,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Treasury)</a:t>
            </a:r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4572000" y="3352800"/>
            <a:ext cx="60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40458C"/>
              </a:solidFill>
            </a:endParaRPr>
          </a:p>
        </p:txBody>
      </p:sp>
      <p:sp>
        <p:nvSpPr>
          <p:cNvPr id="158736" name="WordArt 16"/>
          <p:cNvSpPr>
            <a:spLocks noChangeArrowheads="1" noChangeShapeType="1" noTextEdit="1"/>
          </p:cNvSpPr>
          <p:nvPr/>
        </p:nvSpPr>
        <p:spPr bwMode="auto">
          <a:xfrm rot="-581607">
            <a:off x="609600" y="5257800"/>
            <a:ext cx="2790825" cy="1077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679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81607" scaled="1"/>
                </a:gradFill>
                <a:ea typeface="Tahoma"/>
                <a:cs typeface="Tahoma"/>
              </a:rPr>
              <a:t>Not This!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138950" y="1676400"/>
            <a:ext cx="2971800" cy="3048000"/>
          </a:xfrm>
          <a:prstGeom prst="rect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2139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Timothy 2:15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“Be </a:t>
            </a:r>
            <a:r>
              <a:rPr lang="en-US" sz="4000" dirty="0"/>
              <a:t>diligent to present yourself approved to God, a worker who does not need to be ashamed, rightly dividing the word of truth</a:t>
            </a:r>
            <a:r>
              <a:rPr lang="en-US" sz="4000" dirty="0" smtClean="0"/>
              <a:t>.”</a:t>
            </a:r>
          </a:p>
          <a:p>
            <a:pPr marL="342900" indent="-342900"/>
            <a:r>
              <a:rPr lang="en-US" sz="3500" dirty="0" smtClean="0">
                <a:solidFill>
                  <a:schemeClr val="tx1"/>
                </a:solidFill>
              </a:rPr>
              <a:t>Let’s appreciate the distinctions made in scripture (local church, universal church, individual liberties versus congregational limitations; etc.)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4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Next Lesson…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The Church And The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3800" y="2057399"/>
            <a:ext cx="5129543" cy="3352801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concept and Makeup Of The church</a:t>
            </a:r>
            <a:endParaRPr lang="en-US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04646"/>
            <a:ext cx="320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“Therefore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take heed to yourselves and to all the flock, among which the Holy Spirit has made you overseers, to shepherd the church of God which He purchased with His own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blood” </a:t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(Acts 20:28)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9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Are There Different Concepts Of The Church In Scripture?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595360" cy="478840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Universal</a:t>
            </a:r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r>
              <a:rPr lang="en-US" sz="3600" dirty="0">
                <a:latin typeface="Arial Black" panose="020B0A04020102020204" pitchFamily="34" charset="0"/>
              </a:rPr>
              <a:t>C</a:t>
            </a:r>
            <a:r>
              <a:rPr lang="en-US" sz="3600" dirty="0" smtClean="0">
                <a:latin typeface="Arial Black" panose="020B0A04020102020204" pitchFamily="34" charset="0"/>
              </a:rPr>
              <a:t>oncept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Matthew 16:18, </a:t>
            </a:r>
            <a:r>
              <a:rPr lang="en-US" sz="3200" dirty="0" smtClean="0"/>
              <a:t>“And </a:t>
            </a:r>
            <a:r>
              <a:rPr lang="en-US" sz="3200" dirty="0"/>
              <a:t>I also say to you that you are Peter, and on this rock I will build My church, and the gates of Hades shall not prevail against </a:t>
            </a:r>
            <a:r>
              <a:rPr lang="en-US" sz="3200" dirty="0" smtClean="0"/>
              <a:t>it” 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Ephesians 5:23, </a:t>
            </a:r>
            <a:r>
              <a:rPr lang="en-US" sz="3200" dirty="0"/>
              <a:t>“For the husband is head of the wife, as also Christ is head of the church; and He is the Savior of the </a:t>
            </a:r>
            <a:r>
              <a:rPr lang="en-US" sz="3200" dirty="0" smtClean="0"/>
              <a:t>body”</a:t>
            </a:r>
          </a:p>
        </p:txBody>
      </p:sp>
    </p:spTree>
    <p:extLst>
      <p:ext uri="{BB962C8B-B14F-4D97-AF65-F5344CB8AC3E}">
        <p14:creationId xmlns:p14="http://schemas.microsoft.com/office/powerpoint/2010/main" val="278938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Are There Different Concepts Of The Church In Scripture?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595360" cy="5410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Local</a:t>
            </a:r>
            <a:r>
              <a:rPr lang="en-US" sz="3600" dirty="0" smtClean="0">
                <a:latin typeface="Arial Black" panose="020B0A04020102020204" pitchFamily="34" charset="0"/>
              </a:rPr>
              <a:t> Concept</a:t>
            </a:r>
          </a:p>
          <a:p>
            <a:pPr lvl="1"/>
            <a:r>
              <a:rPr lang="en-US" sz="3200" dirty="0"/>
              <a:t>“So when they had appointed elders in </a:t>
            </a:r>
            <a:r>
              <a:rPr lang="en-US" sz="3200" b="1" dirty="0">
                <a:solidFill>
                  <a:srgbClr val="C00000"/>
                </a:solidFill>
              </a:rPr>
              <a:t>every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church</a:t>
            </a:r>
            <a:r>
              <a:rPr lang="en-US" sz="3200" dirty="0"/>
              <a:t>, and prayed with fasting, they commended them to the Lord in whom they had </a:t>
            </a:r>
            <a:r>
              <a:rPr lang="en-US" sz="3200" dirty="0" smtClean="0"/>
              <a:t>believed” (Acts 14:23)</a:t>
            </a:r>
          </a:p>
          <a:p>
            <a:pPr lvl="1"/>
            <a:r>
              <a:rPr lang="en-US" sz="3200" dirty="0"/>
              <a:t>“To the church of God </a:t>
            </a:r>
            <a:r>
              <a:rPr lang="en-US" sz="3200" b="1" dirty="0">
                <a:solidFill>
                  <a:srgbClr val="C00000"/>
                </a:solidFill>
              </a:rPr>
              <a:t>which is at Corinth</a:t>
            </a:r>
            <a:r>
              <a:rPr lang="en-US" sz="3200" dirty="0"/>
              <a:t>, to those who are sanctified in Christ Jesus, called to be saints, with all who in every place call on the name of Jesus Christ our </a:t>
            </a:r>
            <a:r>
              <a:rPr lang="en-US" sz="3200" dirty="0" smtClean="0"/>
              <a:t>Lord…” </a:t>
            </a:r>
            <a:br>
              <a:rPr lang="en-US" sz="3200" dirty="0" smtClean="0"/>
            </a:br>
            <a:r>
              <a:rPr lang="en-US" sz="3200" dirty="0" smtClean="0"/>
              <a:t>(1 Cor. 1:2)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49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Significant</a:t>
            </a:r>
            <a:r>
              <a:rPr lang="en-US" dirty="0" smtClean="0"/>
              <a:t> </a:t>
            </a:r>
            <a:r>
              <a:rPr lang="en-US" b="1" dirty="0" smtClean="0"/>
              <a:t>Differences</a:t>
            </a:r>
            <a:r>
              <a:rPr lang="en-US" dirty="0" smtClean="0"/>
              <a:t> Between The Universal And Local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When obedient to gospel, added by the Lord to the universal church (Acts 2:47; Lk. 10:20; Phil. 3:20)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/>
              <a:t>M</a:t>
            </a:r>
            <a:r>
              <a:rPr lang="en-US" sz="2800" dirty="0" smtClean="0"/>
              <a:t>ay be added to the universal church and not yet a member of the local church (Acts 8:35-39)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/>
              <a:t>M</a:t>
            </a:r>
            <a:r>
              <a:rPr lang="en-US" sz="2800" dirty="0" smtClean="0"/>
              <a:t>ay be rejected by a local church and </a:t>
            </a:r>
            <a:r>
              <a:rPr lang="en-US" sz="2800" smtClean="0"/>
              <a:t>yet </a:t>
            </a:r>
            <a:r>
              <a:rPr lang="en-US" sz="2800" smtClean="0"/>
              <a:t>accepted </a:t>
            </a:r>
            <a:r>
              <a:rPr lang="en-US" sz="2800" dirty="0" smtClean="0"/>
              <a:t>by the Lord in the universal church; may be accepted by a local church and rejected by the Lord (3 Jn. 9-11; Acts 9:26, 27)</a:t>
            </a:r>
          </a:p>
          <a:p>
            <a:pPr lvl="2">
              <a:buClr>
                <a:schemeClr val="accent6"/>
              </a:buClr>
              <a:buSzPct val="110000"/>
              <a:buFont typeface="Wingdings" panose="05000000000000000000" pitchFamily="2" charset="2"/>
              <a:buChar char="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An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approved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example to “join” a local church…not a floater/church-hopper</a:t>
            </a:r>
          </a:p>
          <a:p>
            <a:pPr lvl="2">
              <a:buClr>
                <a:schemeClr val="accent6"/>
              </a:buClr>
              <a:buSzPct val="110000"/>
              <a:buFont typeface="Wingdings" panose="05000000000000000000" pitchFamily="2" charset="2"/>
              <a:buChar char="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Appreciate the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autonomy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of a local church to accept or reject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members</a:t>
            </a:r>
          </a:p>
          <a:p>
            <a:pPr marL="454914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0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Local Church Versus Universal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The Lord Provides That A Local Church: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"/>
            </a:pPr>
            <a:r>
              <a:rPr lang="en-US" sz="2800" dirty="0" smtClean="0"/>
              <a:t>Assemble (Heb. 10:25; 1 Cor. 14:23)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"/>
            </a:pPr>
            <a:r>
              <a:rPr lang="en-US" sz="2800" dirty="0" smtClean="0"/>
              <a:t>Have accepted members (Heb. 10:25; Acts 9:26; </a:t>
            </a:r>
            <a:br>
              <a:rPr lang="en-US" sz="2800" dirty="0" smtClean="0"/>
            </a:br>
            <a:r>
              <a:rPr lang="en-US" sz="2800" dirty="0" smtClean="0"/>
              <a:t>1 Cor. 14:23)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"/>
            </a:pPr>
            <a:r>
              <a:rPr lang="en-US" sz="2800" dirty="0" smtClean="0"/>
              <a:t>Have a common oversight (Acts 14:23; Titus 1:5)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"/>
            </a:pPr>
            <a:r>
              <a:rPr lang="en-US" sz="2800" dirty="0" smtClean="0"/>
              <a:t>Have a treasury (1 Cor. 16:1, 2; Acts 6:1; Phil. 4:15, 16)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"/>
            </a:pPr>
            <a:r>
              <a:rPr lang="en-US" sz="2800" dirty="0" smtClean="0"/>
              <a:t>Function as a unit for evangelism, edification, benevolence:</a:t>
            </a:r>
          </a:p>
          <a:p>
            <a:pPr marL="51593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Prayer (Acts 12:5)</a:t>
            </a:r>
          </a:p>
          <a:p>
            <a:pPr marL="51593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Song (Eph. 5:19)</a:t>
            </a:r>
          </a:p>
          <a:p>
            <a:pPr marL="51593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Support preaching (Phil. 4:15)</a:t>
            </a:r>
          </a:p>
          <a:p>
            <a:pPr marL="51593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Care of needy saints (Acts 6:1)</a:t>
            </a:r>
          </a:p>
          <a:p>
            <a:pPr marL="51593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May work through representatives (Acts 6:3)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9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821F-C42E-4D10-8F7C-08F568807FA9}" type="slidenum">
              <a:rPr lang="en-US" altLang="en-US">
                <a:solidFill>
                  <a:srgbClr val="40458C"/>
                </a:solidFill>
              </a:rPr>
              <a:pPr/>
              <a:t>7</a:t>
            </a:fld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5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 Pattern:              Work of the Local Church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</p:spPr>
        <p:txBody>
          <a:bodyPr/>
          <a:lstStyle/>
          <a:p>
            <a:r>
              <a:rPr lang="en-US" altLang="en-US" sz="4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Preach the gospel -</a:t>
            </a:r>
            <a:r>
              <a:rPr lang="en-US" altLang="en-US" sz="4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Ths. 1:8; Acts 11:22; Phil. 1:5-7</a:t>
            </a:r>
          </a:p>
          <a:p>
            <a:r>
              <a:rPr lang="en-US" altLang="en-US" sz="4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Edify the saints -</a:t>
            </a:r>
            <a:r>
              <a:rPr lang="en-US" altLang="en-US" sz="4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Cor. 14:26; Eph. 4:11-12; Acts 11:22f; 13:1-2</a:t>
            </a:r>
          </a:p>
          <a:p>
            <a:r>
              <a:rPr lang="en-US" altLang="en-US" sz="4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Relieve needy saints –</a:t>
            </a:r>
            <a:r>
              <a:rPr lang="en-US" altLang="en-US" sz="4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6:1-6; 1 Cor. 16:1; 2 Cor. 8-9; 1 Tim. 5:16</a:t>
            </a:r>
          </a:p>
        </p:txBody>
      </p:sp>
    </p:spTree>
    <p:extLst>
      <p:ext uri="{BB962C8B-B14F-4D97-AF65-F5344CB8AC3E}">
        <p14:creationId xmlns:p14="http://schemas.microsoft.com/office/powerpoint/2010/main" val="990836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4570-8368-41F3-8BD7-A0ADA1A905AF}" type="slidenum">
              <a:rPr lang="en-US" altLang="en-US">
                <a:solidFill>
                  <a:srgbClr val="40458C"/>
                </a:solidFill>
              </a:rPr>
              <a:pPr/>
              <a:t>8</a:t>
            </a:fld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5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Church All-Sufficient                   </a:t>
            </a:r>
          </a:p>
        </p:txBody>
      </p:sp>
      <p:sp>
        <p:nvSpPr>
          <p:cNvPr id="155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local church, under the 	oversight of its own 	elders, is </a:t>
            </a:r>
            <a:r>
              <a:rPr lang="en-US" altLang="en-US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fully-equipped</a:t>
            </a:r>
            <a:r>
              <a:rPr lang="en-US" altLang="en-US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	accomplish its God-given 	work</a:t>
            </a:r>
            <a:r>
              <a:rPr lang="en-US" altLang="en-U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14:23; 1 Pet. 	5:2)</a:t>
            </a:r>
          </a:p>
        </p:txBody>
      </p:sp>
    </p:spTree>
    <p:extLst>
      <p:ext uri="{BB962C8B-B14F-4D97-AF65-F5344CB8AC3E}">
        <p14:creationId xmlns:p14="http://schemas.microsoft.com/office/powerpoint/2010/main" val="218837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Is the universal church to assemble on earth?</a:t>
            </a:r>
          </a:p>
          <a:p>
            <a:pPr lvl="1">
              <a:buClr>
                <a:srgbClr val="C00000"/>
              </a:buClr>
            </a:pPr>
            <a:r>
              <a:rPr lang="en-US" sz="3000" dirty="0" smtClean="0"/>
              <a:t>If so, where?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How does the universal church accept members?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How does the universal church withdraw from disorderly members?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Who are the universal church’s overseers?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What are they to be called?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Is there a universal church treasury?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Where would it exist?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How can the universal church function as a unit?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"/>
            </a:pPr>
            <a:r>
              <a:rPr lang="en-US" sz="3200" dirty="0" smtClean="0"/>
              <a:t>What work is given for the universal church?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Local Church Versus Universal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09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896</Words>
  <Application>Microsoft Office PowerPoint</Application>
  <PresentationFormat>On-screen Show (4:3)</PresentationFormat>
  <Paragraphs>157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Verdana</vt:lpstr>
      <vt:lpstr>Times New Roman</vt:lpstr>
      <vt:lpstr>Calibri</vt:lpstr>
      <vt:lpstr>Tahoma</vt:lpstr>
      <vt:lpstr>Tunga</vt:lpstr>
      <vt:lpstr>Wingdings</vt:lpstr>
      <vt:lpstr>Candara</vt:lpstr>
      <vt:lpstr>Arial Black</vt:lpstr>
      <vt:lpstr>Aharoni</vt:lpstr>
      <vt:lpstr>Soho</vt:lpstr>
      <vt:lpstr>1_Soho</vt:lpstr>
      <vt:lpstr>2_Soho</vt:lpstr>
      <vt:lpstr>Blueprint</vt:lpstr>
      <vt:lpstr>1_Blueprint</vt:lpstr>
      <vt:lpstr>2_Blueprint</vt:lpstr>
      <vt:lpstr>Institutionalism &amp; The Church (2)</vt:lpstr>
      <vt:lpstr>The concept and Makeup Of The church</vt:lpstr>
      <vt:lpstr>Are There Different Concepts Of The Church In Scripture?</vt:lpstr>
      <vt:lpstr>Are There Different Concepts Of The Church In Scripture?</vt:lpstr>
      <vt:lpstr>Significant Differences Between The Universal And Local Church</vt:lpstr>
      <vt:lpstr>Local Church Versus Universal Church</vt:lpstr>
      <vt:lpstr>NT Pattern:              Work of the Local Church</vt:lpstr>
      <vt:lpstr>Local Church All-Sufficient                   </vt:lpstr>
      <vt:lpstr>Local Church Versus Universal Church</vt:lpstr>
      <vt:lpstr>“Institutionalism”</vt:lpstr>
      <vt:lpstr>Are You an “Anti”?</vt:lpstr>
      <vt:lpstr>No Binding Patterns?!</vt:lpstr>
      <vt:lpstr>No Binding Patterns?!</vt:lpstr>
      <vt:lpstr>PowerPoint Presentation</vt:lpstr>
      <vt:lpstr>PowerPoint Presentation</vt:lpstr>
      <vt:lpstr>The issue:  Evangelism</vt:lpstr>
      <vt:lpstr>What Is Lost In Institutionalism?</vt:lpstr>
      <vt:lpstr>2 Timothy 2:15</vt:lpstr>
      <vt:lpstr>Differences Between The Church And The Individual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The Church Do What The Individual Can?</dc:title>
  <dc:creator>Steven J. Wallace</dc:creator>
  <cp:lastModifiedBy>Steven J. Wallace</cp:lastModifiedBy>
  <cp:revision>17</cp:revision>
  <dcterms:created xsi:type="dcterms:W3CDTF">2014-04-25T01:06:57Z</dcterms:created>
  <dcterms:modified xsi:type="dcterms:W3CDTF">2014-05-13T04:07:58Z</dcterms:modified>
</cp:coreProperties>
</file>