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73" r:id="rId4"/>
    <p:sldId id="258" r:id="rId5"/>
    <p:sldId id="266" r:id="rId6"/>
    <p:sldId id="271" r:id="rId7"/>
    <p:sldId id="259" r:id="rId8"/>
    <p:sldId id="260" r:id="rId9"/>
    <p:sldId id="272" r:id="rId10"/>
    <p:sldId id="267"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B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42" autoAdjust="0"/>
  </p:normalViewPr>
  <p:slideViewPr>
    <p:cSldViewPr>
      <p:cViewPr>
        <p:scale>
          <a:sx n="60" d="100"/>
          <a:sy n="60" d="100"/>
        </p:scale>
        <p:origin x="-16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456AC-A3B5-46F1-BD36-716FC838E7A4}"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867EA-6C95-4BCA-8D92-76F543B4072C}" type="slidenum">
              <a:rPr lang="en-US" smtClean="0"/>
              <a:t>‹#›</a:t>
            </a:fld>
            <a:endParaRPr lang="en-US"/>
          </a:p>
        </p:txBody>
      </p:sp>
    </p:spTree>
    <p:extLst>
      <p:ext uri="{BB962C8B-B14F-4D97-AF65-F5344CB8AC3E}">
        <p14:creationId xmlns:p14="http://schemas.microsoft.com/office/powerpoint/2010/main" val="88837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3</a:t>
            </a:fld>
            <a:endParaRPr lang="en-US"/>
          </a:p>
        </p:txBody>
      </p:sp>
    </p:spTree>
    <p:extLst>
      <p:ext uri="{BB962C8B-B14F-4D97-AF65-F5344CB8AC3E}">
        <p14:creationId xmlns:p14="http://schemas.microsoft.com/office/powerpoint/2010/main" val="233523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4</a:t>
            </a:fld>
            <a:endParaRPr lang="en-US"/>
          </a:p>
        </p:txBody>
      </p:sp>
    </p:spTree>
    <p:extLst>
      <p:ext uri="{BB962C8B-B14F-4D97-AF65-F5344CB8AC3E}">
        <p14:creationId xmlns:p14="http://schemas.microsoft.com/office/powerpoint/2010/main" val="88239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5</a:t>
            </a:fld>
            <a:endParaRPr lang="en-US"/>
          </a:p>
        </p:txBody>
      </p:sp>
    </p:spTree>
    <p:extLst>
      <p:ext uri="{BB962C8B-B14F-4D97-AF65-F5344CB8AC3E}">
        <p14:creationId xmlns:p14="http://schemas.microsoft.com/office/powerpoint/2010/main" val="407249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6</a:t>
            </a:fld>
            <a:endParaRPr lang="en-US"/>
          </a:p>
        </p:txBody>
      </p:sp>
    </p:spTree>
    <p:extLst>
      <p:ext uri="{BB962C8B-B14F-4D97-AF65-F5344CB8AC3E}">
        <p14:creationId xmlns:p14="http://schemas.microsoft.com/office/powerpoint/2010/main" val="21823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7</a:t>
            </a:fld>
            <a:endParaRPr lang="en-US"/>
          </a:p>
        </p:txBody>
      </p:sp>
    </p:spTree>
    <p:extLst>
      <p:ext uri="{BB962C8B-B14F-4D97-AF65-F5344CB8AC3E}">
        <p14:creationId xmlns:p14="http://schemas.microsoft.com/office/powerpoint/2010/main" val="136715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8</a:t>
            </a:fld>
            <a:endParaRPr lang="en-US"/>
          </a:p>
        </p:txBody>
      </p:sp>
    </p:spTree>
    <p:extLst>
      <p:ext uri="{BB962C8B-B14F-4D97-AF65-F5344CB8AC3E}">
        <p14:creationId xmlns:p14="http://schemas.microsoft.com/office/powerpoint/2010/main" val="356536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6536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867EA-6C95-4BCA-8D92-76F543B4072C}" type="slidenum">
              <a:rPr lang="en-US" smtClean="0"/>
              <a:t>10</a:t>
            </a:fld>
            <a:endParaRPr lang="en-US"/>
          </a:p>
        </p:txBody>
      </p:sp>
    </p:spTree>
    <p:extLst>
      <p:ext uri="{BB962C8B-B14F-4D97-AF65-F5344CB8AC3E}">
        <p14:creationId xmlns:p14="http://schemas.microsoft.com/office/powerpoint/2010/main" val="284386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6A9F83A-111F-4D31-A84A-FDE00644BED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0F743012-C1D9-4995-B3BB-3A4D4DC653FA}"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9F83A-111F-4D31-A84A-FDE00644BED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3012-C1D9-4995-B3BB-3A4D4DC653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9F83A-111F-4D31-A84A-FDE00644BED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3012-C1D9-4995-B3BB-3A4D4DC653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6A9F83A-111F-4D31-A84A-FDE00644BED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3012-C1D9-4995-B3BB-3A4D4DC653FA}"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6A9F83A-111F-4D31-A84A-FDE00644BED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3012-C1D9-4995-B3BB-3A4D4DC653FA}"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9F83A-111F-4D31-A84A-FDE00644BED7}"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012-C1D9-4995-B3BB-3A4D4DC653FA}"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6A9F83A-111F-4D31-A84A-FDE00644BED7}"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43012-C1D9-4995-B3BB-3A4D4DC653FA}"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6A9F83A-111F-4D31-A84A-FDE00644BED7}"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43012-C1D9-4995-B3BB-3A4D4DC653FA}"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9F83A-111F-4D31-A84A-FDE00644BED7}"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43012-C1D9-4995-B3BB-3A4D4DC653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6A9F83A-111F-4D31-A84A-FDE00644BED7}"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012-C1D9-4995-B3BB-3A4D4DC653FA}"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6A9F83A-111F-4D31-A84A-FDE00644BED7}"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012-C1D9-4995-B3BB-3A4D4DC653FA}"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6A9F83A-111F-4D31-A84A-FDE00644BED7}" type="datetimeFigureOut">
              <a:rPr lang="en-US" smtClean="0"/>
              <a:t>4/16/2014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F743012-C1D9-4995-B3BB-3A4D4DC653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“But </a:t>
            </a:r>
            <a:r>
              <a:rPr lang="en-US" dirty="0"/>
              <a:t>He answered and said, </a:t>
            </a:r>
            <a:r>
              <a:rPr lang="en-US" dirty="0" smtClean="0"/>
              <a:t>‘Every </a:t>
            </a:r>
            <a:r>
              <a:rPr lang="en-US" dirty="0"/>
              <a:t>plant which My heavenly Father has not planted will be </a:t>
            </a:r>
            <a:r>
              <a:rPr lang="en-US" dirty="0" smtClean="0"/>
              <a:t>uprooted’” (Matt. 15:13)</a:t>
            </a:r>
            <a:endParaRPr lang="en-US" dirty="0"/>
          </a:p>
        </p:txBody>
      </p:sp>
      <p:sp>
        <p:nvSpPr>
          <p:cNvPr id="2" name="Title 1"/>
          <p:cNvSpPr>
            <a:spLocks noGrp="1"/>
          </p:cNvSpPr>
          <p:nvPr>
            <p:ph type="title"/>
          </p:nvPr>
        </p:nvSpPr>
        <p:spPr/>
        <p:txBody>
          <a:bodyPr/>
          <a:lstStyle/>
          <a:p>
            <a:r>
              <a:rPr lang="en-US" b="1" dirty="0" smtClean="0"/>
              <a:t>Institutionalism</a:t>
            </a:r>
            <a:r>
              <a:rPr lang="en-US" dirty="0" smtClean="0"/>
              <a:t> &amp; </a:t>
            </a:r>
            <a:r>
              <a:rPr lang="en-US" dirty="0" smtClean="0">
                <a:latin typeface="Aharoni" panose="02010803020104030203" pitchFamily="2" charset="-79"/>
                <a:cs typeface="Aharoni" panose="02010803020104030203" pitchFamily="2" charset="-79"/>
              </a:rPr>
              <a:t>The Church </a:t>
            </a:r>
            <a:r>
              <a:rPr lang="en-US" dirty="0" smtClean="0"/>
              <a:t>(1)</a:t>
            </a:r>
            <a:endParaRPr lang="en-US" dirty="0"/>
          </a:p>
        </p:txBody>
      </p:sp>
    </p:spTree>
    <p:extLst>
      <p:ext uri="{BB962C8B-B14F-4D97-AF65-F5344CB8AC3E}">
        <p14:creationId xmlns:p14="http://schemas.microsoft.com/office/powerpoint/2010/main" val="849682433"/>
      </p:ext>
    </p:extLst>
  </p:cSld>
  <p:clrMapOvr>
    <a:masterClrMapping/>
  </p:clrMapOvr>
  <mc:AlternateContent xmlns:mc="http://schemas.openxmlformats.org/markup-compatibility/2006">
    <mc:Choice xmlns:p14="http://schemas.microsoft.com/office/powerpoint/2010/main" Requires="p14">
      <p:transition spd="slow" p14:dur="2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6225" y="457200"/>
            <a:ext cx="8591550" cy="838201"/>
          </a:xfrm>
        </p:spPr>
        <p:txBody>
          <a:bodyPr>
            <a:prstTxWarp prst="textPlain">
              <a:avLst/>
            </a:prstTxWarp>
            <a:noAutofit/>
          </a:bodyPr>
          <a:lstStyle/>
          <a:p>
            <a:r>
              <a:rPr lang="en-US" sz="2400" dirty="0" smtClean="0">
                <a:latin typeface="Arial Black" panose="020B0A04020102020204" pitchFamily="34" charset="0"/>
              </a:rPr>
              <a:t>COMPROMISE </a:t>
            </a:r>
            <a:r>
              <a:rPr lang="en-US" sz="2400" dirty="0" smtClean="0">
                <a:latin typeface="Arial Black" panose="020B0A04020102020204" pitchFamily="34" charset="0"/>
                <a:sym typeface="Wingdings"/>
              </a:rPr>
              <a:t> </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rPr>
              <a:t>MORE COMPROMISE</a:t>
            </a:r>
            <a:endParaRPr lang="en-US" sz="2400" dirty="0">
              <a:latin typeface="Arial Black" panose="020B0A04020102020204" pitchFamily="34" charset="0"/>
            </a:endParaRPr>
          </a:p>
        </p:txBody>
      </p:sp>
      <p:sp>
        <p:nvSpPr>
          <p:cNvPr id="3" name="Content Placeholder 2"/>
          <p:cNvSpPr>
            <a:spLocks noGrp="1"/>
          </p:cNvSpPr>
          <p:nvPr>
            <p:ph sz="quarter" idx="13"/>
          </p:nvPr>
        </p:nvSpPr>
        <p:spPr>
          <a:xfrm>
            <a:off x="274320" y="1447800"/>
            <a:ext cx="8595360" cy="5410200"/>
          </a:xfrm>
        </p:spPr>
        <p:txBody>
          <a:bodyPr>
            <a:normAutofit fontScale="92500" lnSpcReduction="20000"/>
          </a:bodyPr>
          <a:lstStyle/>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in one area…sow seeds of compromise in another</a:t>
            </a:r>
          </a:p>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on creation…the Creator</a:t>
            </a:r>
          </a:p>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on the </a:t>
            </a:r>
            <a:r>
              <a:rPr lang="en-US" sz="2800" u="sng" dirty="0" smtClean="0">
                <a:latin typeface="+mj-lt"/>
              </a:rPr>
              <a:t>work</a:t>
            </a:r>
            <a:r>
              <a:rPr lang="en-US" sz="2800" dirty="0" smtClean="0">
                <a:latin typeface="+mj-lt"/>
              </a:rPr>
              <a:t> of the church…the </a:t>
            </a:r>
            <a:r>
              <a:rPr lang="en-US" sz="2800" u="sng" dirty="0" smtClean="0">
                <a:latin typeface="+mj-lt"/>
              </a:rPr>
              <a:t>worship</a:t>
            </a:r>
            <a:r>
              <a:rPr lang="en-US" sz="2800" dirty="0" smtClean="0">
                <a:latin typeface="+mj-lt"/>
              </a:rPr>
              <a:t> of the church</a:t>
            </a:r>
          </a:p>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on the </a:t>
            </a:r>
            <a:r>
              <a:rPr lang="en-US" sz="2800" u="sng" dirty="0" smtClean="0">
                <a:latin typeface="+mj-lt"/>
              </a:rPr>
              <a:t>nature</a:t>
            </a:r>
            <a:r>
              <a:rPr lang="en-US" sz="2800" dirty="0" smtClean="0">
                <a:latin typeface="+mj-lt"/>
              </a:rPr>
              <a:t> of the </a:t>
            </a:r>
            <a:r>
              <a:rPr lang="en-US" sz="2800" dirty="0">
                <a:latin typeface="+mj-lt"/>
              </a:rPr>
              <a:t> </a:t>
            </a:r>
            <a:r>
              <a:rPr lang="en-US" sz="2800" dirty="0" smtClean="0">
                <a:latin typeface="+mj-lt"/>
              </a:rPr>
              <a:t>leadership of the church (qualifications of elders and deacons)…the </a:t>
            </a:r>
            <a:r>
              <a:rPr lang="en-US" sz="2800" u="sng" dirty="0" smtClean="0">
                <a:latin typeface="+mj-lt"/>
              </a:rPr>
              <a:t>direction</a:t>
            </a:r>
            <a:r>
              <a:rPr lang="en-US" sz="2800" dirty="0" smtClean="0">
                <a:latin typeface="+mj-lt"/>
              </a:rPr>
              <a:t> of the church</a:t>
            </a:r>
          </a:p>
          <a:p>
            <a:r>
              <a:rPr lang="en-US" sz="2800" b="1" dirty="0" smtClean="0">
                <a:solidFill>
                  <a:srgbClr val="C00000"/>
                </a:solidFill>
                <a:effectLst>
                  <a:outerShdw blurRad="38100" dist="38100" dir="2700000" algn="tl">
                    <a:srgbClr val="000000">
                      <a:alpha val="43137"/>
                    </a:srgbClr>
                  </a:outerShdw>
                </a:effectLst>
                <a:latin typeface="+mj-lt"/>
              </a:rPr>
              <a:t>Compromise </a:t>
            </a:r>
            <a:r>
              <a:rPr lang="en-US" sz="2800" dirty="0"/>
              <a:t>the </a:t>
            </a:r>
            <a:r>
              <a:rPr lang="en-US" sz="2800" u="sng" dirty="0" smtClean="0"/>
              <a:t>work</a:t>
            </a:r>
            <a:r>
              <a:rPr lang="en-US" sz="2800" dirty="0" smtClean="0"/>
              <a:t> of a gospel preacher…the </a:t>
            </a:r>
            <a:r>
              <a:rPr lang="en-US" sz="2800" u="sng" dirty="0" smtClean="0"/>
              <a:t>message</a:t>
            </a:r>
            <a:r>
              <a:rPr lang="en-US" sz="2800" dirty="0" smtClean="0"/>
              <a:t> of/to the church</a:t>
            </a:r>
            <a:endParaRPr lang="en-US" sz="2800" b="1" dirty="0" smtClean="0">
              <a:solidFill>
                <a:srgbClr val="C00000"/>
              </a:solidFill>
              <a:effectLst>
                <a:outerShdw blurRad="38100" dist="38100" dir="2700000" algn="tl">
                  <a:srgbClr val="000000">
                    <a:alpha val="43137"/>
                  </a:srgbClr>
                </a:outerShdw>
              </a:effectLst>
              <a:latin typeface="+mj-lt"/>
            </a:endParaRPr>
          </a:p>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on God’s law of </a:t>
            </a:r>
            <a:r>
              <a:rPr lang="en-US" sz="2800" u="sng" dirty="0" smtClean="0">
                <a:latin typeface="+mj-lt"/>
              </a:rPr>
              <a:t>exclusion</a:t>
            </a:r>
            <a:r>
              <a:rPr lang="en-US" sz="2800" dirty="0" smtClean="0">
                <a:latin typeface="+mj-lt"/>
              </a:rPr>
              <a:t>…the plan of </a:t>
            </a:r>
            <a:r>
              <a:rPr lang="en-US" sz="2800" u="sng" dirty="0" smtClean="0">
                <a:latin typeface="+mj-lt"/>
              </a:rPr>
              <a:t>entrance</a:t>
            </a:r>
          </a:p>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on  sin </a:t>
            </a:r>
            <a:r>
              <a:rPr lang="en-US" sz="2800" dirty="0" smtClean="0">
                <a:latin typeface="+mj-lt"/>
                <a:cs typeface="Arial"/>
              </a:rPr>
              <a:t>→ </a:t>
            </a:r>
            <a:r>
              <a:rPr lang="en-US" sz="2800" dirty="0" smtClean="0">
                <a:latin typeface="+mj-lt"/>
              </a:rPr>
              <a:t>morality</a:t>
            </a:r>
            <a:r>
              <a:rPr lang="en-US" sz="2800" dirty="0" smtClean="0">
                <a:latin typeface="+mj-lt"/>
                <a:cs typeface="Arial"/>
              </a:rPr>
              <a:t>→</a:t>
            </a:r>
            <a:r>
              <a:rPr lang="en-US" sz="2800" dirty="0" smtClean="0">
                <a:latin typeface="+mj-lt"/>
              </a:rPr>
              <a:t> grace</a:t>
            </a:r>
          </a:p>
          <a:p>
            <a:r>
              <a:rPr lang="en-US" sz="2800" b="1" dirty="0" smtClean="0">
                <a:solidFill>
                  <a:srgbClr val="C00000"/>
                </a:solidFill>
                <a:effectLst>
                  <a:outerShdw blurRad="38100" dist="38100" dir="2700000" algn="tl">
                    <a:srgbClr val="000000">
                      <a:alpha val="43137"/>
                    </a:srgbClr>
                  </a:outerShdw>
                </a:effectLst>
                <a:latin typeface="+mj-lt"/>
              </a:rPr>
              <a:t>Compromise</a:t>
            </a:r>
            <a:r>
              <a:rPr lang="en-US" sz="2800" dirty="0" smtClean="0">
                <a:solidFill>
                  <a:srgbClr val="C00000"/>
                </a:solidFill>
                <a:effectLst>
                  <a:outerShdw blurRad="38100" dist="38100" dir="2700000" algn="tl">
                    <a:srgbClr val="000000">
                      <a:alpha val="43137"/>
                    </a:srgbClr>
                  </a:outerShdw>
                </a:effectLst>
                <a:latin typeface="+mj-lt"/>
              </a:rPr>
              <a:t> </a:t>
            </a:r>
            <a:r>
              <a:rPr lang="en-US" sz="2800" dirty="0" smtClean="0">
                <a:latin typeface="+mj-lt"/>
              </a:rPr>
              <a:t>on doctrine </a:t>
            </a:r>
            <a:r>
              <a:rPr lang="en-US" sz="2800" dirty="0" smtClean="0">
                <a:latin typeface="+mj-lt"/>
                <a:cs typeface="Arial"/>
              </a:rPr>
              <a:t>→</a:t>
            </a:r>
            <a:r>
              <a:rPr lang="en-US" sz="2800" dirty="0" smtClean="0">
                <a:latin typeface="+mj-lt"/>
              </a:rPr>
              <a:t> idolatry </a:t>
            </a:r>
            <a:r>
              <a:rPr lang="en-US" sz="2800" dirty="0" smtClean="0">
                <a:latin typeface="+mj-lt"/>
                <a:cs typeface="Arial"/>
              </a:rPr>
              <a:t>→</a:t>
            </a:r>
            <a:r>
              <a:rPr lang="en-US" sz="2800" dirty="0" smtClean="0">
                <a:latin typeface="+mj-lt"/>
              </a:rPr>
              <a:t> immorality</a:t>
            </a:r>
          </a:p>
        </p:txBody>
      </p:sp>
    </p:spTree>
    <p:extLst>
      <p:ext uri="{BB962C8B-B14F-4D97-AF65-F5344CB8AC3E}">
        <p14:creationId xmlns:p14="http://schemas.microsoft.com/office/powerpoint/2010/main" val="1580947469"/>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Never Compromise Truth With Error</a:t>
            </a:r>
            <a:endParaRPr lang="en-US" dirty="0"/>
          </a:p>
        </p:txBody>
      </p:sp>
      <p:sp>
        <p:nvSpPr>
          <p:cNvPr id="3" name="Content Placeholder 2"/>
          <p:cNvSpPr>
            <a:spLocks noGrp="1"/>
          </p:cNvSpPr>
          <p:nvPr>
            <p:ph sz="quarter" idx="13"/>
          </p:nvPr>
        </p:nvSpPr>
        <p:spPr>
          <a:xfrm>
            <a:off x="274320" y="1600200"/>
            <a:ext cx="8595360" cy="4495800"/>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buNone/>
            </a:pPr>
            <a:r>
              <a:rPr lang="en-US" sz="4400" dirty="0" smtClean="0">
                <a:effectLst>
                  <a:outerShdw blurRad="38100" dist="38100" dir="2700000" algn="tl">
                    <a:srgbClr val="000000">
                      <a:alpha val="43137"/>
                    </a:srgbClr>
                  </a:outerShdw>
                </a:effectLst>
              </a:rPr>
              <a:t>“Our </a:t>
            </a:r>
            <a:r>
              <a:rPr lang="en-US" sz="4400" dirty="0">
                <a:effectLst>
                  <a:outerShdw blurRad="38100" dist="38100" dir="2700000" algn="tl">
                    <a:srgbClr val="000000">
                      <a:alpha val="43137"/>
                    </a:srgbClr>
                  </a:outerShdw>
                </a:effectLst>
              </a:rPr>
              <a:t>livestock also shall go with us; not a hoof shall be left behind. For we must take some of them to serve the LORD our God, and even we do not know with what we must serve the LORD until we arrive </a:t>
            </a:r>
            <a:r>
              <a:rPr lang="en-US" sz="4400" dirty="0" smtClean="0">
                <a:effectLst>
                  <a:outerShdw blurRad="38100" dist="38100" dir="2700000" algn="tl">
                    <a:srgbClr val="000000">
                      <a:alpha val="43137"/>
                    </a:srgbClr>
                  </a:outerShdw>
                </a:effectLst>
              </a:rPr>
              <a:t>there” (Ex. 10:26</a:t>
            </a:r>
            <a:r>
              <a:rPr lang="en-US" sz="4400" dirty="0" smtClean="0"/>
              <a:t>)</a:t>
            </a:r>
            <a:endParaRPr lang="en-US" sz="4400" dirty="0"/>
          </a:p>
        </p:txBody>
      </p:sp>
      <p:pic>
        <p:nvPicPr>
          <p:cNvPr id="2050" name="Picture 2" descr="C:\Users\Steven\AppData\Local\Microsoft\Windows\Temporary Internet Files\Content.IE5\ZHEIXDAW\MC9003614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149"/>
            <a:ext cx="1829714" cy="9208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even\AppData\Local\Microsoft\Windows\Temporary Internet Files\Content.IE5\KGQYPCW1\MC900382609[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952" b="90000" l="9959" r="89939">
                        <a14:foregroundMark x1="16667" y1="35905" x2="16667" y2="35905"/>
                        <a14:foregroundMark x1="81707" y1="35524" x2="81707" y2="35524"/>
                        <a14:foregroundMark x1="73577" y1="23429" x2="73577" y2="23429"/>
                        <a14:foregroundMark x1="68089" y1="18190" x2="68089" y2="18190"/>
                        <a14:foregroundMark x1="14126" y1="29048" x2="14126" y2="29048"/>
                        <a14:foregroundMark x1="14939" y1="23429" x2="14939" y2="23429"/>
                        <a14:foregroundMark x1="21748" y1="38286" x2="21748" y2="38286"/>
                        <a14:foregroundMark x1="62500" y1="13429" x2="62500" y2="13429"/>
                        <a14:foregroundMark x1="16260" y1="17810" x2="16260" y2="17810"/>
                        <a14:foregroundMark x1="59451" y1="6952" x2="59451" y2="6952"/>
                        <a14:foregroundMark x1="15346" y1="10190" x2="15346" y2="10190"/>
                        <a14:foregroundMark x1="17073" y1="13048" x2="17073" y2="13048"/>
                        <a14:foregroundMark x1="13618" y1="8952" x2="13618" y2="8952"/>
                        <a14:backgroundMark x1="31301" y1="21143" x2="31301" y2="21143"/>
                      </a14:backgroundRemoval>
                    </a14:imgEffect>
                  </a14:imgLayer>
                </a14:imgProps>
              </a:ext>
              <a:ext uri="{28A0092B-C50C-407E-A947-70E740481C1C}">
                <a14:useLocalDpi xmlns:a14="http://schemas.microsoft.com/office/drawing/2010/main" val="0"/>
              </a:ext>
            </a:extLst>
          </a:blip>
          <a:srcRect/>
          <a:stretch>
            <a:fillRect/>
          </a:stretch>
        </p:blipFill>
        <p:spPr bwMode="auto">
          <a:xfrm>
            <a:off x="7149302" y="4800600"/>
            <a:ext cx="2070898" cy="22098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40645"/>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“Institutionalism,” A Definition</a:t>
            </a:r>
            <a:endParaRPr lang="en-US" dirty="0"/>
          </a:p>
        </p:txBody>
      </p:sp>
      <p:sp>
        <p:nvSpPr>
          <p:cNvPr id="3" name="Content Placeholder 2"/>
          <p:cNvSpPr>
            <a:spLocks noGrp="1"/>
          </p:cNvSpPr>
          <p:nvPr>
            <p:ph sz="quarter" idx="13"/>
          </p:nvPr>
        </p:nvSpPr>
        <p:spPr>
          <a:xfrm>
            <a:off x="457200" y="1295400"/>
            <a:ext cx="8229600" cy="2438400"/>
          </a:xfrm>
          <a:prstGeom prst="bracketPair">
            <a:avLst/>
          </a:prstGeom>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buNone/>
            </a:pPr>
            <a:r>
              <a:rPr lang="en-US" sz="2800" dirty="0" smtClean="0"/>
              <a:t>The church of Christ as a religious organization composed of individual congregations which </a:t>
            </a:r>
            <a:r>
              <a:rPr lang="en-US" sz="2800" b="1" dirty="0" smtClean="0"/>
              <a:t>collectively</a:t>
            </a:r>
            <a:r>
              <a:rPr lang="en-US" sz="2800" dirty="0" smtClean="0"/>
              <a:t> carry out a spiritual or social work </a:t>
            </a:r>
            <a:r>
              <a:rPr lang="en-US" sz="2800" b="1" dirty="0" smtClean="0"/>
              <a:t>through a designated institution </a:t>
            </a:r>
            <a:r>
              <a:rPr lang="en-US" sz="2800" dirty="0" smtClean="0"/>
              <a:t>(college, home, church, etc.)</a:t>
            </a:r>
            <a:endParaRPr lang="en-US" sz="2800" dirty="0"/>
          </a:p>
        </p:txBody>
      </p:sp>
      <p:grpSp>
        <p:nvGrpSpPr>
          <p:cNvPr id="37" name="Group 36"/>
          <p:cNvGrpSpPr/>
          <p:nvPr/>
        </p:nvGrpSpPr>
        <p:grpSpPr>
          <a:xfrm>
            <a:off x="533400" y="3962400"/>
            <a:ext cx="8153400" cy="2743200"/>
            <a:chOff x="533400" y="3962400"/>
            <a:chExt cx="8153400" cy="2743200"/>
          </a:xfrm>
        </p:grpSpPr>
        <p:sp>
          <p:nvSpPr>
            <p:cNvPr id="11" name="Rounded Rectangle 10"/>
            <p:cNvSpPr/>
            <p:nvPr/>
          </p:nvSpPr>
          <p:spPr>
            <a:xfrm>
              <a:off x="533400" y="3962400"/>
              <a:ext cx="8153400" cy="2743200"/>
            </a:xfrm>
            <a:prstGeom prst="roundRect">
              <a:avLst/>
            </a:prstGeom>
            <a:solidFill>
              <a:schemeClr val="bg1"/>
            </a:solidFill>
            <a:ln w="7620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105400" y="5029200"/>
              <a:ext cx="1600200" cy="609600"/>
            </a:xfrm>
            <a:prstGeom prst="rect">
              <a:avLst/>
            </a:prstGeom>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Organization</a:t>
              </a:r>
              <a:endParaRPr lang="en-US" b="1" dirty="0"/>
            </a:p>
          </p:txBody>
        </p:sp>
        <p:sp>
          <p:nvSpPr>
            <p:cNvPr id="5" name="Rectangle 4"/>
            <p:cNvSpPr/>
            <p:nvPr/>
          </p:nvSpPr>
          <p:spPr>
            <a:xfrm>
              <a:off x="838200" y="4114800"/>
              <a:ext cx="1143000" cy="762000"/>
            </a:xfrm>
            <a:prstGeom prst="rect">
              <a:avLst/>
            </a:prstGeom>
            <a:ln w="412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6" name="Rectangle 5"/>
            <p:cNvSpPr/>
            <p:nvPr/>
          </p:nvSpPr>
          <p:spPr>
            <a:xfrm>
              <a:off x="40386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7" name="Rectangle 6"/>
            <p:cNvSpPr/>
            <p:nvPr/>
          </p:nvSpPr>
          <p:spPr>
            <a:xfrm>
              <a:off x="4038600" y="41148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8" name="Rectangle 7"/>
            <p:cNvSpPr/>
            <p:nvPr/>
          </p:nvSpPr>
          <p:spPr>
            <a:xfrm>
              <a:off x="24384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9" name="Rectangle 8"/>
            <p:cNvSpPr/>
            <p:nvPr/>
          </p:nvSpPr>
          <p:spPr>
            <a:xfrm>
              <a:off x="2438400" y="41148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10" name="Rectangle 9"/>
            <p:cNvSpPr/>
            <p:nvPr/>
          </p:nvSpPr>
          <p:spPr>
            <a:xfrm>
              <a:off x="8382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13" name="Right Arrow 12"/>
            <p:cNvSpPr/>
            <p:nvPr/>
          </p:nvSpPr>
          <p:spPr>
            <a:xfrm>
              <a:off x="838200" y="5029200"/>
              <a:ext cx="4114800"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pc="600" dirty="0" smtClean="0"/>
                <a:t>FUND$</a:t>
              </a:r>
              <a:endParaRPr lang="en-US" sz="2400" b="1" spc="600" dirty="0"/>
            </a:p>
          </p:txBody>
        </p:sp>
        <p:cxnSp>
          <p:nvCxnSpPr>
            <p:cNvPr id="15" name="Straight Arrow Connector 14"/>
            <p:cNvCxnSpPr/>
            <p:nvPr/>
          </p:nvCxnSpPr>
          <p:spPr>
            <a:xfrm>
              <a:off x="971550" y="4876800"/>
              <a:ext cx="171450" cy="325902"/>
            </a:xfrm>
            <a:prstGeom prst="straightConnector1">
              <a:avLst/>
            </a:prstGeom>
            <a:ln>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V="1">
              <a:off x="4210050" y="5466472"/>
              <a:ext cx="152400" cy="304800"/>
            </a:xfrm>
            <a:prstGeom prst="straightConnector1">
              <a:avLst/>
            </a:prstGeom>
            <a:ln>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191000" y="4881490"/>
              <a:ext cx="171450" cy="325902"/>
            </a:xfrm>
            <a:prstGeom prst="straightConnector1">
              <a:avLst/>
            </a:prstGeom>
            <a:ln>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2590800" y="4876800"/>
              <a:ext cx="171450" cy="325902"/>
            </a:xfrm>
            <a:prstGeom prst="straightConnector1">
              <a:avLst/>
            </a:prstGeom>
            <a:ln>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V="1">
              <a:off x="2590800" y="5486400"/>
              <a:ext cx="152400" cy="304800"/>
            </a:xfrm>
            <a:prstGeom prst="straightConnector1">
              <a:avLst/>
            </a:prstGeom>
            <a:ln>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V="1">
              <a:off x="990600" y="5486400"/>
              <a:ext cx="152400" cy="304800"/>
            </a:xfrm>
            <a:prstGeom prst="straightConnector1">
              <a:avLst/>
            </a:prstGeom>
            <a:ln>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03860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ight Arrow 33"/>
            <p:cNvSpPr/>
            <p:nvPr/>
          </p:nvSpPr>
          <p:spPr>
            <a:xfrm>
              <a:off x="6804074" y="5202115"/>
              <a:ext cx="609600" cy="2637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7413674" y="5149334"/>
              <a:ext cx="1273126" cy="369332"/>
            </a:xfrm>
            <a:prstGeom prst="rect">
              <a:avLst/>
            </a:prstGeom>
            <a:noFill/>
          </p:spPr>
          <p:txBody>
            <a:bodyPr wrap="square" rtlCol="0">
              <a:spAutoFit/>
            </a:bodyPr>
            <a:lstStyle/>
            <a:p>
              <a:pPr algn="ctr"/>
              <a:r>
                <a:rPr lang="en-US" b="1" spc="600" dirty="0" smtClean="0">
                  <a:effectLst>
                    <a:outerShdw blurRad="38100" dist="38100" dir="2700000" algn="tl">
                      <a:srgbClr val="000000">
                        <a:alpha val="43137"/>
                      </a:srgbClr>
                    </a:outerShdw>
                  </a:effectLst>
                  <a:latin typeface="Arial Black" panose="020B0A04020102020204" pitchFamily="34" charset="0"/>
                </a:rPr>
                <a:t>WORK</a:t>
              </a:r>
              <a:endParaRPr lang="en-US" b="1" spc="600" dirty="0">
                <a:effectLst>
                  <a:outerShdw blurRad="38100" dist="38100" dir="2700000" algn="tl">
                    <a:srgbClr val="000000">
                      <a:alpha val="43137"/>
                    </a:srgbClr>
                  </a:outerShdw>
                </a:effectLst>
                <a:latin typeface="Arial Black" panose="020B0A04020102020204" pitchFamily="34" charset="0"/>
              </a:endParaRPr>
            </a:p>
          </p:txBody>
        </p:sp>
        <p:sp>
          <p:nvSpPr>
            <p:cNvPr id="36" name="TextBox 35"/>
            <p:cNvSpPr txBox="1"/>
            <p:nvPr/>
          </p:nvSpPr>
          <p:spPr>
            <a:xfrm>
              <a:off x="5562600" y="6168683"/>
              <a:ext cx="2957861" cy="461665"/>
            </a:xfrm>
            <a:prstGeom prst="rect">
              <a:avLst/>
            </a:prstGeom>
            <a:noFill/>
          </p:spPr>
          <p:txBody>
            <a:bodyPr wrap="none" rtlCol="0">
              <a:spAutoFit/>
            </a:bodyPr>
            <a:lstStyle/>
            <a:p>
              <a:r>
                <a:rPr lang="en-US" sz="2400" b="1" dirty="0" smtClean="0">
                  <a:solidFill>
                    <a:schemeClr val="tx1">
                      <a:lumMod val="75000"/>
                      <a:lumOff val="25000"/>
                    </a:schemeClr>
                  </a:solidFill>
                </a:rPr>
                <a:t>Institutional Concept</a:t>
              </a:r>
              <a:endParaRPr lang="en-US" sz="2400" b="1" dirty="0">
                <a:solidFill>
                  <a:schemeClr val="tx1">
                    <a:lumMod val="75000"/>
                    <a:lumOff val="25000"/>
                  </a:schemeClr>
                </a:solidFill>
              </a:endParaRPr>
            </a:p>
          </p:txBody>
        </p:sp>
      </p:grpSp>
    </p:spTree>
    <p:extLst>
      <p:ext uri="{BB962C8B-B14F-4D97-AF65-F5344CB8AC3E}">
        <p14:creationId xmlns:p14="http://schemas.microsoft.com/office/powerpoint/2010/main" val="1283003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normAutofit/>
          </a:bodyPr>
          <a:lstStyle/>
          <a:p>
            <a:r>
              <a:rPr lang="en-US" sz="4400" b="1" cap="none" dirty="0" smtClean="0"/>
              <a:t>The 1800’s &amp; INSTITUTIONALISM</a:t>
            </a:r>
            <a:endParaRPr lang="en-US" sz="4400" b="1" cap="none" dirty="0"/>
          </a:p>
        </p:txBody>
      </p:sp>
    </p:spTree>
    <p:extLst>
      <p:ext uri="{BB962C8B-B14F-4D97-AF65-F5344CB8AC3E}">
        <p14:creationId xmlns:p14="http://schemas.microsoft.com/office/powerpoint/2010/main" val="27255110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1849 </a:t>
            </a:r>
            <a:r>
              <a:rPr lang="en-US" sz="6000" b="1" dirty="0" smtClean="0">
                <a:effectLst>
                  <a:outerShdw blurRad="38100" dist="38100" dir="2700000" algn="tl">
                    <a:srgbClr val="000000">
                      <a:alpha val="43137"/>
                    </a:srgbClr>
                  </a:outerShdw>
                </a:effectLst>
              </a:rPr>
              <a:t>Missionary Concept</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12420" y="4419600"/>
            <a:ext cx="8595360" cy="2438400"/>
          </a:xfrm>
        </p:spPr>
        <p:txBody>
          <a:bodyPr>
            <a:normAutofit lnSpcReduction="10000"/>
          </a:bodyPr>
          <a:lstStyle/>
          <a:p>
            <a:r>
              <a:rPr lang="en-US" sz="3200" dirty="0" smtClean="0"/>
              <a:t>Derailed the restoration movement</a:t>
            </a:r>
          </a:p>
          <a:p>
            <a:r>
              <a:rPr lang="en-US" sz="3200" dirty="0" smtClean="0"/>
              <a:t>Disrupted unity and promoted denominationalism</a:t>
            </a:r>
          </a:p>
          <a:p>
            <a:r>
              <a:rPr lang="en-US" sz="3200" dirty="0" smtClean="0"/>
              <a:t>Determined pressure </a:t>
            </a:r>
            <a:r>
              <a:rPr lang="en-US" sz="3200" dirty="0"/>
              <a:t>on churches and preachers to </a:t>
            </a:r>
            <a:r>
              <a:rPr lang="en-US" sz="3200" dirty="0" smtClean="0"/>
              <a:t>join</a:t>
            </a:r>
            <a:endParaRPr lang="en-US" sz="3200" dirty="0"/>
          </a:p>
        </p:txBody>
      </p:sp>
      <p:grpSp>
        <p:nvGrpSpPr>
          <p:cNvPr id="4" name="Group 3"/>
          <p:cNvGrpSpPr/>
          <p:nvPr/>
        </p:nvGrpSpPr>
        <p:grpSpPr>
          <a:xfrm>
            <a:off x="381000" y="1524000"/>
            <a:ext cx="8382002" cy="2838973"/>
            <a:chOff x="533400" y="3962400"/>
            <a:chExt cx="8153402" cy="2787690"/>
          </a:xfrm>
        </p:grpSpPr>
        <p:sp>
          <p:nvSpPr>
            <p:cNvPr id="5" name="Rounded Rectangle 4"/>
            <p:cNvSpPr/>
            <p:nvPr/>
          </p:nvSpPr>
          <p:spPr>
            <a:xfrm>
              <a:off x="533400" y="3962400"/>
              <a:ext cx="8153400" cy="2743200"/>
            </a:xfrm>
            <a:prstGeom prst="roundRect">
              <a:avLst/>
            </a:prstGeom>
            <a:solidFill>
              <a:schemeClr val="bg1"/>
            </a:solidFill>
            <a:ln w="7620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105400" y="5029200"/>
              <a:ext cx="1600200" cy="609600"/>
            </a:xfrm>
            <a:prstGeom prst="rect">
              <a:avLst/>
            </a:prstGeom>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Missionary</a:t>
              </a:r>
              <a:br>
                <a:rPr lang="en-US" sz="2000" b="1" dirty="0" smtClean="0"/>
              </a:br>
              <a:r>
                <a:rPr lang="en-US" sz="2000" b="1" dirty="0" smtClean="0"/>
                <a:t>Society</a:t>
              </a:r>
              <a:endParaRPr lang="en-US" b="1" dirty="0"/>
            </a:p>
          </p:txBody>
        </p:sp>
        <p:sp>
          <p:nvSpPr>
            <p:cNvPr id="7" name="Rectangle 6"/>
            <p:cNvSpPr/>
            <p:nvPr/>
          </p:nvSpPr>
          <p:spPr>
            <a:xfrm>
              <a:off x="838200" y="4114800"/>
              <a:ext cx="1143000" cy="762000"/>
            </a:xfrm>
            <a:prstGeom prst="rect">
              <a:avLst/>
            </a:prstGeom>
            <a:ln w="412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8" name="Rectangle 7"/>
            <p:cNvSpPr/>
            <p:nvPr/>
          </p:nvSpPr>
          <p:spPr>
            <a:xfrm>
              <a:off x="40386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9" name="Rectangle 8"/>
            <p:cNvSpPr/>
            <p:nvPr/>
          </p:nvSpPr>
          <p:spPr>
            <a:xfrm>
              <a:off x="4038600" y="41148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10" name="Rectangle 9"/>
            <p:cNvSpPr/>
            <p:nvPr/>
          </p:nvSpPr>
          <p:spPr>
            <a:xfrm>
              <a:off x="24384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11" name="Rectangle 10"/>
            <p:cNvSpPr/>
            <p:nvPr/>
          </p:nvSpPr>
          <p:spPr>
            <a:xfrm>
              <a:off x="2438400" y="41148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12" name="Rectangle 11"/>
            <p:cNvSpPr/>
            <p:nvPr/>
          </p:nvSpPr>
          <p:spPr>
            <a:xfrm>
              <a:off x="8382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church</a:t>
              </a:r>
              <a:endParaRPr lang="en-US" sz="2400" dirty="0"/>
            </a:p>
          </p:txBody>
        </p:sp>
        <p:sp>
          <p:nvSpPr>
            <p:cNvPr id="13" name="Right Arrow 12"/>
            <p:cNvSpPr/>
            <p:nvPr/>
          </p:nvSpPr>
          <p:spPr>
            <a:xfrm>
              <a:off x="838200" y="5029200"/>
              <a:ext cx="4114800"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pc="600" dirty="0" smtClean="0"/>
                <a:t>FUND$</a:t>
              </a:r>
              <a:endParaRPr lang="en-US" sz="2400" b="1" spc="600" dirty="0"/>
            </a:p>
          </p:txBody>
        </p:sp>
        <p:cxnSp>
          <p:nvCxnSpPr>
            <p:cNvPr id="14" name="Straight Arrow Connector 13"/>
            <p:cNvCxnSpPr/>
            <p:nvPr/>
          </p:nvCxnSpPr>
          <p:spPr>
            <a:xfrm>
              <a:off x="971550" y="4876800"/>
              <a:ext cx="171450" cy="325902"/>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4210050" y="5483074"/>
              <a:ext cx="152400" cy="304800"/>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4191000" y="4881490"/>
              <a:ext cx="171450" cy="325902"/>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2590800" y="4876800"/>
              <a:ext cx="171450" cy="325902"/>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2590800" y="5486400"/>
              <a:ext cx="152400" cy="304800"/>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990600" y="5486400"/>
              <a:ext cx="152400" cy="304800"/>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23863"/>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6804074" y="5202115"/>
              <a:ext cx="304800" cy="2637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7108875" y="5225035"/>
              <a:ext cx="1577927" cy="217929"/>
            </a:xfrm>
            <a:prstGeom prst="rect">
              <a:avLst/>
            </a:prstGeom>
            <a:noFill/>
          </p:spPr>
          <p:txBody>
            <a:bodyPr wrap="square" rtlCol="0" anchor="ctr" anchorCtr="0">
              <a:spAutoFit/>
            </a:bodyPr>
            <a:lstStyle/>
            <a:p>
              <a:pPr algn="ctr"/>
              <a:r>
                <a:rPr lang="en-US" dirty="0" smtClean="0">
                  <a:latin typeface="Arial Black" panose="020B0A04020102020204" pitchFamily="34" charset="0"/>
                </a:rPr>
                <a:t>Evangelism</a:t>
              </a:r>
              <a:endParaRPr lang="en-US" dirty="0">
                <a:latin typeface="Arial Black" panose="020B0A04020102020204" pitchFamily="34" charset="0"/>
              </a:endParaRPr>
            </a:p>
          </p:txBody>
        </p:sp>
        <p:sp>
          <p:nvSpPr>
            <p:cNvPr id="23" name="TextBox 22"/>
            <p:cNvSpPr txBox="1"/>
            <p:nvPr/>
          </p:nvSpPr>
          <p:spPr>
            <a:xfrm>
              <a:off x="5562600" y="5919093"/>
              <a:ext cx="2969191" cy="830997"/>
            </a:xfrm>
            <a:prstGeom prst="rect">
              <a:avLst/>
            </a:prstGeom>
            <a:noFill/>
          </p:spPr>
          <p:txBody>
            <a:bodyPr wrap="none" rtlCol="0">
              <a:spAutoFit/>
            </a:bodyPr>
            <a:lstStyle/>
            <a:p>
              <a:r>
                <a:rPr lang="en-US" sz="2400" b="1" dirty="0" smtClean="0">
                  <a:solidFill>
                    <a:schemeClr val="tx1">
                      <a:lumMod val="75000"/>
                      <a:lumOff val="25000"/>
                    </a:schemeClr>
                  </a:solidFill>
                </a:rPr>
                <a:t>Alexander Campbell’s</a:t>
              </a:r>
            </a:p>
            <a:p>
              <a:pPr algn="ctr"/>
              <a:r>
                <a:rPr lang="en-US" sz="2400" b="1" dirty="0" smtClean="0">
                  <a:solidFill>
                    <a:schemeClr val="tx1">
                      <a:lumMod val="75000"/>
                      <a:lumOff val="25000"/>
                    </a:schemeClr>
                  </a:solidFill>
                </a:rPr>
                <a:t>Concept</a:t>
              </a:r>
              <a:endParaRPr lang="en-US" sz="2400" b="1" dirty="0">
                <a:solidFill>
                  <a:schemeClr val="tx1">
                    <a:lumMod val="75000"/>
                    <a:lumOff val="25000"/>
                  </a:schemeClr>
                </a:solidFill>
              </a:endParaRPr>
            </a:p>
          </p:txBody>
        </p:sp>
      </p:grpSp>
    </p:spTree>
    <p:extLst>
      <p:ext uri="{BB962C8B-B14F-4D97-AF65-F5344CB8AC3E}">
        <p14:creationId xmlns:p14="http://schemas.microsoft.com/office/powerpoint/2010/main" val="4165640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1849 </a:t>
            </a:r>
            <a:r>
              <a:rPr lang="en-US" sz="6000" b="1" dirty="0" smtClean="0">
                <a:effectLst>
                  <a:outerShdw blurRad="38100" dist="38100" dir="2700000" algn="tl">
                    <a:srgbClr val="000000">
                      <a:alpha val="43137"/>
                    </a:srgbClr>
                  </a:outerShdw>
                </a:effectLst>
              </a:rPr>
              <a:t>Missionary Concept</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12420" y="4419600"/>
            <a:ext cx="8595360" cy="2438400"/>
          </a:xfrm>
        </p:spPr>
        <p:txBody>
          <a:bodyPr>
            <a:normAutofit/>
          </a:bodyPr>
          <a:lstStyle/>
          <a:p>
            <a:r>
              <a:rPr lang="en-US" sz="3200" dirty="0" smtClean="0"/>
              <a:t>Infected a diseased approach to scripture which helped lead to the breakdown of authority and contamination of worship with instrumental music (1859, Midway KY)</a:t>
            </a:r>
          </a:p>
        </p:txBody>
      </p:sp>
      <p:grpSp>
        <p:nvGrpSpPr>
          <p:cNvPr id="4" name="Group 3"/>
          <p:cNvGrpSpPr/>
          <p:nvPr/>
        </p:nvGrpSpPr>
        <p:grpSpPr>
          <a:xfrm>
            <a:off x="381000" y="1524000"/>
            <a:ext cx="8382002" cy="2838973"/>
            <a:chOff x="533400" y="3962400"/>
            <a:chExt cx="8153402" cy="2787690"/>
          </a:xfrm>
        </p:grpSpPr>
        <p:sp>
          <p:nvSpPr>
            <p:cNvPr id="5" name="Rounded Rectangle 4"/>
            <p:cNvSpPr/>
            <p:nvPr/>
          </p:nvSpPr>
          <p:spPr>
            <a:xfrm>
              <a:off x="533400" y="3962400"/>
              <a:ext cx="8153400" cy="2743200"/>
            </a:xfrm>
            <a:prstGeom prst="roundRect">
              <a:avLst/>
            </a:prstGeom>
            <a:solidFill>
              <a:schemeClr val="bg1"/>
            </a:solidFill>
            <a:ln w="76200">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5105400" y="5029200"/>
              <a:ext cx="1600200" cy="609600"/>
            </a:xfrm>
            <a:prstGeom prst="rect">
              <a:avLst/>
            </a:prstGeom>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Missionary</a:t>
              </a:r>
              <a:br>
                <a:rPr lang="en-US" sz="2000" b="1" dirty="0">
                  <a:solidFill>
                    <a:prstClr val="white"/>
                  </a:solidFill>
                </a:rPr>
              </a:br>
              <a:r>
                <a:rPr lang="en-US" sz="2000" b="1" dirty="0">
                  <a:solidFill>
                    <a:prstClr val="white"/>
                  </a:solidFill>
                </a:rPr>
                <a:t>Society</a:t>
              </a:r>
              <a:endParaRPr lang="en-US" b="1" dirty="0">
                <a:solidFill>
                  <a:prstClr val="white"/>
                </a:solidFill>
              </a:endParaRPr>
            </a:p>
          </p:txBody>
        </p:sp>
        <p:sp>
          <p:nvSpPr>
            <p:cNvPr id="7" name="Rectangle 6"/>
            <p:cNvSpPr/>
            <p:nvPr/>
          </p:nvSpPr>
          <p:spPr>
            <a:xfrm>
              <a:off x="838200" y="4114800"/>
              <a:ext cx="1143000" cy="762000"/>
            </a:xfrm>
            <a:prstGeom prst="rect">
              <a:avLst/>
            </a:prstGeom>
            <a:ln w="412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prstClr val="white"/>
                  </a:solidFill>
                </a:rPr>
                <a:t>church</a:t>
              </a:r>
            </a:p>
          </p:txBody>
        </p:sp>
        <p:sp>
          <p:nvSpPr>
            <p:cNvPr id="8" name="Rectangle 7"/>
            <p:cNvSpPr/>
            <p:nvPr/>
          </p:nvSpPr>
          <p:spPr>
            <a:xfrm>
              <a:off x="40386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prstClr val="white"/>
                  </a:solidFill>
                </a:rPr>
                <a:t>church</a:t>
              </a:r>
            </a:p>
          </p:txBody>
        </p:sp>
        <p:sp>
          <p:nvSpPr>
            <p:cNvPr id="9" name="Rectangle 8"/>
            <p:cNvSpPr/>
            <p:nvPr/>
          </p:nvSpPr>
          <p:spPr>
            <a:xfrm>
              <a:off x="4038600" y="41148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prstClr val="white"/>
                  </a:solidFill>
                </a:rPr>
                <a:t>church</a:t>
              </a:r>
            </a:p>
          </p:txBody>
        </p:sp>
        <p:sp>
          <p:nvSpPr>
            <p:cNvPr id="10" name="Rectangle 9"/>
            <p:cNvSpPr/>
            <p:nvPr/>
          </p:nvSpPr>
          <p:spPr>
            <a:xfrm>
              <a:off x="24384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prstClr val="white"/>
                  </a:solidFill>
                </a:rPr>
                <a:t>church</a:t>
              </a:r>
            </a:p>
          </p:txBody>
        </p:sp>
        <p:sp>
          <p:nvSpPr>
            <p:cNvPr id="11" name="Rectangle 10"/>
            <p:cNvSpPr/>
            <p:nvPr/>
          </p:nvSpPr>
          <p:spPr>
            <a:xfrm>
              <a:off x="2438400" y="41148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prstClr val="white"/>
                  </a:solidFill>
                </a:rPr>
                <a:t>church</a:t>
              </a:r>
            </a:p>
          </p:txBody>
        </p:sp>
        <p:sp>
          <p:nvSpPr>
            <p:cNvPr id="12" name="Rectangle 11"/>
            <p:cNvSpPr/>
            <p:nvPr/>
          </p:nvSpPr>
          <p:spPr>
            <a:xfrm>
              <a:off x="838200" y="5791200"/>
              <a:ext cx="1143000" cy="762000"/>
            </a:xfrm>
            <a:prstGeom prst="rect">
              <a:avLst/>
            </a:prstGeom>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prstClr val="white"/>
                  </a:solidFill>
                </a:rPr>
                <a:t>church</a:t>
              </a:r>
            </a:p>
          </p:txBody>
        </p:sp>
        <p:sp>
          <p:nvSpPr>
            <p:cNvPr id="13" name="Right Arrow 12"/>
            <p:cNvSpPr/>
            <p:nvPr/>
          </p:nvSpPr>
          <p:spPr>
            <a:xfrm>
              <a:off x="838200" y="5029200"/>
              <a:ext cx="4114800"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pc="600" dirty="0">
                  <a:solidFill>
                    <a:prstClr val="white"/>
                  </a:solidFill>
                </a:rPr>
                <a:t>FUND$</a:t>
              </a:r>
            </a:p>
          </p:txBody>
        </p:sp>
        <p:cxnSp>
          <p:nvCxnSpPr>
            <p:cNvPr id="14" name="Straight Arrow Connector 13"/>
            <p:cNvCxnSpPr/>
            <p:nvPr/>
          </p:nvCxnSpPr>
          <p:spPr>
            <a:xfrm>
              <a:off x="971550" y="4876800"/>
              <a:ext cx="171450" cy="325902"/>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4210050" y="5483074"/>
              <a:ext cx="152400" cy="304800"/>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4191000" y="4881490"/>
              <a:ext cx="171450" cy="325902"/>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2590800" y="4876800"/>
              <a:ext cx="171450" cy="325902"/>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2590800" y="5486400"/>
              <a:ext cx="152400" cy="304800"/>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990600" y="5486400"/>
              <a:ext cx="152400" cy="304800"/>
            </a:xfrm>
            <a:prstGeom prst="straightConnector1">
              <a:avLst/>
            </a:prstGeom>
            <a:ln w="57150">
              <a:solidFill>
                <a:schemeClr val="accent5">
                  <a:lumMod val="50000"/>
                </a:schemeClr>
              </a:solidFill>
              <a:tailEnd type="stealth" w="lg" len="med"/>
            </a:ln>
          </p:spPr>
          <p:style>
            <a:lnRef idx="3">
              <a:schemeClr val="accent2"/>
            </a:lnRef>
            <a:fillRef idx="0">
              <a:schemeClr val="accent2"/>
            </a:fillRef>
            <a:effectRef idx="2">
              <a:schemeClr val="accent2"/>
            </a:effectRef>
            <a:fontRef idx="minor">
              <a:schemeClr val="tx1"/>
            </a:fontRef>
          </p:style>
        </p:cxn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23863"/>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6804074" y="5202115"/>
              <a:ext cx="304800" cy="2637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7108875" y="5225035"/>
              <a:ext cx="1577927" cy="217929"/>
            </a:xfrm>
            <a:prstGeom prst="rect">
              <a:avLst/>
            </a:prstGeom>
            <a:noFill/>
          </p:spPr>
          <p:txBody>
            <a:bodyPr wrap="square" rtlCol="0" anchor="ctr" anchorCtr="0">
              <a:spAutoFit/>
            </a:bodyPr>
            <a:lstStyle/>
            <a:p>
              <a:pPr algn="ctr"/>
              <a:r>
                <a:rPr lang="en-US" dirty="0">
                  <a:solidFill>
                    <a:srgbClr val="2E2224"/>
                  </a:solidFill>
                  <a:latin typeface="Arial Black" panose="020B0A04020102020204" pitchFamily="34" charset="0"/>
                </a:rPr>
                <a:t>Evangelism</a:t>
              </a:r>
            </a:p>
          </p:txBody>
        </p:sp>
        <p:sp>
          <p:nvSpPr>
            <p:cNvPr id="23" name="TextBox 22"/>
            <p:cNvSpPr txBox="1"/>
            <p:nvPr/>
          </p:nvSpPr>
          <p:spPr>
            <a:xfrm>
              <a:off x="5562600" y="5919093"/>
              <a:ext cx="2969191" cy="830997"/>
            </a:xfrm>
            <a:prstGeom prst="rect">
              <a:avLst/>
            </a:prstGeom>
            <a:noFill/>
          </p:spPr>
          <p:txBody>
            <a:bodyPr wrap="none" rtlCol="0">
              <a:spAutoFit/>
            </a:bodyPr>
            <a:lstStyle/>
            <a:p>
              <a:r>
                <a:rPr lang="en-US" sz="2400" b="1" dirty="0">
                  <a:solidFill>
                    <a:srgbClr val="2E2224">
                      <a:lumMod val="75000"/>
                      <a:lumOff val="25000"/>
                    </a:srgbClr>
                  </a:solidFill>
                </a:rPr>
                <a:t>Alexander Campbell’s</a:t>
              </a:r>
            </a:p>
            <a:p>
              <a:pPr algn="ctr"/>
              <a:r>
                <a:rPr lang="en-US" sz="2400" b="1" dirty="0">
                  <a:solidFill>
                    <a:srgbClr val="2E2224">
                      <a:lumMod val="75000"/>
                      <a:lumOff val="25000"/>
                    </a:srgbClr>
                  </a:solidFill>
                </a:rPr>
                <a:t>Concept</a:t>
              </a:r>
            </a:p>
          </p:txBody>
        </p:sp>
      </p:grpSp>
    </p:spTree>
    <p:extLst>
      <p:ext uri="{BB962C8B-B14F-4D97-AF65-F5344CB8AC3E}">
        <p14:creationId xmlns:p14="http://schemas.microsoft.com/office/powerpoint/2010/main" val="2739949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09600"/>
          </a:xfrm>
        </p:spPr>
        <p:txBody>
          <a:bodyPr>
            <a:normAutofit/>
          </a:bodyPr>
          <a:lstStyle/>
          <a:p>
            <a:pPr algn="ctr"/>
            <a:r>
              <a:rPr lang="en-US" sz="2800" dirty="0" smtClean="0">
                <a:latin typeface="Arial Black" panose="020B0A04020102020204" pitchFamily="34" charset="0"/>
              </a:rPr>
              <a:t>The </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EVOLUTION </a:t>
            </a:r>
            <a:r>
              <a:rPr lang="en-US" sz="2800" dirty="0" smtClean="0">
                <a:latin typeface="Arial Black" panose="020B0A04020102020204" pitchFamily="34" charset="0"/>
              </a:rPr>
              <a:t>Of Denominationalism</a:t>
            </a:r>
            <a:endParaRPr lang="en-US" sz="2800" dirty="0">
              <a:latin typeface="Arial Black" panose="020B0A04020102020204" pitchFamily="34" charset="0"/>
            </a:endParaRPr>
          </a:p>
        </p:txBody>
      </p:sp>
      <p:sp>
        <p:nvSpPr>
          <p:cNvPr id="3" name="Content Placeholder 2"/>
          <p:cNvSpPr>
            <a:spLocks noGrp="1"/>
          </p:cNvSpPr>
          <p:nvPr>
            <p:ph sz="quarter" idx="13"/>
          </p:nvPr>
        </p:nvSpPr>
        <p:spPr>
          <a:xfrm>
            <a:off x="274320" y="914400"/>
            <a:ext cx="8595360" cy="1292352"/>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3600" b="1" dirty="0" smtClean="0"/>
              <a:t>What Led To The Formation of The American Christian Missionary Society?</a:t>
            </a:r>
            <a:endParaRPr lang="en-US" sz="3600" b="1" dirty="0"/>
          </a:p>
        </p:txBody>
      </p:sp>
      <p:sp>
        <p:nvSpPr>
          <p:cNvPr id="4" name="TextBox 3"/>
          <p:cNvSpPr txBox="1"/>
          <p:nvPr/>
        </p:nvSpPr>
        <p:spPr>
          <a:xfrm>
            <a:off x="228600" y="2362200"/>
            <a:ext cx="8674169" cy="46166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1831-32 “The Cooperation of Churches,” published by A. Campbell</a:t>
            </a:r>
            <a:endParaRPr lang="en-US" sz="2400" b="1" dirty="0"/>
          </a:p>
        </p:txBody>
      </p:sp>
      <p:sp>
        <p:nvSpPr>
          <p:cNvPr id="5" name="TextBox 4"/>
          <p:cNvSpPr txBox="1"/>
          <p:nvPr/>
        </p:nvSpPr>
        <p:spPr>
          <a:xfrm>
            <a:off x="297163" y="2982668"/>
            <a:ext cx="8537081" cy="461665"/>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spc="-50" dirty="0" smtClean="0"/>
              <a:t>Wellsburg Cooperation Meeting of County Churches,  April 12, 1834</a:t>
            </a:r>
            <a:endParaRPr lang="en-US" sz="2400" b="1" spc="-50" dirty="0"/>
          </a:p>
        </p:txBody>
      </p:sp>
      <p:sp>
        <p:nvSpPr>
          <p:cNvPr id="6" name="TextBox 5"/>
          <p:cNvSpPr txBox="1"/>
          <p:nvPr/>
        </p:nvSpPr>
        <p:spPr>
          <a:xfrm>
            <a:off x="1818483" y="3668468"/>
            <a:ext cx="5487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Statewide Cooperation Meetings, 1840’s</a:t>
            </a:r>
            <a:endParaRPr lang="en-US" sz="2400" b="1" dirty="0"/>
          </a:p>
        </p:txBody>
      </p:sp>
      <p:sp>
        <p:nvSpPr>
          <p:cNvPr id="7" name="TextBox 6"/>
          <p:cNvSpPr txBox="1"/>
          <p:nvPr/>
        </p:nvSpPr>
        <p:spPr>
          <a:xfrm>
            <a:off x="228600" y="4354268"/>
            <a:ext cx="8674170" cy="1200329"/>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smtClean="0"/>
              <a:t>A. Campbell authored 16 articles on “The Nature of the Christian Organization” (1841-43) – proposing a general organization of churches, </a:t>
            </a:r>
            <a:r>
              <a:rPr lang="en-US" sz="2400" b="1" i="1" dirty="0" smtClean="0"/>
              <a:t>a “body” must have “organization”</a:t>
            </a:r>
            <a:endParaRPr lang="en-US" sz="2400" b="1" i="1" dirty="0"/>
          </a:p>
        </p:txBody>
      </p:sp>
      <p:sp>
        <p:nvSpPr>
          <p:cNvPr id="8" name="TextBox 7"/>
          <p:cNvSpPr txBox="1"/>
          <p:nvPr/>
        </p:nvSpPr>
        <p:spPr>
          <a:xfrm>
            <a:off x="982714" y="5710535"/>
            <a:ext cx="7179594" cy="461665"/>
          </a:xfrm>
          <a:prstGeom prst="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1845, American Christian Bible Society, Cincinnati, OH</a:t>
            </a:r>
            <a:endParaRPr lang="en-US" sz="2400" b="1" dirty="0"/>
          </a:p>
        </p:txBody>
      </p:sp>
      <p:sp>
        <p:nvSpPr>
          <p:cNvPr id="9" name="TextBox 8"/>
          <p:cNvSpPr txBox="1"/>
          <p:nvPr/>
        </p:nvSpPr>
        <p:spPr>
          <a:xfrm>
            <a:off x="630726" y="6320135"/>
            <a:ext cx="7899343" cy="461665"/>
          </a:xfrm>
          <a:prstGeom prst="rect">
            <a:avLst/>
          </a:prstGeom>
          <a:solidFill>
            <a:schemeClr val="accent3">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1849, American Christian Missionary Society, Cincinnati, OH</a:t>
            </a:r>
            <a:endParaRPr lang="en-US" sz="2400" b="1" dirty="0"/>
          </a:p>
        </p:txBody>
      </p:sp>
    </p:spTree>
    <p:extLst>
      <p:ext uri="{BB962C8B-B14F-4D97-AF65-F5344CB8AC3E}">
        <p14:creationId xmlns:p14="http://schemas.microsoft.com/office/powerpoint/2010/main" val="2847934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Instrumental Music Followed Institutionalism</a:t>
            </a:r>
            <a:endParaRPr lang="en-US" sz="4000" b="1" dirty="0"/>
          </a:p>
        </p:txBody>
      </p:sp>
      <p:sp>
        <p:nvSpPr>
          <p:cNvPr id="5" name="Content Placeholder 4"/>
          <p:cNvSpPr>
            <a:spLocks noGrp="1"/>
          </p:cNvSpPr>
          <p:nvPr>
            <p:ph sz="quarter" idx="13"/>
          </p:nvPr>
        </p:nvSpPr>
        <p:spPr>
          <a:xfrm>
            <a:off x="276225" y="1810512"/>
            <a:ext cx="4251960" cy="5047488"/>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sz="2800" dirty="0" smtClean="0"/>
              <a:t>Violated rule of faith (Rom. 10:17)</a:t>
            </a:r>
          </a:p>
          <a:p>
            <a:pPr lvl="1"/>
            <a:r>
              <a:rPr lang="en-US" sz="2400" dirty="0" smtClean="0"/>
              <a:t>No mention of churches building anything other than churches</a:t>
            </a:r>
          </a:p>
          <a:p>
            <a:r>
              <a:rPr lang="en-US" sz="2800" dirty="0" smtClean="0"/>
              <a:t>Added To The Work</a:t>
            </a:r>
          </a:p>
          <a:p>
            <a:pPr lvl="1"/>
            <a:r>
              <a:rPr lang="en-US" sz="2400" dirty="0" smtClean="0"/>
              <a:t>Building something extra to do the work of the church</a:t>
            </a:r>
          </a:p>
          <a:p>
            <a:r>
              <a:rPr lang="en-US" sz="2800" dirty="0" smtClean="0"/>
              <a:t>Doesn’t say “not to!”</a:t>
            </a:r>
          </a:p>
          <a:p>
            <a:r>
              <a:rPr lang="en-US" sz="2800" dirty="0"/>
              <a:t>L</a:t>
            </a:r>
            <a:r>
              <a:rPr lang="en-US" sz="2800" dirty="0" smtClean="0"/>
              <a:t>ocal church insufficient to do her work</a:t>
            </a:r>
          </a:p>
          <a:p>
            <a:r>
              <a:rPr lang="en-US" sz="2800" dirty="0" smtClean="0"/>
              <a:t>Justified as an expedient</a:t>
            </a:r>
            <a:endParaRPr lang="en-US" sz="2800" dirty="0"/>
          </a:p>
        </p:txBody>
      </p:sp>
      <p:sp>
        <p:nvSpPr>
          <p:cNvPr id="6" name="Content Placeholder 5"/>
          <p:cNvSpPr>
            <a:spLocks noGrp="1"/>
          </p:cNvSpPr>
          <p:nvPr>
            <p:ph sz="quarter" idx="14"/>
          </p:nvPr>
        </p:nvSpPr>
        <p:spPr>
          <a:xfrm>
            <a:off x="4615815" y="1810512"/>
            <a:ext cx="4251960" cy="5047488"/>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2800" dirty="0" smtClean="0"/>
              <a:t>Violated rule of faith (Rom. 10:17)</a:t>
            </a:r>
          </a:p>
          <a:p>
            <a:pPr lvl="1"/>
            <a:r>
              <a:rPr lang="en-US" sz="2400" dirty="0" smtClean="0"/>
              <a:t>No mention of praise with anything other than the heart and lips</a:t>
            </a:r>
          </a:p>
          <a:p>
            <a:r>
              <a:rPr lang="en-US" sz="2800" dirty="0" smtClean="0"/>
              <a:t>Added To The Worship</a:t>
            </a:r>
          </a:p>
          <a:p>
            <a:pPr lvl="1"/>
            <a:r>
              <a:rPr lang="en-US" sz="2400" dirty="0" smtClean="0"/>
              <a:t>Using something extra to do the worship of the church</a:t>
            </a:r>
          </a:p>
          <a:p>
            <a:r>
              <a:rPr lang="en-US" sz="2800" dirty="0" smtClean="0"/>
              <a:t>Doesn’t say “not to!”</a:t>
            </a:r>
          </a:p>
          <a:p>
            <a:r>
              <a:rPr lang="en-US" altLang="en-US" sz="2800" i="1" dirty="0" smtClean="0"/>
              <a:t>A </a:t>
            </a:r>
            <a:r>
              <a:rPr lang="en-US" altLang="en-US" sz="2800" i="1" dirty="0"/>
              <a:t>cappella</a:t>
            </a:r>
            <a:r>
              <a:rPr lang="en-US" sz="2800" dirty="0" smtClean="0"/>
              <a:t> worship is insufficient for praise</a:t>
            </a:r>
          </a:p>
          <a:p>
            <a:r>
              <a:rPr lang="en-US" sz="2800" dirty="0" smtClean="0"/>
              <a:t>Justified as an expedient</a:t>
            </a:r>
            <a:endParaRPr lang="en-US" sz="2800" dirty="0"/>
          </a:p>
        </p:txBody>
      </p:sp>
      <p:sp>
        <p:nvSpPr>
          <p:cNvPr id="4" name="Text Placeholder 3"/>
          <p:cNvSpPr>
            <a:spLocks noGrp="1"/>
          </p:cNvSpPr>
          <p:nvPr>
            <p:ph type="body" sz="half" idx="2"/>
          </p:nvPr>
        </p:nvSpPr>
        <p:spPr/>
        <p:style>
          <a:lnRef idx="2">
            <a:schemeClr val="dk1"/>
          </a:lnRef>
          <a:fillRef idx="1">
            <a:schemeClr val="lt1"/>
          </a:fillRef>
          <a:effectRef idx="0">
            <a:schemeClr val="dk1"/>
          </a:effectRef>
          <a:fontRef idx="minor">
            <a:schemeClr val="dk1"/>
          </a:fontRef>
        </p:style>
        <p:txBody>
          <a:bodyPr>
            <a:noAutofit/>
          </a:bodyPr>
          <a:lstStyle/>
          <a:p>
            <a:r>
              <a:rPr lang="en-US" sz="2800" b="1" dirty="0" smtClean="0"/>
              <a:t>Institutionalism</a:t>
            </a:r>
            <a:endParaRPr lang="en-US" sz="2800" b="1" dirty="0"/>
          </a:p>
        </p:txBody>
      </p:sp>
      <p:sp>
        <p:nvSpPr>
          <p:cNvPr id="7" name="Text Placeholder 6"/>
          <p:cNvSpPr>
            <a:spLocks noGrp="1"/>
          </p:cNvSpPr>
          <p:nvPr>
            <p:ph type="body" sz="half" idx="15"/>
          </p:nvPr>
        </p:nvSpPr>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800" b="1" dirty="0" smtClean="0">
                <a:solidFill>
                  <a:schemeClr val="bg1"/>
                </a:solidFill>
              </a:rPr>
              <a:t>Instrumental Music</a:t>
            </a:r>
            <a:endParaRPr lang="en-US" sz="2800" b="1" dirty="0">
              <a:solidFill>
                <a:schemeClr val="bg1"/>
              </a:solidFill>
            </a:endParaRPr>
          </a:p>
        </p:txBody>
      </p:sp>
    </p:spTree>
    <p:extLst>
      <p:ext uri="{BB962C8B-B14F-4D97-AF65-F5344CB8AC3E}">
        <p14:creationId xmlns:p14="http://schemas.microsoft.com/office/powerpoint/2010/main" val="17615978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Effect transition="in" filter="fade">
                                      <p:cBhvr>
                                        <p:cTn id="59" dur="500"/>
                                        <p:tgtEl>
                                          <p:spTgt spid="5">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225" y="76200"/>
            <a:ext cx="8591550" cy="838201"/>
          </a:xfrm>
        </p:spPr>
        <p:txBody>
          <a:bodyPr>
            <a:prstTxWarp prst="textPlain">
              <a:avLst/>
            </a:prstTxWarp>
            <a:norm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Black" panose="020B0A04020102020204" pitchFamily="34" charset="0"/>
              </a:rPr>
              <a:t>COMPARED TO:</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Black" panose="020B0A04020102020204" pitchFamily="34" charset="0"/>
            </a:endParaRPr>
          </a:p>
        </p:txBody>
      </p:sp>
      <p:sp>
        <p:nvSpPr>
          <p:cNvPr id="8" name="Content Placeholder 7"/>
          <p:cNvSpPr>
            <a:spLocks noGrp="1"/>
          </p:cNvSpPr>
          <p:nvPr>
            <p:ph sz="quarter" idx="13"/>
          </p:nvPr>
        </p:nvSpPr>
        <p:spPr>
          <a:xfrm>
            <a:off x="274320" y="1447800"/>
            <a:ext cx="8595360" cy="5257800"/>
          </a:xfrm>
        </p:spPr>
        <p:txBody>
          <a:bodyPr>
            <a:normAutofit lnSpcReduction="10000"/>
          </a:bodyPr>
          <a:lstStyle/>
          <a:p>
            <a:pPr>
              <a:buClr>
                <a:srgbClr val="C00000"/>
              </a:buClr>
              <a:buFont typeface="Wingdings" panose="05000000000000000000" pitchFamily="2" charset="2"/>
              <a:buChar char="ü"/>
            </a:pPr>
            <a:r>
              <a:rPr lang="en-US" sz="3600" dirty="0" smtClean="0"/>
              <a:t>“To </a:t>
            </a:r>
            <a:r>
              <a:rPr lang="en-US" sz="3600" dirty="0"/>
              <a:t>the law and to the testimony! If they do not speak according to this word, it is because there is no light in </a:t>
            </a:r>
            <a:r>
              <a:rPr lang="en-US" sz="3600" dirty="0" smtClean="0"/>
              <a:t>them” </a:t>
            </a:r>
            <a:br>
              <a:rPr lang="en-US" sz="3600" dirty="0" smtClean="0"/>
            </a:br>
            <a:r>
              <a:rPr lang="en-US" sz="3600" dirty="0" smtClean="0"/>
              <a:t>(Is. 8:20)</a:t>
            </a:r>
          </a:p>
          <a:p>
            <a:pPr>
              <a:buClr>
                <a:srgbClr val="C00000"/>
              </a:buClr>
              <a:buFont typeface="Wingdings" panose="05000000000000000000" pitchFamily="2" charset="2"/>
              <a:buChar char="ü"/>
            </a:pPr>
            <a:r>
              <a:rPr lang="en-US" sz="3600" dirty="0" smtClean="0"/>
              <a:t>“</a:t>
            </a:r>
            <a:r>
              <a:rPr lang="en-US" sz="3600" dirty="0"/>
              <a:t>If anyone speaks, let him speak as the oracles of </a:t>
            </a:r>
            <a:r>
              <a:rPr lang="en-US" sz="3600" dirty="0" smtClean="0"/>
              <a:t>God” (1 Pet. 4:11)</a:t>
            </a:r>
            <a:r>
              <a:rPr lang="en-US" sz="3600" dirty="0"/>
              <a:t> </a:t>
            </a:r>
            <a:endParaRPr lang="en-US" sz="3600" dirty="0" smtClean="0"/>
          </a:p>
          <a:p>
            <a:pPr>
              <a:buClr>
                <a:srgbClr val="C00000"/>
              </a:buClr>
              <a:buFont typeface="Wingdings" panose="05000000000000000000" pitchFamily="2" charset="2"/>
              <a:buChar char="ü"/>
            </a:pPr>
            <a:r>
              <a:rPr lang="en-US" sz="3600" dirty="0" smtClean="0"/>
              <a:t>“</a:t>
            </a:r>
            <a:r>
              <a:rPr lang="en-US" sz="3600" dirty="0"/>
              <a:t>So then faith comes by hearing, and hearing by the word of God” (Rom. 10:17)</a:t>
            </a:r>
          </a:p>
          <a:p>
            <a:pPr>
              <a:buClr>
                <a:srgbClr val="C00000"/>
              </a:buClr>
              <a:buFont typeface="Wingdings" panose="05000000000000000000" pitchFamily="2" charset="2"/>
              <a:buChar char="ü"/>
            </a:pPr>
            <a:r>
              <a:rPr lang="en-US" sz="3600" dirty="0"/>
              <a:t>“Test all things; hold fast what is good” (1 Thess. 5:21)</a:t>
            </a:r>
          </a:p>
          <a:p>
            <a:pPr>
              <a:buClr>
                <a:srgbClr val="C00000"/>
              </a:buClr>
              <a:buFont typeface="Wingdings" panose="05000000000000000000" pitchFamily="2" charset="2"/>
              <a:buChar char="ü"/>
            </a:pPr>
            <a:endParaRPr lang="en-US" sz="3600" dirty="0" smtClean="0"/>
          </a:p>
        </p:txBody>
      </p:sp>
    </p:spTree>
    <p:extLst>
      <p:ext uri="{BB962C8B-B14F-4D97-AF65-F5344CB8AC3E}">
        <p14:creationId xmlns:p14="http://schemas.microsoft.com/office/powerpoint/2010/main" val="6051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additive="base">
                                        <p:cTn id="2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225" y="76200"/>
            <a:ext cx="8591550" cy="838201"/>
          </a:xfrm>
        </p:spPr>
        <p:txBody>
          <a:bodyPr>
            <a:prstTxWarp prst="textPlain">
              <a:avLst/>
            </a:prstTxWarp>
            <a:norm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Black" panose="020B0A04020102020204" pitchFamily="34" charset="0"/>
              </a:rPr>
              <a:t>COMPARED TO:</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Arial Black" panose="020B0A04020102020204" pitchFamily="34" charset="0"/>
            </a:endParaRPr>
          </a:p>
        </p:txBody>
      </p:sp>
      <p:sp>
        <p:nvSpPr>
          <p:cNvPr id="8" name="Content Placeholder 7"/>
          <p:cNvSpPr>
            <a:spLocks noGrp="1"/>
          </p:cNvSpPr>
          <p:nvPr>
            <p:ph sz="quarter" idx="13"/>
          </p:nvPr>
        </p:nvSpPr>
        <p:spPr>
          <a:xfrm>
            <a:off x="274320" y="1447800"/>
            <a:ext cx="8595360" cy="5257800"/>
          </a:xfrm>
        </p:spPr>
        <p:txBody>
          <a:bodyPr>
            <a:normAutofit/>
          </a:bodyPr>
          <a:lstStyle/>
          <a:p>
            <a:pPr>
              <a:buClr>
                <a:srgbClr val="C00000"/>
              </a:buClr>
              <a:buFont typeface="Wingdings" panose="05000000000000000000" pitchFamily="2" charset="2"/>
              <a:buChar char="ü"/>
            </a:pPr>
            <a:r>
              <a:rPr lang="en-US" sz="3600" dirty="0" smtClean="0"/>
              <a:t>“God </a:t>
            </a:r>
            <a:r>
              <a:rPr lang="en-US" sz="3600" dirty="0"/>
              <a:t>is Spirit, and those who worship Him must worship in spirit and </a:t>
            </a:r>
            <a:r>
              <a:rPr lang="en-US" sz="3600" dirty="0" smtClean="0"/>
              <a:t>truth” (Jn. 4:24)</a:t>
            </a:r>
          </a:p>
          <a:p>
            <a:pPr>
              <a:buClr>
                <a:srgbClr val="C00000"/>
              </a:buClr>
              <a:buFont typeface="Wingdings" panose="05000000000000000000" pitchFamily="2" charset="2"/>
              <a:buChar char="ü"/>
            </a:pPr>
            <a:r>
              <a:rPr lang="en-US" sz="3600" dirty="0" smtClean="0"/>
              <a:t>“These </a:t>
            </a:r>
            <a:r>
              <a:rPr lang="en-US" sz="3600" dirty="0"/>
              <a:t>things we also speak, not in words which man’s wisdom teaches but which the Holy Spirit teaches, comparing spiritual things with </a:t>
            </a:r>
            <a:r>
              <a:rPr lang="en-US" sz="3600" dirty="0" smtClean="0"/>
              <a:t>spiritual” (1 Cor. 2:13)</a:t>
            </a:r>
          </a:p>
          <a:p>
            <a:pPr>
              <a:buClr>
                <a:srgbClr val="C00000"/>
              </a:buClr>
              <a:buFont typeface="Wingdings" panose="05000000000000000000" pitchFamily="2" charset="2"/>
              <a:buChar char="ü"/>
            </a:pPr>
            <a:r>
              <a:rPr lang="en-US" sz="3600" dirty="0"/>
              <a:t>“… that you may learn in us not to think beyond what is </a:t>
            </a:r>
            <a:r>
              <a:rPr lang="en-US" sz="3600" dirty="0" smtClean="0"/>
              <a:t>written…” (1 Cor. 4:6)</a:t>
            </a:r>
            <a:endParaRPr lang="en-US" sz="3600" dirty="0"/>
          </a:p>
        </p:txBody>
      </p:sp>
    </p:spTree>
    <p:extLst>
      <p:ext uri="{BB962C8B-B14F-4D97-AF65-F5344CB8AC3E}">
        <p14:creationId xmlns:p14="http://schemas.microsoft.com/office/powerpoint/2010/main" val="35112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14312</TotalTime>
  <Words>635</Words>
  <Application>Microsoft Office PowerPoint</Application>
  <PresentationFormat>On-screen Show (4:3)</PresentationFormat>
  <Paragraphs>96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Soho</vt:lpstr>
      <vt:lpstr>Institutionalism &amp; The Church (1)</vt:lpstr>
      <vt:lpstr>“Institutionalism,” A Definition</vt:lpstr>
      <vt:lpstr>The 1800’s &amp; INSTITUTIONALISM</vt:lpstr>
      <vt:lpstr>1849 Missionary Concept</vt:lpstr>
      <vt:lpstr>1849 Missionary Concept</vt:lpstr>
      <vt:lpstr>The EVOLUTION Of Denominationalism</vt:lpstr>
      <vt:lpstr>Instrumental Music Followed Institutionalism</vt:lpstr>
      <vt:lpstr>COMPARED TO:</vt:lpstr>
      <vt:lpstr>COMPARED TO:</vt:lpstr>
      <vt:lpstr>COMPROMISE  MORE COMPROMISE</vt:lpstr>
      <vt:lpstr>Let Us Never Compromise Truth With Error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59</cp:revision>
  <dcterms:created xsi:type="dcterms:W3CDTF">2014-04-16T20:27:20Z</dcterms:created>
  <dcterms:modified xsi:type="dcterms:W3CDTF">2014-04-26T18:59:45Z</dcterms:modified>
</cp:coreProperties>
</file>