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49" r:id="rId2"/>
    <p:sldMasterId id="2147483650" r:id="rId3"/>
    <p:sldMasterId id="2147483696" r:id="rId4"/>
    <p:sldMasterId id="2147483708" r:id="rId5"/>
    <p:sldMasterId id="2147483720" r:id="rId6"/>
  </p:sldMasterIdLst>
  <p:notesMasterIdLst>
    <p:notesMasterId r:id="rId12"/>
  </p:notesMasterIdLst>
  <p:sldIdLst>
    <p:sldId id="256" r:id="rId7"/>
    <p:sldId id="263" r:id="rId8"/>
    <p:sldId id="266" r:id="rId9"/>
    <p:sldId id="264" r:id="rId10"/>
    <p:sldId id="274" r:id="rId11"/>
  </p:sldIdLst>
  <p:sldSz cx="9144000" cy="6858000" type="screen4x3"/>
  <p:notesSz cx="6858000" cy="9144000"/>
  <p:embeddedFontLst>
    <p:embeddedFont>
      <p:font typeface="Franklin Gothic Book" panose="020B0503020102020204" pitchFamily="34" charset="0"/>
      <p:regular r:id="rId13"/>
      <p:italic r:id="rId14"/>
    </p:embeddedFont>
    <p:embeddedFont>
      <p:font typeface="Calibri" panose="020F0502020204030204" pitchFamily="34"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1532" autoAdjust="0"/>
  </p:normalViewPr>
  <p:slideViewPr>
    <p:cSldViewPr>
      <p:cViewPr varScale="1">
        <p:scale>
          <a:sx n="51" d="100"/>
          <a:sy n="51" d="100"/>
        </p:scale>
        <p:origin x="-19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53E8A-F39F-47E0-8597-5F3F22C148AF}" type="datetimeFigureOut">
              <a:rPr lang="en-US" smtClean="0"/>
              <a:t>6/13/2015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82DAD7-D51E-4495-8C3A-0A7DB64C4A76}" type="slidenum">
              <a:rPr lang="en-US" smtClean="0"/>
              <a:t>‹#›</a:t>
            </a:fld>
            <a:endParaRPr lang="en-US"/>
          </a:p>
        </p:txBody>
      </p:sp>
    </p:spTree>
    <p:extLst>
      <p:ext uri="{BB962C8B-B14F-4D97-AF65-F5344CB8AC3E}">
        <p14:creationId xmlns:p14="http://schemas.microsoft.com/office/powerpoint/2010/main" val="1600937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talk about any destination</a:t>
            </a:r>
            <a:r>
              <a:rPr lang="en-US" baseline="0" dirty="0" smtClean="0"/>
              <a:t> on earth. If you never heard anything regarding the grand canyon, you would likely never be interested in going there. But if you hear of one describe it, then you might be interested in going there. The same is true of heaven. We have descriptions given to us in Scripture so that we may develop interest in going there.</a:t>
            </a:r>
          </a:p>
          <a:p>
            <a:endParaRPr lang="en-US" baseline="0" dirty="0" smtClean="0"/>
          </a:p>
          <a:p>
            <a:r>
              <a:rPr lang="en-US" baseline="0" dirty="0" smtClean="0"/>
              <a:t>There is something amazing about this place. When Stephen was dying he was permitted to see into heaven. God pealed back the heavens and allowed him to see into heaven, the throne of God and he was amazed at what he had viewed (Acts 7:55, 56). </a:t>
            </a:r>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2</a:t>
            </a:fld>
            <a:endParaRPr lang="en-US"/>
          </a:p>
        </p:txBody>
      </p:sp>
    </p:spTree>
    <p:extLst>
      <p:ext uri="{BB962C8B-B14F-4D97-AF65-F5344CB8AC3E}">
        <p14:creationId xmlns:p14="http://schemas.microsoft.com/office/powerpoint/2010/main" val="3608910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Justice—things are not right here</a:t>
            </a:r>
            <a:r>
              <a:rPr lang="en-US" baseline="0" dirty="0" smtClean="0"/>
              <a:t> and the Bible recognizes that. The wicked are on thrones and the saints are in dungeons. The wicked walk about treading over others while saints are murdered. Heaven is as real as justice is. What picture is that seen in Matthew 25:34 but of a King, even a King of kings (25:32) inviting those He loves to come into the kingdom.  What is pictured in Matthew 18:23 other than a king wanting to settle accounts. We see God’s justice giving to those who came to work in His vineyard in Matthew 20:1-16. You cannot believe in Jesus without believing in justice and heaven is a place that Jesus deems to be the place for His people.</a:t>
            </a:r>
          </a:p>
          <a:p>
            <a:endParaRPr lang="en-US" dirty="0" smtClean="0"/>
          </a:p>
          <a:p>
            <a:r>
              <a:rPr lang="en-US" dirty="0" smtClean="0"/>
              <a:t>Bible:</a:t>
            </a:r>
          </a:p>
          <a:p>
            <a:r>
              <a:rPr lang="en-US" dirty="0" smtClean="0"/>
              <a:t>Jesus said</a:t>
            </a:r>
            <a:r>
              <a:rPr lang="en-US" baseline="0" dirty="0" smtClean="0"/>
              <a:t> it is real (Lk. 10:20). Peter said it is (1 Pet. 1:4). Paul spoke of heaven as real. It is important because Paul was once an hardened enemy of the church and later became a strong proponent of the Jesus Christ at the expense of being executed. He was faithfully following and preaching Jesus until he died. When he stood before King Agrippa and explained the appearance of Jesus that he had seen while he was on the road to Damascus to persecute and punish those who were following Christ, he spoke as seeing “a light from heaven” and referred to this event as a “heavenly vision” (Acts 26:12-19, emp. 12, 19). This is the man who on another occasion, after he was converted to Christ was able to see into the Paradise of God (2 Cor. 12:1-4). Notice that Paul is speaking of himself in the third person which was common for men to do at that time. John speaks in a similar fashion to this of himself in his Gospel (Jn. 19:26). That Paul is referring to himself is evident from 12:7. Paul speaks of himself as being “in Christ.” That means he was a disciple—a Christian when this vision was shown him . Paul calls it the “third heaven” which is the highest heaven and is where God dwells. He also refers to it as “Paradise” which words seems to convey that of an enclosed park, garden, or place of pleasure. A part of the realm of Hades is described this way (Lk. 23:43). But this is not describing Hades, but heaven—the third heaven. This experience of the apostle was no doubt to encourage him in all of his many trials and struggles and something which he evidently kept to himself. But here it was of necessity to lay this claim before the Corinthians. My point is, that the same is true with us, heaven is the goal which spurs us on to persevere. We are not permitted to see it here, but we can see it by faith. This accords exactly with what Jesus said in Revelation 2:7. So we must know what heaven is if we are going to let it work for us and benefit us in this life under the sun. In the balance of this morning’s lesson, we will look at the figures of heaven and then we will explore the attractions of heaven in the next lesson.</a:t>
            </a:r>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t>3</a:t>
            </a:fld>
            <a:endParaRPr lang="en-US"/>
          </a:p>
        </p:txBody>
      </p:sp>
    </p:spTree>
    <p:extLst>
      <p:ext uri="{BB962C8B-B14F-4D97-AF65-F5344CB8AC3E}">
        <p14:creationId xmlns:p14="http://schemas.microsoft.com/office/powerpoint/2010/main" val="156866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a:t>
            </a:r>
            <a:r>
              <a:rPr lang="en-US" baseline="0" dirty="0" smtClean="0"/>
              <a:t> that heaven is God’s house and in His house are many mansions.  The word mansion here means home or dwelling place (found in one other place and in this same chapter 14:23).  We are not homeless! We have a stopping place, a dwelling, a mansion there.</a:t>
            </a:r>
          </a:p>
        </p:txBody>
      </p:sp>
      <p:sp>
        <p:nvSpPr>
          <p:cNvPr id="4" name="Slide Number Placeholder 3"/>
          <p:cNvSpPr>
            <a:spLocks noGrp="1"/>
          </p:cNvSpPr>
          <p:nvPr>
            <p:ph type="sldNum" sz="quarter" idx="10"/>
          </p:nvPr>
        </p:nvSpPr>
        <p:spPr/>
        <p:txBody>
          <a:bodyPr/>
          <a:lstStyle/>
          <a:p>
            <a:fld id="{4282DAD7-D51E-4495-8C3A-0A7DB64C4A76}" type="slidenum">
              <a:rPr lang="en-US" smtClean="0"/>
              <a:t>4</a:t>
            </a:fld>
            <a:endParaRPr lang="en-US"/>
          </a:p>
        </p:txBody>
      </p:sp>
    </p:spTree>
    <p:extLst>
      <p:ext uri="{BB962C8B-B14F-4D97-AF65-F5344CB8AC3E}">
        <p14:creationId xmlns:p14="http://schemas.microsoft.com/office/powerpoint/2010/main" val="156208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SAFE</a:t>
            </a:r>
            <a:r>
              <a:rPr lang="en-US" baseline="0" dirty="0" smtClean="0"/>
              <a:t> Read Matthew 6:19-21 – Lost in most English translations, our Lord makes a play on words in verse 19. The words “lay up” is a verb where its noun form is in the same verse translated “treasures.” This is the Greek word </a:t>
            </a:r>
            <a:r>
              <a:rPr lang="en-US" i="1" baseline="0" dirty="0" err="1" smtClean="0"/>
              <a:t>thesauros</a:t>
            </a:r>
            <a:r>
              <a:rPr lang="en-US" baseline="0" dirty="0" smtClean="0"/>
              <a:t> which is a word we are familiar with “Thesaurus” —-a treasury of words. So Jesus is actually saying, “Treasure not up to yourselves treasures on the earth” (</a:t>
            </a:r>
            <a:r>
              <a:rPr lang="en-US" baseline="0" dirty="0" err="1" smtClean="0"/>
              <a:t>YLT</a:t>
            </a:r>
            <a:r>
              <a:rPr lang="en-US" baseline="0" dirty="0" smtClean="0"/>
              <a:t>).   </a:t>
            </a:r>
          </a:p>
          <a:p>
            <a:endParaRPr lang="en-US" baseline="0" dirty="0" smtClean="0"/>
          </a:p>
          <a:p>
            <a:r>
              <a:rPr lang="en-US" baseline="0" dirty="0" smtClean="0"/>
              <a:t>Two kinds of treasure are spoken of. One is called “treasures on earth” and the other “treasures in heaven.” Treasures on earth are subject to decay, rust (literally, the eater), and even being stolen. There is no security regarding treasures that are found or stowed away on earth. That material things are shown to be week, how many of the things you once thought were so grand to purchase are placed in garage sale to be take away at the fraction of the price which it was originally paid for? Is it not true that much of what we treasure today becomes tomorrow’s trash?  But then there are treasures in heaven which cannot be destroyed or stolen. It is a safe which cannot be broken into. And so Jesus here is calling us to deposit our thinking, goals, and works into eternity’s heaven and not be overly ambitious toward things that are subject to decay and destruction. </a:t>
            </a:r>
          </a:p>
          <a:p>
            <a:endParaRPr lang="en-US" baseline="0" dirty="0" smtClean="0"/>
          </a:p>
          <a:p>
            <a:r>
              <a:rPr lang="en-US" baseline="0" dirty="0" smtClean="0"/>
              <a:t>We lay up treasures in heaven by centering our minds on things above, loving those things more than the things on earth, and being rich in good works (1 Tim. 6:18, 19). The nearsighted and non-spiritual mind hordes up things that are here on earth. That is where his heart it. He should not expect a heavenly home because he has not laid anything up there.</a:t>
            </a:r>
          </a:p>
          <a:p>
            <a:endParaRPr lang="en-US" baseline="0" dirty="0" smtClean="0"/>
          </a:p>
          <a:p>
            <a:r>
              <a:rPr lang="en-US" b="1" dirty="0" smtClean="0"/>
              <a:t>A KINGDOM. </a:t>
            </a:r>
            <a:r>
              <a:rPr lang="en-US" dirty="0" smtClean="0"/>
              <a:t>There</a:t>
            </a:r>
            <a:r>
              <a:rPr lang="en-US" baseline="0" dirty="0" smtClean="0"/>
              <a:t> are two stages of the kingdom of Christ. There is the kingdom which is the church (Matt. 16:18, 19).  This is the kingdom in which John was a part of (Rev. 1:9). For this kingdom/church to be established on earth, the king had to come down and offer Himself up as a sacrifice for our sins so that we could be forgiven and translated into His kingdom when we obeyed the gospel (Col. 1:13-18). Jesus ascended to His throne to reign until all His enemies are placed under His feet (1 Cor. 15:24-26).  When this happens, Jesus will come a second time to gather His kingdom and deliver it over to God the Father in heaven. This will occur with the resurrection of the dead and then the kingdom of Christ on earth becomes the everlasting kingdom of our Lord and Savior in heaven (2 Pet. 1:11). This is what Matthew 25:34 is looking at, the eternal kingdom in heaven. Where Christ presently reigns is where all who are in His church will reside. Hence, heaven is seen as a kingdom.</a:t>
            </a:r>
            <a:endParaRPr lang="en-US" dirty="0"/>
          </a:p>
        </p:txBody>
      </p:sp>
      <p:sp>
        <p:nvSpPr>
          <p:cNvPr id="4" name="Slide Number Placeholder 3"/>
          <p:cNvSpPr>
            <a:spLocks noGrp="1"/>
          </p:cNvSpPr>
          <p:nvPr>
            <p:ph type="sldNum" sz="quarter" idx="10"/>
          </p:nvPr>
        </p:nvSpPr>
        <p:spPr/>
        <p:txBody>
          <a:bodyPr/>
          <a:lstStyle/>
          <a:p>
            <a:fld id="{4282DAD7-D51E-4495-8C3A-0A7DB64C4A7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56208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D756B3-F69B-4AE3-AE3F-821F0CB0D441}" type="slidenum">
              <a:rPr lang="en-US" altLang="en-US"/>
              <a:pPr/>
              <a:t>‹#›</a:t>
            </a:fld>
            <a:endParaRPr lang="en-US" altLang="en-US"/>
          </a:p>
        </p:txBody>
      </p:sp>
    </p:spTree>
    <p:extLst>
      <p:ext uri="{BB962C8B-B14F-4D97-AF65-F5344CB8AC3E}">
        <p14:creationId xmlns:p14="http://schemas.microsoft.com/office/powerpoint/2010/main" val="27298915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44B76F3-032E-4DE1-B564-CE6D2C6E8A23}" type="slidenum">
              <a:rPr lang="en-US" altLang="en-US"/>
              <a:pPr/>
              <a:t>‹#›</a:t>
            </a:fld>
            <a:endParaRPr lang="en-US" altLang="en-US"/>
          </a:p>
        </p:txBody>
      </p:sp>
    </p:spTree>
    <p:extLst>
      <p:ext uri="{BB962C8B-B14F-4D97-AF65-F5344CB8AC3E}">
        <p14:creationId xmlns:p14="http://schemas.microsoft.com/office/powerpoint/2010/main" val="9737769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D1BC6FE-A7A0-4888-ACC2-7D69E3B0681B}" type="slidenum">
              <a:rPr lang="en-US" altLang="en-US"/>
              <a:pPr/>
              <a:t>‹#›</a:t>
            </a:fld>
            <a:endParaRPr lang="en-US" altLang="en-US"/>
          </a:p>
        </p:txBody>
      </p:sp>
    </p:spTree>
    <p:extLst>
      <p:ext uri="{BB962C8B-B14F-4D97-AF65-F5344CB8AC3E}">
        <p14:creationId xmlns:p14="http://schemas.microsoft.com/office/powerpoint/2010/main" val="34252420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852054F-EF51-408D-B12B-BCC1F4FEFA9F}" type="slidenum">
              <a:rPr lang="en-US" altLang="en-US"/>
              <a:pPr/>
              <a:t>‹#›</a:t>
            </a:fld>
            <a:endParaRPr lang="en-US" altLang="en-US"/>
          </a:p>
        </p:txBody>
      </p:sp>
    </p:spTree>
    <p:extLst>
      <p:ext uri="{BB962C8B-B14F-4D97-AF65-F5344CB8AC3E}">
        <p14:creationId xmlns:p14="http://schemas.microsoft.com/office/powerpoint/2010/main" val="29636854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76B9964-C391-490E-94DC-1D3391D295F1}" type="slidenum">
              <a:rPr lang="en-US" altLang="en-US"/>
              <a:pPr/>
              <a:t>‹#›</a:t>
            </a:fld>
            <a:endParaRPr lang="en-US" altLang="en-US"/>
          </a:p>
        </p:txBody>
      </p:sp>
    </p:spTree>
    <p:extLst>
      <p:ext uri="{BB962C8B-B14F-4D97-AF65-F5344CB8AC3E}">
        <p14:creationId xmlns:p14="http://schemas.microsoft.com/office/powerpoint/2010/main" val="65937040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8A6ACAF6-DA35-43A4-B3B7-C232254D3E9F}" type="slidenum">
              <a:rPr lang="en-US" altLang="en-US"/>
              <a:pPr/>
              <a:t>‹#›</a:t>
            </a:fld>
            <a:endParaRPr lang="en-US" altLang="en-US"/>
          </a:p>
        </p:txBody>
      </p:sp>
    </p:spTree>
    <p:extLst>
      <p:ext uri="{BB962C8B-B14F-4D97-AF65-F5344CB8AC3E}">
        <p14:creationId xmlns:p14="http://schemas.microsoft.com/office/powerpoint/2010/main" val="27702673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61D799-BB20-4609-ADDC-A20E862D63B4}" type="slidenum">
              <a:rPr lang="en-US" altLang="en-US"/>
              <a:pPr/>
              <a:t>‹#›</a:t>
            </a:fld>
            <a:endParaRPr lang="en-US" altLang="en-US"/>
          </a:p>
        </p:txBody>
      </p:sp>
    </p:spTree>
    <p:extLst>
      <p:ext uri="{BB962C8B-B14F-4D97-AF65-F5344CB8AC3E}">
        <p14:creationId xmlns:p14="http://schemas.microsoft.com/office/powerpoint/2010/main" val="12340119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43B4C7E-9E2B-46A0-BE04-0561CE027740}" type="slidenum">
              <a:rPr lang="en-US" altLang="en-US"/>
              <a:pPr/>
              <a:t>‹#›</a:t>
            </a:fld>
            <a:endParaRPr lang="en-US" altLang="en-US"/>
          </a:p>
        </p:txBody>
      </p:sp>
    </p:spTree>
    <p:extLst>
      <p:ext uri="{BB962C8B-B14F-4D97-AF65-F5344CB8AC3E}">
        <p14:creationId xmlns:p14="http://schemas.microsoft.com/office/powerpoint/2010/main" val="38965477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312F03-DC5A-4233-8275-26B43BB508F6}" type="slidenum">
              <a:rPr lang="en-US" altLang="en-US"/>
              <a:pPr/>
              <a:t>‹#›</a:t>
            </a:fld>
            <a:endParaRPr lang="en-US" altLang="en-US"/>
          </a:p>
        </p:txBody>
      </p:sp>
    </p:spTree>
    <p:extLst>
      <p:ext uri="{BB962C8B-B14F-4D97-AF65-F5344CB8AC3E}">
        <p14:creationId xmlns:p14="http://schemas.microsoft.com/office/powerpoint/2010/main" val="17558948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1BDF9EF-5B39-4D53-88B3-6D35AF9C2ABD}" type="slidenum">
              <a:rPr lang="en-US" altLang="en-US"/>
              <a:pPr/>
              <a:t>‹#›</a:t>
            </a:fld>
            <a:endParaRPr lang="en-US" altLang="en-US"/>
          </a:p>
        </p:txBody>
      </p:sp>
    </p:spTree>
    <p:extLst>
      <p:ext uri="{BB962C8B-B14F-4D97-AF65-F5344CB8AC3E}">
        <p14:creationId xmlns:p14="http://schemas.microsoft.com/office/powerpoint/2010/main" val="38897908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4F69DD5-002D-4D0D-A453-33B7015CB5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52981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78EFCB4-D2B9-434A-BF8A-272E4FC21B15}" type="slidenum">
              <a:rPr lang="en-US" altLang="en-US"/>
              <a:pPr/>
              <a:t>‹#›</a:t>
            </a:fld>
            <a:endParaRPr lang="en-US" altLang="en-US"/>
          </a:p>
        </p:txBody>
      </p:sp>
    </p:spTree>
    <p:extLst>
      <p:ext uri="{BB962C8B-B14F-4D97-AF65-F5344CB8AC3E}">
        <p14:creationId xmlns:p14="http://schemas.microsoft.com/office/powerpoint/2010/main" val="143407652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38504F-6C30-44D7-BFFB-EBD1FC96CA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53174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871787"/>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371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3CFD75-3546-491E-A127-2CA5A1D580C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8189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A6FA7DA-D135-4EDD-A516-909EF4E2746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968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CACCCC-4FF9-4EEE-9CF8-EC1350470A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724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D8F0743-C751-49A6-A4C5-E67F2BA038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695660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AD3388E-2B4E-4197-B6E3-ED88AFFE49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3849939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73327F-2CEC-4224-A2CC-443F8712BF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9850737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EC5A272-B556-4AD4-A013-F5F6E26C39A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75029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B7396EF-7DD3-4197-A412-D57445AA393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14236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28987"/>
            <a:ext cx="7772400"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18288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399223-9D3C-433F-9520-6DD048FFFA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603513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76831A-AD10-45AB-A3D4-53E323ABD1C3}" type="slidenum">
              <a:rPr lang="en-US" altLang="en-US"/>
              <a:pPr/>
              <a:t>‹#›</a:t>
            </a:fld>
            <a:endParaRPr lang="en-US" altLang="en-US"/>
          </a:p>
        </p:txBody>
      </p:sp>
    </p:spTree>
    <p:extLst>
      <p:ext uri="{BB962C8B-B14F-4D97-AF65-F5344CB8AC3E}">
        <p14:creationId xmlns:p14="http://schemas.microsoft.com/office/powerpoint/2010/main" val="197807803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19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D5BD1B-99F9-4BD5-AA48-1C1FBE962A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206255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7F1584E-71F6-4371-93EB-23F9B819C8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342971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A89BD6-F833-440F-94F1-2462E7EBCE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36768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0AB87BA-B59A-49E9-A087-FE3CDD46A1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9121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762000"/>
            <a:ext cx="5111750" cy="5364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905000"/>
            <a:ext cx="3008313" cy="4221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9159A7-FB53-4A84-A352-27C581C2425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222077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4C23B7-5912-455D-A8E5-80ABF6B1DF5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438346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A4DC4AD-C41F-46CD-AE66-9B0830F18C9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0367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D6358E7-49B2-486F-8576-D037A5C6129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7443723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8FA078-B06A-487D-8990-8DA6701F792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24063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D8337-3E6A-41ED-9A35-84270756FF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32267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24187"/>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1524000"/>
            <a:ext cx="7772400" cy="1500187"/>
          </a:xfrm>
        </p:spPr>
        <p:txBody>
          <a:bodyPr anchor="b"/>
          <a:lstStyle>
            <a:lvl1pPr marL="0" indent="0">
              <a:buNone/>
              <a:defRPr sz="2000">
                <a:effectLst>
                  <a:outerShdw blurRad="38100" dist="38100" dir="2700000" algn="tl">
                    <a:srgbClr val="000000">
                      <a:alpha val="43137"/>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9ED975-2514-433F-AB6A-76B0A4453051}" type="slidenum">
              <a:rPr lang="en-US" altLang="en-US"/>
              <a:pPr/>
              <a:t>‹#›</a:t>
            </a:fld>
            <a:endParaRPr lang="en-US" altLang="en-US"/>
          </a:p>
        </p:txBody>
      </p:sp>
    </p:spTree>
    <p:extLst>
      <p:ext uri="{BB962C8B-B14F-4D97-AF65-F5344CB8AC3E}">
        <p14:creationId xmlns:p14="http://schemas.microsoft.com/office/powerpoint/2010/main" val="206395945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955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95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44B76F3-032E-4DE1-B564-CE6D2C6E8A2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620002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D1BC6FE-A7A0-4888-ACC2-7D69E3B068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71066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852054F-EF51-408D-B12B-BCC1F4FEFA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10038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76B9964-C391-490E-94DC-1D3391D295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979312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A6ACAF6-DA35-43A4-B3B7-C232254D3E9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7748056"/>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261D799-BB20-4609-ADDC-A20E862D63B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782190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43B4C7E-9E2B-46A0-BE04-0561CE02774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410257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312F03-DC5A-4233-8275-26B43BB508F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949698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BDF9EF-5B39-4D53-88B3-6D35AF9C2AB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328628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BAC4B79-4B82-4DF3-AA52-11689153CD3E}" type="slidenum">
              <a:rPr lang="en-US" altLang="en-US"/>
              <a:pPr/>
              <a:t>‹#›</a:t>
            </a:fld>
            <a:endParaRPr lang="en-US" altLang="en-US"/>
          </a:p>
        </p:txBody>
      </p:sp>
    </p:spTree>
    <p:extLst>
      <p:ext uri="{BB962C8B-B14F-4D97-AF65-F5344CB8AC3E}">
        <p14:creationId xmlns:p14="http://schemas.microsoft.com/office/powerpoint/2010/main" val="258958866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F147514-005A-449F-ADF5-F60384E70F63}" type="slidenum">
              <a:rPr lang="en-US" altLang="en-US"/>
              <a:pPr/>
              <a:t>‹#›</a:t>
            </a:fld>
            <a:endParaRPr lang="en-US" altLang="en-US"/>
          </a:p>
        </p:txBody>
      </p:sp>
    </p:spTree>
    <p:extLst>
      <p:ext uri="{BB962C8B-B14F-4D97-AF65-F5344CB8AC3E}">
        <p14:creationId xmlns:p14="http://schemas.microsoft.com/office/powerpoint/2010/main" val="1729346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55BE1E9-95A5-4940-8FCD-3011FF4143E7}" type="slidenum">
              <a:rPr lang="en-US" altLang="en-US"/>
              <a:pPr/>
              <a:t>‹#›</a:t>
            </a:fld>
            <a:endParaRPr lang="en-US" altLang="en-US"/>
          </a:p>
        </p:txBody>
      </p:sp>
    </p:spTree>
    <p:extLst>
      <p:ext uri="{BB962C8B-B14F-4D97-AF65-F5344CB8AC3E}">
        <p14:creationId xmlns:p14="http://schemas.microsoft.com/office/powerpoint/2010/main" val="29970152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898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B8FA078-B06A-487D-8990-8DA6701F7927}" type="slidenum">
              <a:rPr lang="en-US" altLang="en-US"/>
              <a:pPr/>
              <a:t>‹#›</a:t>
            </a:fld>
            <a:endParaRPr lang="en-US" altLang="en-US"/>
          </a:p>
        </p:txBody>
      </p:sp>
    </p:spTree>
    <p:extLst>
      <p:ext uri="{BB962C8B-B14F-4D97-AF65-F5344CB8AC3E}">
        <p14:creationId xmlns:p14="http://schemas.microsoft.com/office/powerpoint/2010/main" val="37316863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2D8337-3E6A-41ED-9A35-84270756FFF6}" type="slidenum">
              <a:rPr lang="en-US" altLang="en-US"/>
              <a:pPr/>
              <a:t>‹#›</a:t>
            </a:fld>
            <a:endParaRPr lang="en-US" altLang="en-US"/>
          </a:p>
        </p:txBody>
      </p:sp>
    </p:spTree>
    <p:extLst>
      <p:ext uri="{BB962C8B-B14F-4D97-AF65-F5344CB8AC3E}">
        <p14:creationId xmlns:p14="http://schemas.microsoft.com/office/powerpoint/2010/main" val="5857247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3.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jpe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5.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6.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17AA5C8-F394-4470-90D0-CB70C79CCB34}" type="slidenum">
              <a:rPr lang="en-US" altLang="en-US"/>
              <a:pPr/>
              <a:t>‹#›</a:t>
            </a:fld>
            <a:endParaRPr lang="en-US" altLang="en-US"/>
          </a:p>
        </p:txBody>
      </p:sp>
      <p:pic>
        <p:nvPicPr>
          <p:cNvPr id="1164" name="Picture 140" descr="lets talk about heaven_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7" r:id="rId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43" name="Picture 147" descr="lets talk about heaven_c"/>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1"/>
            <a:ext cx="82296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5EAB373-0074-456B-9743-BA93189DAB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8" r:id="rId5"/>
    <p:sldLayoutId id="2147483670" r:id="rId6"/>
  </p:sldLayoutIdLst>
  <p:timing>
    <p:tnLst>
      <p:par>
        <p:cTn id="1" dur="indefinite" restart="never" nodeType="tmRoot"/>
      </p:par>
    </p:tnLst>
  </p:timing>
  <p:txStyles>
    <p:titleStyle>
      <a:lvl1pPr algn="ctr" rtl="0" fontAlgn="base">
        <a:spcBef>
          <a:spcPct val="0"/>
        </a:spcBef>
        <a:spcAft>
          <a:spcPct val="0"/>
        </a:spcAft>
        <a:defRPr sz="4400">
          <a:solidFill>
            <a:schemeClr val="bg1"/>
          </a:solidFill>
          <a:effectLst>
            <a:outerShdw blurRad="38100" dist="38100" dir="2700000" algn="tl">
              <a:srgbClr val="000000">
                <a:alpha val="43137"/>
              </a:srgbClr>
            </a:outerShdw>
          </a:effectLst>
          <a:latin typeface="Arno Pro Smbd SmTex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Arno Pro Subhead" pitchFamily="18" charset="0"/>
          <a:ea typeface="+mn-ea"/>
          <a:cs typeface="+mn-cs"/>
        </a:defRPr>
      </a:lvl1pPr>
      <a:lvl2pPr marL="742950" indent="-285750" algn="l" rtl="0" fontAlgn="base">
        <a:spcBef>
          <a:spcPct val="20000"/>
        </a:spcBef>
        <a:spcAft>
          <a:spcPct val="0"/>
        </a:spcAft>
        <a:buChar char="–"/>
        <a:defRPr sz="3200">
          <a:solidFill>
            <a:schemeClr val="bg1"/>
          </a:solidFill>
          <a:latin typeface="Arno Pro Subhead" pitchFamily="18" charset="0"/>
        </a:defRPr>
      </a:lvl2pPr>
      <a:lvl3pPr marL="1143000" indent="-228600" algn="l" rtl="0" fontAlgn="base">
        <a:spcBef>
          <a:spcPct val="20000"/>
        </a:spcBef>
        <a:spcAft>
          <a:spcPct val="0"/>
        </a:spcAft>
        <a:buChar char="•"/>
        <a:defRPr sz="2800">
          <a:solidFill>
            <a:schemeClr val="bg1"/>
          </a:solidFill>
          <a:latin typeface="Arno Pro Subhead" pitchFamily="18" charset="0"/>
        </a:defRPr>
      </a:lvl3pPr>
      <a:lvl4pPr marL="1600200" indent="-228600" algn="l" rtl="0" fontAlgn="base">
        <a:spcBef>
          <a:spcPct val="20000"/>
        </a:spcBef>
        <a:spcAft>
          <a:spcPct val="0"/>
        </a:spcAft>
        <a:buChar char="–"/>
        <a:defRPr sz="2400">
          <a:solidFill>
            <a:schemeClr val="bg1"/>
          </a:solidFill>
          <a:latin typeface="Arno Pro Subhead" pitchFamily="18" charset="0"/>
        </a:defRPr>
      </a:lvl4pPr>
      <a:lvl5pPr marL="2057400" indent="-228600" algn="l" rtl="0" fontAlgn="base">
        <a:spcBef>
          <a:spcPct val="20000"/>
        </a:spcBef>
        <a:spcAft>
          <a:spcPct val="0"/>
        </a:spcAft>
        <a:buChar char="»"/>
        <a:defRPr sz="2400">
          <a:solidFill>
            <a:schemeClr val="bg1"/>
          </a:solidFill>
          <a:latin typeface="Arno Pro Subhea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0" name="Picture 90" descr="heaven our hom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386C47-6D3F-423B-8AE5-4A1E2A8AA60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fontAlgn="base">
        <a:spcBef>
          <a:spcPct val="0"/>
        </a:spcBef>
        <a:spcAft>
          <a:spcPct val="0"/>
        </a:spcAft>
        <a:defRPr sz="4400">
          <a:solidFill>
            <a:schemeClr val="bg1"/>
          </a:solidFill>
          <a:effectLst>
            <a:glow rad="228600">
              <a:schemeClr val="accent4">
                <a:satMod val="175000"/>
                <a:alpha val="40000"/>
              </a:schemeClr>
            </a:glow>
            <a:outerShdw blurRad="38100" dist="38100" dir="2700000" algn="tl">
              <a:srgbClr val="000000">
                <a:alpha val="43137"/>
              </a:srgbClr>
            </a:outerShdw>
          </a:effectLst>
          <a:latin typeface="Arno Pro Smbd SmTex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Arno Pro Subhead" pitchFamily="18" charset="0"/>
          <a:ea typeface="+mn-ea"/>
          <a:cs typeface="+mn-cs"/>
        </a:defRPr>
      </a:lvl1pPr>
      <a:lvl2pPr marL="742950" indent="-285750" algn="l" rtl="0" fontAlgn="base">
        <a:spcBef>
          <a:spcPct val="20000"/>
        </a:spcBef>
        <a:spcAft>
          <a:spcPct val="0"/>
        </a:spcAft>
        <a:buChar char="–"/>
        <a:defRPr sz="3200">
          <a:solidFill>
            <a:schemeClr val="bg1"/>
          </a:solidFill>
          <a:latin typeface="Arno Pro Subhead" pitchFamily="18" charset="0"/>
        </a:defRPr>
      </a:lvl2pPr>
      <a:lvl3pPr marL="1143000" indent="-228600" algn="l" rtl="0" fontAlgn="base">
        <a:spcBef>
          <a:spcPct val="20000"/>
        </a:spcBef>
        <a:spcAft>
          <a:spcPct val="0"/>
        </a:spcAft>
        <a:buChar char="•"/>
        <a:defRPr sz="2800">
          <a:solidFill>
            <a:schemeClr val="bg1"/>
          </a:solidFill>
          <a:latin typeface="Arno Pro Subhead" pitchFamily="18" charset="0"/>
        </a:defRPr>
      </a:lvl3pPr>
      <a:lvl4pPr marL="1600200" indent="-228600" algn="l" rtl="0" fontAlgn="base">
        <a:spcBef>
          <a:spcPct val="20000"/>
        </a:spcBef>
        <a:spcAft>
          <a:spcPct val="0"/>
        </a:spcAft>
        <a:buChar char="–"/>
        <a:defRPr sz="2400">
          <a:solidFill>
            <a:schemeClr val="bg1"/>
          </a:solidFill>
          <a:latin typeface="Arno Pro Subhead" pitchFamily="18" charset="0"/>
        </a:defRPr>
      </a:lvl4pPr>
      <a:lvl5pPr marL="2057400" indent="-228600" algn="l" rtl="0" fontAlgn="base">
        <a:spcBef>
          <a:spcPct val="20000"/>
        </a:spcBef>
        <a:spcAft>
          <a:spcPct val="0"/>
        </a:spcAft>
        <a:buChar char="»"/>
        <a:defRPr sz="2400">
          <a:solidFill>
            <a:schemeClr val="bg1"/>
          </a:solidFill>
          <a:latin typeface="Arno Pro Subhea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280" name="Picture 184" descr="heaven_c"/>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994"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4099" name="Rectangle 3"/>
          <p:cNvSpPr>
            <a:spLocks noGrp="1" noChangeArrowheads="1"/>
          </p:cNvSpPr>
          <p:nvPr>
            <p:ph type="body" idx="1"/>
          </p:nvPr>
        </p:nvSpPr>
        <p:spPr bwMode="auto">
          <a:xfrm>
            <a:off x="457200" y="1371600"/>
            <a:ext cx="8229600"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91376F0-010E-4E02-BC05-5EEE7A1B98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496269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iming>
    <p:tnLst>
      <p:par>
        <p:cTn id="1" dur="indefinite" restart="never" nodeType="tmRoot"/>
      </p:par>
    </p:tnLst>
  </p:timing>
  <p:txStyles>
    <p:titleStyle>
      <a:lvl1pPr algn="ctr" rtl="0" fontAlgn="base">
        <a:spcBef>
          <a:spcPct val="0"/>
        </a:spcBef>
        <a:spcAft>
          <a:spcPct val="0"/>
        </a:spcAft>
        <a:defRPr sz="4400">
          <a:solidFill>
            <a:schemeClr val="accent5"/>
          </a:solidFill>
          <a:effectLst>
            <a:glow rad="63500">
              <a:schemeClr val="accent2">
                <a:satMod val="175000"/>
                <a:alpha val="40000"/>
              </a:schemeClr>
            </a:glow>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tx1"/>
          </a:solidFill>
          <a:latin typeface="+mn-lt"/>
          <a:ea typeface="+mn-ea"/>
          <a:cs typeface="+mn-cs"/>
        </a:defRPr>
      </a:lvl1pPr>
      <a:lvl2pPr marL="742950" indent="-285750" algn="l" rtl="0" fontAlgn="base">
        <a:spcBef>
          <a:spcPct val="20000"/>
        </a:spcBef>
        <a:spcAft>
          <a:spcPct val="0"/>
        </a:spcAft>
        <a:buChar char="–"/>
        <a:defRPr sz="32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60" name="Picture 100" descr="heaven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5363" name="Rectangle 3"/>
          <p:cNvSpPr>
            <a:spLocks noGrp="1" noChangeArrowheads="1"/>
          </p:cNvSpPr>
          <p:nvPr>
            <p:ph type="body" idx="1"/>
          </p:nvPr>
        </p:nvSpPr>
        <p:spPr bwMode="auto">
          <a:xfrm>
            <a:off x="457200" y="1371601"/>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16EA475-C894-4314-9E1C-58C27E0492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900160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glow rad="139700">
              <a:schemeClr val="accent5">
                <a:satMod val="175000"/>
                <a:alpha val="40000"/>
              </a:schemeClr>
            </a:glow>
          </a:effectLst>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mn-lt"/>
          <a:ea typeface="+mn-ea"/>
          <a:cs typeface="+mn-cs"/>
        </a:defRPr>
      </a:lvl1pPr>
      <a:lvl2pPr marL="742950" indent="-285750" algn="l" rtl="0" fontAlgn="base">
        <a:spcBef>
          <a:spcPct val="20000"/>
        </a:spcBef>
        <a:spcAft>
          <a:spcPct val="0"/>
        </a:spcAft>
        <a:buChar char="–"/>
        <a:defRPr sz="3200">
          <a:solidFill>
            <a:schemeClr val="bg1"/>
          </a:solidFill>
          <a:latin typeface="+mn-lt"/>
        </a:defRPr>
      </a:lvl2pPr>
      <a:lvl3pPr marL="1143000" indent="-228600" algn="l" rtl="0" fontAlgn="base">
        <a:spcBef>
          <a:spcPct val="20000"/>
        </a:spcBef>
        <a:spcAft>
          <a:spcPct val="0"/>
        </a:spcAft>
        <a:buChar char="•"/>
        <a:defRPr sz="28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50" name="Picture 90" descr="heaven our home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7386C47-6D3F-423B-8AE5-4A1E2A8AA6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9294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fontAlgn="base">
        <a:spcBef>
          <a:spcPct val="0"/>
        </a:spcBef>
        <a:spcAft>
          <a:spcPct val="0"/>
        </a:spcAft>
        <a:defRPr sz="4400">
          <a:solidFill>
            <a:schemeClr val="bg1"/>
          </a:solidFill>
          <a:effectLst>
            <a:glow rad="228600">
              <a:schemeClr val="accent4">
                <a:satMod val="175000"/>
                <a:alpha val="40000"/>
              </a:schemeClr>
            </a:glow>
            <a:outerShdw blurRad="38100" dist="38100" dir="2700000" algn="tl">
              <a:srgbClr val="000000">
                <a:alpha val="43137"/>
              </a:srgbClr>
            </a:outerShdw>
          </a:effectLst>
          <a:latin typeface="Arno Pro Smbd SmText" pitchFamily="18" charset="0"/>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600">
          <a:solidFill>
            <a:schemeClr val="bg1"/>
          </a:solidFill>
          <a:latin typeface="Arno Pro Subhead" pitchFamily="18" charset="0"/>
          <a:ea typeface="+mn-ea"/>
          <a:cs typeface="+mn-cs"/>
        </a:defRPr>
      </a:lvl1pPr>
      <a:lvl2pPr marL="742950" indent="-285750" algn="l" rtl="0" fontAlgn="base">
        <a:spcBef>
          <a:spcPct val="20000"/>
        </a:spcBef>
        <a:spcAft>
          <a:spcPct val="0"/>
        </a:spcAft>
        <a:buChar char="–"/>
        <a:defRPr sz="3200">
          <a:solidFill>
            <a:schemeClr val="bg1"/>
          </a:solidFill>
          <a:latin typeface="Arno Pro Subhead" pitchFamily="18" charset="0"/>
        </a:defRPr>
      </a:lvl2pPr>
      <a:lvl3pPr marL="1143000" indent="-228600" algn="l" rtl="0" fontAlgn="base">
        <a:spcBef>
          <a:spcPct val="20000"/>
        </a:spcBef>
        <a:spcAft>
          <a:spcPct val="0"/>
        </a:spcAft>
        <a:buChar char="•"/>
        <a:defRPr sz="2800">
          <a:solidFill>
            <a:schemeClr val="bg1"/>
          </a:solidFill>
          <a:latin typeface="Arno Pro Subhead" pitchFamily="18" charset="0"/>
        </a:defRPr>
      </a:lvl3pPr>
      <a:lvl4pPr marL="1600200" indent="-228600" algn="l" rtl="0" fontAlgn="base">
        <a:spcBef>
          <a:spcPct val="20000"/>
        </a:spcBef>
        <a:spcAft>
          <a:spcPct val="0"/>
        </a:spcAft>
        <a:buChar char="–"/>
        <a:defRPr sz="2400">
          <a:solidFill>
            <a:schemeClr val="bg1"/>
          </a:solidFill>
          <a:latin typeface="Arno Pro Subhead" pitchFamily="18" charset="0"/>
        </a:defRPr>
      </a:lvl4pPr>
      <a:lvl5pPr marL="2057400" indent="-228600" algn="l" rtl="0" fontAlgn="base">
        <a:spcBef>
          <a:spcPct val="20000"/>
        </a:spcBef>
        <a:spcAft>
          <a:spcPct val="0"/>
        </a:spcAft>
        <a:buChar char="»"/>
        <a:defRPr sz="2400">
          <a:solidFill>
            <a:schemeClr val="bg1"/>
          </a:solidFill>
          <a:latin typeface="Arno Pro Subhead"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Triangle">
              <a:avLst/>
            </a:prstTxWarp>
          </a:bodyPr>
          <a:lstStyle/>
          <a:p>
            <a:r>
              <a:rPr lang="en-US" dirty="0" smtClean="0"/>
              <a:t>Why Talk About Heaven?</a:t>
            </a:r>
            <a:endParaRPr lang="en-US" dirty="0"/>
          </a:p>
        </p:txBody>
      </p:sp>
      <p:sp>
        <p:nvSpPr>
          <p:cNvPr id="3" name="Subtitle 2"/>
          <p:cNvSpPr>
            <a:spLocks noGrp="1"/>
          </p:cNvSpPr>
          <p:nvPr>
            <p:ph type="subTitle" idx="1"/>
          </p:nvPr>
        </p:nvSpPr>
        <p:spPr/>
        <p:txBody>
          <a:bodyPr/>
          <a:lstStyle/>
          <a:p>
            <a:r>
              <a:rPr lang="en-US" dirty="0" smtClean="0"/>
              <a:t>Interest</a:t>
            </a:r>
          </a:p>
          <a:p>
            <a:r>
              <a:rPr lang="en-US" dirty="0" smtClean="0"/>
              <a:t>Why talk about any destination?</a:t>
            </a:r>
            <a:endParaRPr lang="en-US" dirty="0"/>
          </a:p>
        </p:txBody>
      </p:sp>
    </p:spTree>
    <p:extLst>
      <p:ext uri="{BB962C8B-B14F-4D97-AF65-F5344CB8AC3E}">
        <p14:creationId xmlns:p14="http://schemas.microsoft.com/office/powerpoint/2010/main" val="3146457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791200"/>
            <a:ext cx="8229600" cy="1066800"/>
          </a:xfrm>
        </p:spPr>
        <p:txBody>
          <a:bodyPr/>
          <a:lstStyle/>
          <a:p>
            <a:r>
              <a:rPr lang="en-US" sz="5400" dirty="0" smtClean="0"/>
              <a:t>Why Heaven Is Real?</a:t>
            </a:r>
            <a:endParaRPr lang="en-US" sz="5400" dirty="0"/>
          </a:p>
        </p:txBody>
      </p:sp>
      <p:sp>
        <p:nvSpPr>
          <p:cNvPr id="3" name="Content Placeholder 2"/>
          <p:cNvSpPr>
            <a:spLocks noGrp="1"/>
          </p:cNvSpPr>
          <p:nvPr>
            <p:ph idx="1"/>
          </p:nvPr>
        </p:nvSpPr>
        <p:spPr>
          <a:xfrm>
            <a:off x="457200" y="838200"/>
            <a:ext cx="8229600" cy="4419600"/>
          </a:xfrm>
        </p:spPr>
        <p:txBody>
          <a:bodyPr>
            <a:normAutofit fontScale="92500" lnSpcReduction="10000"/>
          </a:bodyPr>
          <a:lstStyle/>
          <a:p>
            <a:pPr>
              <a:buFont typeface="Wingdings" panose="05000000000000000000" pitchFamily="2" charset="2"/>
              <a:buChar char="ü"/>
            </a:pPr>
            <a:r>
              <a:rPr lang="en-US" dirty="0" smtClean="0"/>
              <a:t>Because the soul longs for it </a:t>
            </a:r>
          </a:p>
          <a:p>
            <a:pPr lvl="1"/>
            <a:r>
              <a:rPr lang="en-US" dirty="0" smtClean="0"/>
              <a:t>Psalm 17:15; 55:4-8</a:t>
            </a:r>
          </a:p>
          <a:p>
            <a:pPr lvl="1"/>
            <a:r>
              <a:rPr lang="en-US" dirty="0" smtClean="0"/>
              <a:t>The hope of man is found there (Col. 1:5)</a:t>
            </a:r>
          </a:p>
          <a:p>
            <a:pPr lvl="2"/>
            <a:r>
              <a:rPr lang="en-US" dirty="0" smtClean="0"/>
              <a:t>As true as Jesus and the gospel are</a:t>
            </a:r>
          </a:p>
          <a:p>
            <a:pPr>
              <a:buFont typeface="Wingdings" panose="05000000000000000000" pitchFamily="2" charset="2"/>
              <a:buChar char="ü"/>
            </a:pPr>
            <a:r>
              <a:rPr lang="en-US" dirty="0" smtClean="0"/>
              <a:t>God’s </a:t>
            </a:r>
            <a:r>
              <a:rPr lang="en-US" dirty="0"/>
              <a:t>j</a:t>
            </a:r>
            <a:r>
              <a:rPr lang="en-US" dirty="0" smtClean="0"/>
              <a:t>ustice would have such a place </a:t>
            </a:r>
          </a:p>
          <a:p>
            <a:pPr lvl="1"/>
            <a:r>
              <a:rPr lang="en-US" dirty="0" smtClean="0"/>
              <a:t>Psalm 145:13-20; Matt. 25:35; etc.</a:t>
            </a:r>
          </a:p>
          <a:p>
            <a:pPr>
              <a:buFont typeface="Wingdings" panose="05000000000000000000" pitchFamily="2" charset="2"/>
              <a:buChar char="ü"/>
            </a:pPr>
            <a:r>
              <a:rPr lang="en-US" dirty="0" smtClean="0"/>
              <a:t>The Bible says it is</a:t>
            </a:r>
          </a:p>
          <a:p>
            <a:pPr lvl="1"/>
            <a:r>
              <a:rPr lang="en-US" dirty="0" smtClean="0"/>
              <a:t>Lk. 10:20; 1 Peter 1:4; 2 Cor. 12:1-4</a:t>
            </a:r>
            <a:endParaRPr lang="en-US" dirty="0"/>
          </a:p>
        </p:txBody>
      </p:sp>
    </p:spTree>
    <p:extLst>
      <p:ext uri="{BB962C8B-B14F-4D97-AF65-F5344CB8AC3E}">
        <p14:creationId xmlns:p14="http://schemas.microsoft.com/office/powerpoint/2010/main" val="286497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79500"/>
            <a:ext cx="3008313" cy="2654300"/>
          </a:xfrm>
        </p:spPr>
        <p:txBody>
          <a:bodyPr>
            <a:prstTxWarp prst="textPlain">
              <a:avLst/>
            </a:prstTxWarp>
          </a:bodyPr>
          <a:lstStyle/>
          <a:p>
            <a:pPr algn="ctr"/>
            <a:r>
              <a:rPr lang="en-US" sz="4000" dirty="0" smtClean="0"/>
              <a:t>Figures</a:t>
            </a:r>
            <a:br>
              <a:rPr lang="en-US" sz="4000" dirty="0" smtClean="0"/>
            </a:br>
            <a:r>
              <a:rPr lang="en-US" sz="4000" dirty="0" smtClean="0"/>
              <a:t>Of</a:t>
            </a:r>
            <a:br>
              <a:rPr lang="en-US" sz="4000" dirty="0" smtClean="0"/>
            </a:br>
            <a:r>
              <a:rPr lang="en-US" sz="4000" dirty="0" smtClean="0"/>
              <a:t>Heaven</a:t>
            </a:r>
            <a:endParaRPr lang="en-US" sz="4000" dirty="0"/>
          </a:p>
        </p:txBody>
      </p:sp>
      <p:sp>
        <p:nvSpPr>
          <p:cNvPr id="5" name="Content Placeholder 4"/>
          <p:cNvSpPr>
            <a:spLocks noGrp="1"/>
          </p:cNvSpPr>
          <p:nvPr>
            <p:ph idx="1"/>
          </p:nvPr>
        </p:nvSpPr>
        <p:spPr>
          <a:xfrm>
            <a:off x="3733800" y="990600"/>
            <a:ext cx="5257800" cy="5135563"/>
          </a:xfrm>
        </p:spPr>
        <p:txBody>
          <a:bodyPr/>
          <a:lstStyle/>
          <a:p>
            <a:pPr>
              <a:spcBef>
                <a:spcPts val="600"/>
              </a:spcBef>
            </a:pPr>
            <a:r>
              <a:rPr lang="en-US" sz="5400" dirty="0" smtClean="0">
                <a:effectLst>
                  <a:outerShdw blurRad="38100" dist="38100" dir="2700000" algn="tl">
                    <a:srgbClr val="000000">
                      <a:alpha val="43137"/>
                    </a:srgbClr>
                  </a:outerShdw>
                </a:effectLst>
              </a:rPr>
              <a:t>A city &amp; homeland</a:t>
            </a:r>
          </a:p>
          <a:p>
            <a:pPr lvl="1">
              <a:spcBef>
                <a:spcPts val="600"/>
              </a:spcBef>
            </a:pPr>
            <a:r>
              <a:rPr lang="en-US" sz="4800" dirty="0" smtClean="0">
                <a:effectLst>
                  <a:outerShdw blurRad="38100" dist="38100" dir="2700000" algn="tl">
                    <a:srgbClr val="000000">
                      <a:alpha val="43137"/>
                    </a:srgbClr>
                  </a:outerShdw>
                </a:effectLst>
              </a:rPr>
              <a:t>Hebrews 11:8-16</a:t>
            </a:r>
          </a:p>
          <a:p>
            <a:pPr>
              <a:spcBef>
                <a:spcPts val="600"/>
              </a:spcBef>
            </a:pPr>
            <a:r>
              <a:rPr lang="en-US" sz="5400" dirty="0" smtClean="0">
                <a:effectLst>
                  <a:outerShdw blurRad="38100" dist="38100" dir="2700000" algn="tl">
                    <a:srgbClr val="000000">
                      <a:alpha val="43137"/>
                    </a:srgbClr>
                  </a:outerShdw>
                </a:effectLst>
              </a:rPr>
              <a:t>A house</a:t>
            </a:r>
          </a:p>
          <a:p>
            <a:pPr lvl="1">
              <a:spcBef>
                <a:spcPts val="600"/>
              </a:spcBef>
            </a:pPr>
            <a:r>
              <a:rPr lang="en-US" sz="4800" dirty="0" smtClean="0">
                <a:effectLst>
                  <a:outerShdw blurRad="38100" dist="38100" dir="2700000" algn="tl">
                    <a:srgbClr val="000000">
                      <a:alpha val="43137"/>
                    </a:srgbClr>
                  </a:outerShdw>
                </a:effectLst>
              </a:rPr>
              <a:t>John 14:2</a:t>
            </a:r>
          </a:p>
        </p:txBody>
      </p:sp>
    </p:spTree>
    <p:extLst>
      <p:ext uri="{BB962C8B-B14F-4D97-AF65-F5344CB8AC3E}">
        <p14:creationId xmlns:p14="http://schemas.microsoft.com/office/powerpoint/2010/main" val="16045062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079500"/>
            <a:ext cx="3008313" cy="2654300"/>
          </a:xfrm>
        </p:spPr>
        <p:txBody>
          <a:bodyPr>
            <a:prstTxWarp prst="textPlain">
              <a:avLst/>
            </a:prstTxWarp>
          </a:bodyPr>
          <a:lstStyle/>
          <a:p>
            <a:pPr algn="ctr"/>
            <a:r>
              <a:rPr lang="en-US" sz="4000" dirty="0" smtClean="0"/>
              <a:t>Figures</a:t>
            </a:r>
            <a:br>
              <a:rPr lang="en-US" sz="4000" dirty="0" smtClean="0"/>
            </a:br>
            <a:r>
              <a:rPr lang="en-US" sz="4000" dirty="0" smtClean="0"/>
              <a:t>Of</a:t>
            </a:r>
            <a:br>
              <a:rPr lang="en-US" sz="4000" dirty="0" smtClean="0"/>
            </a:br>
            <a:r>
              <a:rPr lang="en-US" sz="4000" dirty="0" smtClean="0"/>
              <a:t>Heaven</a:t>
            </a:r>
            <a:endParaRPr lang="en-US" sz="4000" dirty="0"/>
          </a:p>
        </p:txBody>
      </p:sp>
      <p:sp>
        <p:nvSpPr>
          <p:cNvPr id="5" name="Content Placeholder 4"/>
          <p:cNvSpPr>
            <a:spLocks noGrp="1"/>
          </p:cNvSpPr>
          <p:nvPr>
            <p:ph idx="1"/>
          </p:nvPr>
        </p:nvSpPr>
        <p:spPr>
          <a:xfrm>
            <a:off x="3733800" y="990600"/>
            <a:ext cx="5257800" cy="5059363"/>
          </a:xfrm>
        </p:spPr>
        <p:txBody>
          <a:bodyPr/>
          <a:lstStyle/>
          <a:p>
            <a:pPr>
              <a:spcBef>
                <a:spcPts val="600"/>
              </a:spcBef>
            </a:pPr>
            <a:r>
              <a:rPr lang="en-US" sz="5400" dirty="0" smtClean="0">
                <a:effectLst>
                  <a:outerShdw blurRad="38100" dist="38100" dir="2700000" algn="tl">
                    <a:srgbClr val="000000">
                      <a:alpha val="43137"/>
                    </a:srgbClr>
                  </a:outerShdw>
                </a:effectLst>
              </a:rPr>
              <a:t>A safe</a:t>
            </a:r>
          </a:p>
          <a:p>
            <a:pPr lvl="1">
              <a:spcBef>
                <a:spcPts val="600"/>
              </a:spcBef>
            </a:pPr>
            <a:r>
              <a:rPr lang="en-US" sz="4800" dirty="0" smtClean="0">
                <a:effectLst>
                  <a:outerShdw blurRad="38100" dist="38100" dir="2700000" algn="tl">
                    <a:srgbClr val="000000">
                      <a:alpha val="43137"/>
                    </a:srgbClr>
                  </a:outerShdw>
                </a:effectLst>
              </a:rPr>
              <a:t>Matthew 6:20</a:t>
            </a:r>
          </a:p>
          <a:p>
            <a:pPr>
              <a:spcBef>
                <a:spcPts val="600"/>
              </a:spcBef>
            </a:pPr>
            <a:r>
              <a:rPr lang="en-US" sz="5400" dirty="0" smtClean="0">
                <a:effectLst>
                  <a:outerShdw blurRad="38100" dist="38100" dir="2700000" algn="tl">
                    <a:srgbClr val="000000">
                      <a:alpha val="43137"/>
                    </a:srgbClr>
                  </a:outerShdw>
                </a:effectLst>
              </a:rPr>
              <a:t>A kingdom</a:t>
            </a:r>
          </a:p>
          <a:p>
            <a:pPr lvl="1">
              <a:spcBef>
                <a:spcPts val="600"/>
              </a:spcBef>
            </a:pPr>
            <a:r>
              <a:rPr lang="en-US" sz="4800" dirty="0" smtClean="0">
                <a:effectLst>
                  <a:outerShdw blurRad="38100" dist="38100" dir="2700000" algn="tl">
                    <a:srgbClr val="000000">
                      <a:alpha val="43137"/>
                    </a:srgbClr>
                  </a:outerShdw>
                </a:effectLst>
              </a:rPr>
              <a:t>Matthew 25:32-34</a:t>
            </a: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978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wipe(left)">
                                      <p:cBhvr>
                                        <p:cTn id="1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heme/theme1.xml><?xml version="1.0" encoding="utf-8"?>
<a:theme xmlns:a="http://schemas.openxmlformats.org/drawingml/2006/main" name="Default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4196</TotalTime>
  <Words>1425</Words>
  <Application>Microsoft Office PowerPoint</Application>
  <PresentationFormat>On-screen Show (4:3)</PresentationFormat>
  <Paragraphs>41</Paragraphs>
  <Slides>5</Slides>
  <Notes>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5</vt:i4>
      </vt:variant>
    </vt:vector>
  </HeadingPairs>
  <TitlesOfParts>
    <vt:vector size="18" baseType="lpstr">
      <vt:lpstr>Arial</vt:lpstr>
      <vt:lpstr>Franklin Gothic Book</vt:lpstr>
      <vt:lpstr>Arno Pro Smbd SmText</vt:lpstr>
      <vt:lpstr>Calibri</vt:lpstr>
      <vt:lpstr>Wingdings</vt:lpstr>
      <vt:lpstr>Arno Pro Subhead</vt:lpstr>
      <vt:lpstr>Constantia</vt:lpstr>
      <vt:lpstr>Default Design</vt:lpstr>
      <vt:lpstr>Custom Design</vt:lpstr>
      <vt:lpstr>1_Custom Design</vt:lpstr>
      <vt:lpstr>2_Custom Design</vt:lpstr>
      <vt:lpstr>3_Custom Design</vt:lpstr>
      <vt:lpstr>4_Custom Design</vt:lpstr>
      <vt:lpstr>PowerPoint Presentation</vt:lpstr>
      <vt:lpstr>Why Talk About Heaven?</vt:lpstr>
      <vt:lpstr>Why Heaven Is Real?</vt:lpstr>
      <vt:lpstr>Figures Of Heaven</vt:lpstr>
      <vt:lpstr>Figures Of Heaven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gen1@revandcreation.com</dc:creator>
  <cp:lastModifiedBy>Steven J. Wallace</cp:lastModifiedBy>
  <cp:revision>193</cp:revision>
  <dcterms:created xsi:type="dcterms:W3CDTF">2005-04-15T19:25:47Z</dcterms:created>
  <dcterms:modified xsi:type="dcterms:W3CDTF">2015-06-13T15:40:55Z</dcterms:modified>
</cp:coreProperties>
</file>