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1" r:id="rId1"/>
  </p:sldMasterIdLst>
  <p:notesMasterIdLst>
    <p:notesMasterId r:id="rId13"/>
  </p:notesMasterIdLst>
  <p:sldIdLst>
    <p:sldId id="256" r:id="rId2"/>
    <p:sldId id="289" r:id="rId3"/>
    <p:sldId id="294" r:id="rId4"/>
    <p:sldId id="295" r:id="rId5"/>
    <p:sldId id="283" r:id="rId6"/>
    <p:sldId id="296" r:id="rId7"/>
    <p:sldId id="298" r:id="rId8"/>
    <p:sldId id="299" r:id="rId9"/>
    <p:sldId id="300" r:id="rId10"/>
    <p:sldId id="284" r:id="rId11"/>
    <p:sldId id="287" r:id="rId12"/>
  </p:sldIdLst>
  <p:sldSz cx="9144000" cy="6858000" type="screen4x3"/>
  <p:notesSz cx="6858000" cy="9144000"/>
  <p:embeddedFontLst>
    <p:embeddedFont>
      <p:font typeface="Berlin Sans FB" panose="020E0602020502020306" pitchFamily="34" charset="0"/>
      <p:regular r:id="rId14"/>
      <p:bold r:id="rId15"/>
    </p:embeddedFont>
    <p:embeddedFont>
      <p:font typeface="Arial Black" panose="020B0A04020102020204" pitchFamily="34" charset="0"/>
      <p:bold r:id="rId16"/>
    </p:embeddedFont>
    <p:embeddedFont>
      <p:font typeface="Cambria" panose="02040503050406030204" pitchFamily="18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66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333" autoAdjust="0"/>
  </p:normalViewPr>
  <p:slideViewPr>
    <p:cSldViewPr>
      <p:cViewPr varScale="1">
        <p:scale>
          <a:sx n="52" d="100"/>
          <a:sy n="52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E7F88EE1-2BC1-40F7-BBE4-C1DED69C4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66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2694B6-95DB-410A-9E72-A2300E8C0A29}" type="slidenum">
              <a:rPr lang="en-US" altLang="en-US">
                <a:latin typeface="Arial" pitchFamily="34" charset="0"/>
              </a:rPr>
              <a:pPr/>
              <a:t>1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881B12-C8A9-4D2F-892F-A80A9671CC11}" type="slidenum">
              <a:rPr lang="en-US" altLang="en-US">
                <a:latin typeface="Arial" pitchFamily="34" charset="0"/>
              </a:rPr>
              <a:pPr/>
              <a:t>11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588ADDA-4EAD-456C-949C-41D02B5AD464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2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588ADDA-4EAD-456C-949C-41D02B5AD464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3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588ADDA-4EAD-456C-949C-41D02B5AD464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4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Clr>
                <a:schemeClr val="accent2"/>
              </a:buClr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9B3C5F-153E-4B90-9B14-74CE7977BA81}" type="slidenum">
              <a:rPr lang="en-US" altLang="en-US">
                <a:latin typeface="Arial" pitchFamily="34" charset="0"/>
              </a:rPr>
              <a:pPr/>
              <a:t>5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85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585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57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92B571A-91A1-4D7A-B3C1-1236BEBB7520}" type="slidenum">
              <a:rPr lang="en-US" altLang="en-US">
                <a:latin typeface="Arial" pitchFamily="34" charset="0"/>
              </a:rPr>
              <a:pPr/>
              <a:t>10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0" y="285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3581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79B2F2-FBA1-478E-BB1A-AD701A178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7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DE999-9575-467F-B300-1006DA467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3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46E5-8AEF-44A0-A89A-CE96F3CF4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8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24F-0036-4EF3-80F7-B73536CAE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7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A768F-96CB-449D-8CF0-9F3DCA395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3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CF8C5-0D0A-4613-8F2B-C3613A952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4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9D743-6BB6-40CB-AE80-81AE3C829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8BA4B-BD7A-42B3-8554-368865368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2B67-116B-4564-B47E-9EB2A2902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28321-9E09-4336-93CC-D4B511458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1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4605D-A3B4-4730-BEB5-0B2A4923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3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black">
            <a:xfrm>
              <a:off x="0" y="285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black">
            <a:xfrm>
              <a:off x="0" y="3972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BF239E-CA36-4C1D-92A8-1BCA2D413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1524000"/>
            <a:ext cx="5638800" cy="1143000"/>
          </a:xfrm>
        </p:spPr>
        <p:txBody>
          <a:bodyPr/>
          <a:lstStyle/>
          <a:p>
            <a:r>
              <a:rPr lang="en-US" altLang="en-US" i="0" smtClean="0"/>
              <a:t>peace-preserving</a:t>
            </a:r>
            <a:br>
              <a:rPr lang="en-US" altLang="en-US" i="0" smtClean="0"/>
            </a:br>
            <a:r>
              <a:rPr lang="en-US" altLang="en-US" i="0" smtClean="0"/>
              <a:t>problem-preventing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3581400"/>
            <a:ext cx="5334000" cy="19050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dirty="0" smtClean="0"/>
              <a:t>“Also it is not good for a soul to be without knowledge, And he sins who hastens with his feet” (Prov. 19:2)</a:t>
            </a:r>
          </a:p>
        </p:txBody>
      </p:sp>
      <p:sp>
        <p:nvSpPr>
          <p:cNvPr id="3076" name="WordArt 4" descr="Narrow vertical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2076450" cy="27432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normalizeH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</a:t>
            </a:r>
          </a:p>
          <a:p>
            <a:pPr algn="ctr"/>
            <a:r>
              <a:rPr lang="en-US" sz="3600" kern="10" normalizeH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FAMILY: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2907268"/>
            <a:ext cx="5106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pc="300" dirty="0" smtClean="0"/>
              <a:t>myths justifying adulterous marriages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98930" y="4343400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Part 4b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Myths Justifying Adulterous Marriages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rabicPeriod" startAt="4"/>
            </a:pPr>
            <a:r>
              <a:rPr lang="en-US" altLang="en-US" sz="2800" dirty="0" smtClean="0"/>
              <a:t>Marriage is something only those in the kingdom can do; therefore no one can come into the kingdom as an adulterer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then no “couple” can come into the kingdom married!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chemeClr val="tx2"/>
                </a:solidFill>
                <a:latin typeface="Arial Black" pitchFamily="34" charset="0"/>
              </a:rPr>
              <a:t>MUST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smtClean="0"/>
              <a:t>be married the day they were baptized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what about Christians “married” to non-Christians (1 Pet. 3:1; 1 Cor. 7:12-15)?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Things We Ought To Do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Golden Rule </a:t>
            </a:r>
            <a:br>
              <a:rPr lang="en-US" altLang="en-US" sz="2400" dirty="0" smtClean="0"/>
            </a:br>
            <a:r>
              <a:rPr lang="en-US" altLang="en-US" sz="2400" dirty="0" smtClean="0"/>
              <a:t>(Matt. 7:12)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Respect &amp; submit </a:t>
            </a:r>
            <a:br>
              <a:rPr lang="en-US" altLang="en-US" sz="2400" dirty="0" smtClean="0"/>
            </a:br>
            <a:r>
              <a:rPr lang="en-US" altLang="en-US" sz="2400" dirty="0" smtClean="0"/>
              <a:t>(Eph. 5:33, 1 Tim. 3:11)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do not be idle </a:t>
            </a:r>
            <a:br>
              <a:rPr lang="en-US" altLang="en-US" sz="2400" dirty="0" smtClean="0"/>
            </a:br>
            <a:r>
              <a:rPr lang="en-US" altLang="en-US" sz="2400" dirty="0" smtClean="0"/>
              <a:t>(Prov. 31:27)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use example over your tongue to persuade your husband </a:t>
            </a:r>
            <a:br>
              <a:rPr lang="en-US" altLang="en-US" sz="2400" dirty="0" smtClean="0"/>
            </a:br>
            <a:r>
              <a:rPr lang="en-US" altLang="en-US" sz="2400" dirty="0" smtClean="0"/>
              <a:t>(1 Pet. 3:1)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bring happiness to your wife (Deut. 24:5)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understand your wife </a:t>
            </a:r>
            <a:br>
              <a:rPr lang="en-US" altLang="en-US" sz="2400" dirty="0" smtClean="0"/>
            </a:br>
            <a:r>
              <a:rPr lang="en-US" altLang="en-US" sz="2400" dirty="0" smtClean="0"/>
              <a:t>(1 Pet. 3:7)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spend alone time with your wife (Prov. 5:18)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find, do, talk about things that bring joy (Eccl. 9:9)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love your wife as the Lord does the church (Eph. 5:25)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838200" y="5867400"/>
            <a:ext cx="8305800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Preserve</a:t>
            </a:r>
            <a:r>
              <a:rPr lang="en-US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 Your </a:t>
            </a:r>
            <a:r>
              <a:rPr lang="en-US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Marriage</a:t>
            </a:r>
            <a:r>
              <a:rPr lang="en-US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!</a:t>
            </a:r>
            <a:endParaRPr lang="en-US" alt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uiExpand="1" build="p"/>
      <p:bldP spid="1044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Myths Justifying Adulterous Marriages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434340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Clr>
                <a:schemeClr val="accent2"/>
              </a:buClr>
              <a:buFont typeface="+mj-lt"/>
              <a:buAutoNum type="arabicPeriod" startAt="2"/>
            </a:pPr>
            <a:r>
              <a:rPr lang="en-US" altLang="en-US" sz="3600" dirty="0" smtClean="0"/>
              <a:t>God hates divorce so therefore stay in the marriage you are currently in (Mal. 2:16)</a:t>
            </a:r>
          </a:p>
          <a:p>
            <a:pPr marL="914400" lvl="1" indent="-457200">
              <a:lnSpc>
                <a:spcPct val="80000"/>
              </a:lnSpc>
              <a:buClr>
                <a:schemeClr val="accent2"/>
              </a:buClr>
            </a:pPr>
            <a:r>
              <a:rPr lang="en-US" altLang="en-US" sz="3200" dirty="0" smtClean="0"/>
              <a:t>“Love the one you are with”</a:t>
            </a:r>
          </a:p>
          <a:p>
            <a:pPr marL="914400" lvl="1" indent="-457200">
              <a:lnSpc>
                <a:spcPct val="80000"/>
              </a:lnSpc>
              <a:buClr>
                <a:schemeClr val="accent2"/>
              </a:buClr>
            </a:pPr>
            <a:r>
              <a:rPr lang="en-US" altLang="en-US" sz="3200" dirty="0" smtClean="0"/>
              <a:t>Yet, “</a:t>
            </a:r>
            <a:r>
              <a:rPr lang="en-US" altLang="en-US" sz="3200" dirty="0"/>
              <a:t>For the land is full of adulterers; For because of a curse the land mourns. The pleasant places of the wilderness are dried up. </a:t>
            </a:r>
            <a:r>
              <a:rPr lang="en-US" altLang="en-US" sz="3200" dirty="0">
                <a:solidFill>
                  <a:schemeClr val="tx2"/>
                </a:solidFill>
              </a:rPr>
              <a:t>Their course of life is evil</a:t>
            </a:r>
            <a:r>
              <a:rPr lang="en-US" altLang="en-US" sz="3200" dirty="0"/>
              <a:t>, And their might is not </a:t>
            </a:r>
            <a:r>
              <a:rPr lang="en-US" altLang="en-US" sz="3200" dirty="0" smtClean="0"/>
              <a:t>right” (Jer. 23:10)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2126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29540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en-US" sz="4800" spc="300" dirty="0" smtClean="0">
                <a:solidFill>
                  <a:schemeClr val="accent6"/>
                </a:solidFill>
                <a:latin typeface="Source Sans Pro Black" pitchFamily="34" charset="0"/>
              </a:rPr>
              <a:t>Depart</a:t>
            </a:r>
            <a:r>
              <a:rPr lang="en-US" altLang="en-US" sz="4800" spc="300" dirty="0" smtClean="0">
                <a:latin typeface="Source Sans Pro Black" pitchFamily="34" charset="0"/>
              </a:rPr>
              <a:t> From Evil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43434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sz="3600" dirty="0" smtClean="0">
                <a:latin typeface="Berlin Sans FB" panose="020E0602020502020306" pitchFamily="34" charset="0"/>
              </a:rPr>
              <a:t>“Depart </a:t>
            </a:r>
            <a:r>
              <a:rPr lang="en-US" altLang="en-US" sz="3600" dirty="0">
                <a:latin typeface="Berlin Sans FB" panose="020E0602020502020306" pitchFamily="34" charset="0"/>
              </a:rPr>
              <a:t>from evil and do good; Seek peace and pursue </a:t>
            </a:r>
            <a:r>
              <a:rPr lang="en-US" altLang="en-US" sz="3600" dirty="0" smtClean="0">
                <a:latin typeface="Berlin Sans FB" panose="020E0602020502020306" pitchFamily="34" charset="0"/>
              </a:rPr>
              <a:t>it” (Ps. 34:14)</a:t>
            </a:r>
            <a:endParaRPr lang="en-US" altLang="en-US" sz="3600" dirty="0">
              <a:latin typeface="Berlin Sans FB" panose="020E0602020502020306" pitchFamily="34" charset="0"/>
            </a:endParaRPr>
          </a:p>
          <a:p>
            <a:pPr>
              <a:lnSpc>
                <a:spcPct val="8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sz="3600" dirty="0">
                <a:latin typeface="Berlin Sans FB" panose="020E0602020502020306" pitchFamily="34" charset="0"/>
              </a:rPr>
              <a:t>“The fear of the LORD is to hate evil; Pride and arrogance and the evil way </a:t>
            </a:r>
            <a:r>
              <a:rPr lang="en-US" altLang="en-US" sz="3600" dirty="0" smtClean="0">
                <a:latin typeface="Berlin Sans FB" panose="020E0602020502020306" pitchFamily="34" charset="0"/>
              </a:rPr>
              <a:t>and </a:t>
            </a:r>
            <a:r>
              <a:rPr lang="en-US" altLang="en-US" sz="3600" dirty="0">
                <a:latin typeface="Berlin Sans FB" panose="020E0602020502020306" pitchFamily="34" charset="0"/>
              </a:rPr>
              <a:t>the perverse mouth I </a:t>
            </a:r>
            <a:r>
              <a:rPr lang="en-US" altLang="en-US" sz="3600" dirty="0" smtClean="0">
                <a:latin typeface="Berlin Sans FB" panose="020E0602020502020306" pitchFamily="34" charset="0"/>
              </a:rPr>
              <a:t>hate” (Prov</a:t>
            </a:r>
            <a:r>
              <a:rPr lang="en-US" altLang="en-US" sz="3600" dirty="0">
                <a:latin typeface="Berlin Sans FB" panose="020E0602020502020306" pitchFamily="34" charset="0"/>
              </a:rPr>
              <a:t>. 8:13</a:t>
            </a:r>
            <a:r>
              <a:rPr lang="en-US" altLang="en-US" sz="3600" dirty="0" smtClean="0">
                <a:latin typeface="Berlin Sans FB" panose="020E0602020502020306" pitchFamily="34" charset="0"/>
              </a:rPr>
              <a:t>)</a:t>
            </a:r>
          </a:p>
          <a:p>
            <a:pPr>
              <a:lnSpc>
                <a:spcPct val="8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sz="3600" dirty="0" smtClean="0">
                <a:latin typeface="Berlin Sans FB" panose="020E0602020502020306" pitchFamily="34" charset="0"/>
              </a:rPr>
              <a:t>“A </a:t>
            </a:r>
            <a:r>
              <a:rPr lang="en-US" altLang="en-US" sz="3600" dirty="0">
                <a:latin typeface="Berlin Sans FB" panose="020E0602020502020306" pitchFamily="34" charset="0"/>
              </a:rPr>
              <a:t>desire accomplished is sweet to the soul, But it is an abomination to fools to depart from </a:t>
            </a:r>
            <a:r>
              <a:rPr lang="en-US" altLang="en-US" sz="3600" dirty="0" smtClean="0">
                <a:latin typeface="Berlin Sans FB" panose="020E0602020502020306" pitchFamily="34" charset="0"/>
              </a:rPr>
              <a:t>evil” (Prov. 13:19)</a:t>
            </a:r>
          </a:p>
        </p:txBody>
      </p:sp>
    </p:spTree>
    <p:extLst>
      <p:ext uri="{BB962C8B-B14F-4D97-AF65-F5344CB8AC3E}">
        <p14:creationId xmlns:p14="http://schemas.microsoft.com/office/powerpoint/2010/main" val="136285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48131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42672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sz="3600" dirty="0" smtClean="0">
                <a:latin typeface="Berlin Sans FB" panose="020E0602020502020306" pitchFamily="34" charset="0"/>
              </a:rPr>
              <a:t>“Do </a:t>
            </a:r>
            <a:r>
              <a:rPr lang="en-US" altLang="en-US" sz="3600" dirty="0">
                <a:latin typeface="Berlin Sans FB" panose="020E0602020502020306" pitchFamily="34" charset="0"/>
              </a:rPr>
              <a:t>not be wise in your own eyes; Fear the LORD and depart from </a:t>
            </a:r>
            <a:r>
              <a:rPr lang="en-US" altLang="en-US" sz="3600" dirty="0" smtClean="0">
                <a:latin typeface="Berlin Sans FB" panose="020E0602020502020306" pitchFamily="34" charset="0"/>
              </a:rPr>
              <a:t>evil” (Prov. 3:7)</a:t>
            </a:r>
          </a:p>
          <a:p>
            <a:pPr>
              <a:lnSpc>
                <a:spcPct val="8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sz="3600" dirty="0">
                <a:latin typeface="Berlin Sans FB" panose="020E0602020502020306" pitchFamily="34" charset="0"/>
              </a:rPr>
              <a:t>“The highway of the upright is to depart from evil; He who keeps his way preserves his </a:t>
            </a:r>
            <a:r>
              <a:rPr lang="en-US" altLang="en-US" sz="3600" dirty="0" smtClean="0">
                <a:latin typeface="Berlin Sans FB" panose="020E0602020502020306" pitchFamily="34" charset="0"/>
              </a:rPr>
              <a:t>soul” (Prov. 16:17)</a:t>
            </a:r>
          </a:p>
          <a:p>
            <a:pPr>
              <a:lnSpc>
                <a:spcPct val="8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sz="3600" dirty="0" smtClean="0">
                <a:latin typeface="Berlin Sans FB" panose="020E0602020502020306" pitchFamily="34" charset="0"/>
              </a:rPr>
              <a:t>“Whoever </a:t>
            </a:r>
            <a:r>
              <a:rPr lang="en-US" altLang="en-US" sz="3600" dirty="0">
                <a:latin typeface="Berlin Sans FB" panose="020E0602020502020306" pitchFamily="34" charset="0"/>
              </a:rPr>
              <a:t>rewards evil for good, Evil will not depart from his </a:t>
            </a:r>
            <a:r>
              <a:rPr lang="en-US" altLang="en-US" sz="3600" dirty="0" smtClean="0">
                <a:latin typeface="Berlin Sans FB" panose="020E0602020502020306" pitchFamily="34" charset="0"/>
              </a:rPr>
              <a:t>house” (Prov. 17:13)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29540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en-US" sz="4800" spc="300" dirty="0" smtClean="0">
                <a:solidFill>
                  <a:schemeClr val="accent6"/>
                </a:solidFill>
                <a:latin typeface="Source Sans Pro Black" pitchFamily="34" charset="0"/>
              </a:rPr>
              <a:t>Depart</a:t>
            </a:r>
            <a:r>
              <a:rPr lang="en-US" altLang="en-US" sz="4800" spc="300" dirty="0" smtClean="0">
                <a:latin typeface="Source Sans Pro Black" pitchFamily="34" charset="0"/>
              </a:rPr>
              <a:t> From Evil</a:t>
            </a:r>
          </a:p>
        </p:txBody>
      </p:sp>
    </p:spTree>
    <p:extLst>
      <p:ext uri="{BB962C8B-B14F-4D97-AF65-F5344CB8AC3E}">
        <p14:creationId xmlns:p14="http://schemas.microsoft.com/office/powerpoint/2010/main" val="13628593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Myths Justifying Adulterous Marriages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Clr>
                <a:schemeClr val="accent2"/>
              </a:buClr>
              <a:buFontTx/>
              <a:buAutoNum type="arabicPeriod" startAt="3"/>
            </a:pPr>
            <a:r>
              <a:rPr lang="en-US" altLang="en-US" sz="3600" dirty="0" smtClean="0"/>
              <a:t>baptism washes away all previous marriages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1143000"/>
          </a:xfrm>
          <a:prstGeom prst="cloudCallout">
            <a:avLst>
              <a:gd name="adj1" fmla="val 19638"/>
              <a:gd name="adj2" fmla="val 913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prstTxWarp prst="textDoubleWave1">
              <a:avLst/>
            </a:prstTxWarp>
          </a:bodyPr>
          <a:lstStyle/>
          <a:p>
            <a:r>
              <a:rPr lang="en-US" sz="6600" dirty="0" smtClean="0">
                <a:solidFill>
                  <a:schemeClr val="accent6"/>
                </a:solidFill>
                <a:latin typeface="Source Sans Pro Black" pitchFamily="34" charset="0"/>
              </a:rPr>
              <a:t>Say What?</a:t>
            </a:r>
            <a:endParaRPr lang="en-US" sz="6600" dirty="0">
              <a:solidFill>
                <a:schemeClr val="accent6"/>
              </a:solidFill>
              <a:latin typeface="Source Sans Pro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6800" y="3505200"/>
            <a:ext cx="3810000" cy="12954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n-US" sz="4000" i="1" dirty="0" smtClean="0">
                <a:latin typeface="Source Sans Pro Black" pitchFamily="34" charset="0"/>
              </a:rPr>
              <a:t>“It </a:t>
            </a:r>
            <a:r>
              <a:rPr lang="en-US" sz="4000" i="1" dirty="0">
                <a:latin typeface="Source Sans Pro Black" pitchFamily="34" charset="0"/>
              </a:rPr>
              <a:t>is not lawful for </a:t>
            </a:r>
            <a:r>
              <a:rPr lang="en-US" sz="4000" i="1" dirty="0" smtClean="0">
                <a:latin typeface="Source Sans Pro Black" pitchFamily="34" charset="0"/>
              </a:rPr>
              <a:t>you!”</a:t>
            </a:r>
            <a:endParaRPr lang="en-US" sz="4000" i="1" dirty="0">
              <a:latin typeface="Source Sans Pro Black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029200" y="3505200"/>
            <a:ext cx="3810000" cy="12954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n-US" sz="4000" i="1" spc="300" dirty="0" smtClean="0">
                <a:latin typeface="Source Sans Pro Black" pitchFamily="34" charset="0"/>
              </a:rPr>
              <a:t>“Just get baptized!”</a:t>
            </a:r>
            <a:endParaRPr lang="en-US" sz="4000" i="1" spc="300" dirty="0">
              <a:latin typeface="Source Sans Pro Black" pitchFamily="34" charset="0"/>
            </a:endParaRPr>
          </a:p>
        </p:txBody>
      </p:sp>
      <p:pic>
        <p:nvPicPr>
          <p:cNvPr id="2050" name="Picture 2" descr="C:\Users\Steven\AppData\Local\Microsoft\Windows\Temporary Internet Files\Content.IE5\ULVU70ES\MC9003835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08430"/>
            <a:ext cx="1650492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00200" y="2057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ource Sans Pro Black" pitchFamily="34" charset="0"/>
              </a:rPr>
              <a:t>To a man who married another man’s wife?</a:t>
            </a:r>
            <a:endParaRPr lang="en-US" sz="3200" dirty="0">
              <a:latin typeface="Source Sans Pro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4907340"/>
            <a:ext cx="77724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Source Sans Pro Black" pitchFamily="34" charset="0"/>
              </a:rPr>
              <a:t>MARK 6:17-19</a:t>
            </a:r>
            <a:endParaRPr lang="en-US" sz="96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3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1143000"/>
          </a:xfrm>
          <a:prstGeom prst="cloudCallout">
            <a:avLst>
              <a:gd name="adj1" fmla="val 19638"/>
              <a:gd name="adj2" fmla="val 913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dirty="0" smtClean="0">
                <a:solidFill>
                  <a:schemeClr val="accent6"/>
                </a:solidFill>
                <a:latin typeface="Source Sans Pro Black" pitchFamily="34" charset="0"/>
              </a:rPr>
              <a:t>Where Is </a:t>
            </a:r>
            <a:r>
              <a:rPr lang="en-US" sz="4800" dirty="0" smtClean="0">
                <a:solidFill>
                  <a:schemeClr val="bg2"/>
                </a:solidFill>
                <a:latin typeface="Source Sans Pro Black" pitchFamily="34" charset="0"/>
              </a:rPr>
              <a:t>Baptism</a:t>
            </a:r>
            <a:endParaRPr lang="en-US" sz="4800" dirty="0">
              <a:solidFill>
                <a:schemeClr val="bg2"/>
              </a:solidFill>
              <a:latin typeface="Source Sans Pro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6800" y="3276600"/>
            <a:ext cx="3810000" cy="16764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n-US" sz="5400" i="1" dirty="0" smtClean="0">
                <a:latin typeface="Source Sans Pro Black" pitchFamily="34" charset="0"/>
              </a:rPr>
              <a:t>“Repent”</a:t>
            </a:r>
            <a:endParaRPr lang="en-US" sz="5400" i="1" dirty="0">
              <a:latin typeface="Source Sans Pro Black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029200" y="3657600"/>
            <a:ext cx="3810000" cy="9144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n-US" sz="5400" i="1" dirty="0" smtClean="0">
                <a:latin typeface="Source Sans Pro Black" pitchFamily="34" charset="0"/>
              </a:rPr>
              <a:t>“Baptism”</a:t>
            </a:r>
            <a:endParaRPr lang="en-US" sz="5400" i="1" dirty="0">
              <a:latin typeface="Source Sans Pro Black" pitchFamily="34" charset="0"/>
            </a:endParaRPr>
          </a:p>
        </p:txBody>
      </p:sp>
      <p:pic>
        <p:nvPicPr>
          <p:cNvPr id="2050" name="Picture 2" descr="C:\Users\Steven\AppData\Local\Microsoft\Windows\Temporary Internet Files\Content.IE5\ULVU70ES\MC9003835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08430"/>
            <a:ext cx="1650492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00200" y="2057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  <a:latin typeface="Source Sans Pro Black" pitchFamily="34" charset="0"/>
              </a:rPr>
              <a:t>To a man who married another man’s wife?</a:t>
            </a:r>
            <a:endParaRPr lang="en-US" sz="3200" dirty="0">
              <a:solidFill>
                <a:srgbClr val="FFFFFF"/>
              </a:solidFill>
              <a:latin typeface="Source Sans Pro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4907340"/>
            <a:ext cx="77724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868686"/>
                </a:solidFill>
                <a:effectLst>
                  <a:glow rad="228600">
                    <a:srgbClr val="DADADA">
                      <a:satMod val="175000"/>
                      <a:alpha val="40000"/>
                    </a:srgbClr>
                  </a:glow>
                  <a:innerShdw blurRad="114300">
                    <a:prstClr val="black"/>
                  </a:innerShdw>
                </a:effectLst>
                <a:latin typeface="Source Sans Pro Black" pitchFamily="34" charset="0"/>
              </a:rPr>
              <a:t>ACTS 2:38</a:t>
            </a:r>
            <a:endParaRPr lang="en-US" sz="9600" dirty="0">
              <a:solidFill>
                <a:srgbClr val="868686"/>
              </a:solidFill>
              <a:effectLst>
                <a:glow rad="228600">
                  <a:srgbClr val="DADADA">
                    <a:satMod val="175000"/>
                    <a:alpha val="40000"/>
                  </a:srgbClr>
                </a:glow>
                <a:innerShdw blurRad="114300">
                  <a:prstClr val="black"/>
                </a:innerShdw>
              </a:effectLst>
              <a:latin typeface="Source Sans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3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1143000"/>
          </a:xfrm>
          <a:prstGeom prst="cloudCallout">
            <a:avLst>
              <a:gd name="adj1" fmla="val 19638"/>
              <a:gd name="adj2" fmla="val 913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dirty="0" smtClean="0">
                <a:solidFill>
                  <a:schemeClr val="accent6"/>
                </a:solidFill>
                <a:latin typeface="Source Sans Pro Black" pitchFamily="34" charset="0"/>
              </a:rPr>
              <a:t>Where Is</a:t>
            </a:r>
            <a:r>
              <a:rPr lang="en-US" sz="5400" dirty="0" smtClean="0">
                <a:solidFill>
                  <a:schemeClr val="accent6"/>
                </a:solidFill>
                <a:latin typeface="Source Sans Pro Black" pitchFamily="34" charset="0"/>
              </a:rPr>
              <a:t> </a:t>
            </a:r>
            <a:r>
              <a:rPr lang="en-US" sz="4800" dirty="0" smtClean="0">
                <a:solidFill>
                  <a:schemeClr val="bg2">
                    <a:lumMod val="75000"/>
                  </a:schemeClr>
                </a:solidFill>
                <a:latin typeface="Source Sans Pro Black" pitchFamily="34" charset="0"/>
              </a:rPr>
              <a:t>Repentance</a:t>
            </a:r>
            <a:endParaRPr lang="en-US" sz="4800" dirty="0">
              <a:solidFill>
                <a:schemeClr val="bg2">
                  <a:lumMod val="75000"/>
                </a:schemeClr>
              </a:solidFill>
              <a:latin typeface="Source Sans Pro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6800" y="3276600"/>
            <a:ext cx="3810000" cy="1676400"/>
          </a:xfrm>
          <a:prstGeom prst="rightArrow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n-US" sz="5400" i="1" dirty="0" smtClean="0">
                <a:latin typeface="Source Sans Pro Black" pitchFamily="34" charset="0"/>
              </a:rPr>
              <a:t>“Sorrow”</a:t>
            </a:r>
            <a:endParaRPr lang="en-US" sz="5400" i="1" dirty="0">
              <a:latin typeface="Source Sans Pro Black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029200" y="3657600"/>
            <a:ext cx="3810000" cy="9144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n-US" sz="4800" i="1" spc="-150" dirty="0" smtClean="0">
                <a:latin typeface="Source Sans Pro Black" pitchFamily="34" charset="0"/>
              </a:rPr>
              <a:t>“Repentance”</a:t>
            </a:r>
            <a:endParaRPr lang="en-US" sz="4800" i="1" spc="-150" dirty="0">
              <a:latin typeface="Source Sans Pro Black" pitchFamily="34" charset="0"/>
            </a:endParaRPr>
          </a:p>
        </p:txBody>
      </p:sp>
      <p:pic>
        <p:nvPicPr>
          <p:cNvPr id="2050" name="Picture 2" descr="C:\Users\Steven\AppData\Local\Microsoft\Windows\Temporary Internet Files\Content.IE5\ULVU70ES\MC9003835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08430"/>
            <a:ext cx="1650492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00200" y="2057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  <a:latin typeface="Source Sans Pro Black" pitchFamily="34" charset="0"/>
              </a:rPr>
              <a:t>To a man who married another man’s wife?</a:t>
            </a:r>
            <a:endParaRPr lang="en-US" sz="3200" dirty="0">
              <a:solidFill>
                <a:srgbClr val="FFFFFF"/>
              </a:solidFill>
              <a:latin typeface="Source Sans Pro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4907340"/>
            <a:ext cx="77724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868686"/>
                </a:solidFill>
                <a:effectLst>
                  <a:glow rad="228600">
                    <a:srgbClr val="DADADA">
                      <a:satMod val="175000"/>
                      <a:alpha val="40000"/>
                    </a:srgbClr>
                  </a:glow>
                  <a:innerShdw blurRad="114300">
                    <a:prstClr val="black"/>
                  </a:innerShdw>
                </a:effectLst>
                <a:latin typeface="Source Sans Pro Black" pitchFamily="34" charset="0"/>
              </a:rPr>
              <a:t>ACTS 2:37</a:t>
            </a:r>
            <a:endParaRPr lang="en-US" sz="9600" dirty="0">
              <a:solidFill>
                <a:srgbClr val="868686"/>
              </a:solidFill>
              <a:effectLst>
                <a:glow rad="228600">
                  <a:srgbClr val="DADADA">
                    <a:satMod val="175000"/>
                    <a:alpha val="40000"/>
                  </a:srgbClr>
                </a:glow>
                <a:innerShdw blurRad="114300">
                  <a:prstClr val="black"/>
                </a:innerShdw>
              </a:effectLst>
              <a:latin typeface="Source Sans Pro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5774" y="6092428"/>
            <a:ext cx="4554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600" dirty="0" smtClean="0">
                <a:solidFill>
                  <a:srgbClr val="0070C0"/>
                </a:solidFill>
              </a:rPr>
              <a:t>2 Corinthians 7:9, 10</a:t>
            </a:r>
            <a:endParaRPr lang="en-US" sz="2400" b="1" spc="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5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ln>
                  <a:solidFill>
                    <a:srgbClr val="0070C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Source Sans Pro Black" pitchFamily="34" charset="0"/>
              </a:rPr>
              <a:t>Therefore</a:t>
            </a:r>
            <a:endParaRPr lang="en-US" sz="7200" dirty="0">
              <a:ln>
                <a:solidFill>
                  <a:srgbClr val="0070C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latin typeface="Source Sans Pro Black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6800" y="1981200"/>
            <a:ext cx="7772400" cy="2369972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dirty="0" smtClean="0"/>
              <a:t>Sorrow for sin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leads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to the forgiveness of sins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Cannot “repent” without “sorrow”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Cannot be baptized without repentance</a:t>
            </a:r>
            <a:endParaRPr lang="en-US" dirty="0"/>
          </a:p>
        </p:txBody>
      </p:sp>
      <p:pic>
        <p:nvPicPr>
          <p:cNvPr id="3074" name="Picture 2" descr="C:\Users\Steven\AppData\Local\Microsoft\Windows\Temporary Internet Files\Content.IE5\Y1UEMQZH\MC900056274[1].wm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99" t="35771"/>
          <a:stretch/>
        </p:blipFill>
        <p:spPr bwMode="auto">
          <a:xfrm>
            <a:off x="1447800" y="4740124"/>
            <a:ext cx="1346911" cy="1184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71800" y="4724400"/>
            <a:ext cx="29422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ource Sans Pro Black" pitchFamily="34" charset="0"/>
              </a:rPr>
              <a:t>Steal a CAR?</a:t>
            </a:r>
          </a:p>
          <a:p>
            <a:r>
              <a:rPr lang="en-US" sz="3600" dirty="0" smtClean="0">
                <a:latin typeface="Source Sans Pro Black" pitchFamily="34" charset="0"/>
              </a:rPr>
              <a:t>Steal a WIFE?</a:t>
            </a:r>
            <a:endParaRPr lang="en-US" sz="3600" dirty="0">
              <a:latin typeface="Source Sans Pro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4466" y="4724400"/>
            <a:ext cx="2941831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prstTxWarp prst="textPlain">
              <a:avLst/>
            </a:prstTxWarp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3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ource Sans Pro Black" pitchFamily="34" charset="0"/>
              </a:rPr>
              <a:t>KEEP OR GIVE</a:t>
            </a:r>
            <a:br>
              <a:rPr lang="en-US" sz="3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ource Sans Pro Black" pitchFamily="34" charset="0"/>
              </a:rPr>
            </a:br>
            <a:r>
              <a:rPr lang="en-US" sz="3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ource Sans Pro Black" pitchFamily="34" charset="0"/>
              </a:rPr>
              <a:t>BACK?</a:t>
            </a:r>
          </a:p>
        </p:txBody>
      </p:sp>
      <p:pic>
        <p:nvPicPr>
          <p:cNvPr id="3076" name="Picture 4" descr="C:\Users\Steven\AppData\Local\Microsoft\Windows\Temporary Internet Files\Content.IE5\3GE0LTGI\MC90044034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48" y="4672735"/>
            <a:ext cx="2121026" cy="125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Steven\AppData\Local\Microsoft\Windows\Temporary Internet Files\Content.IE5\3GE0LTGI\MC90008334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856" y="4475633"/>
            <a:ext cx="1819656" cy="17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4816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2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8" grpId="0" animBg="1"/>
    </p:bldLst>
  </p:timing>
</p:sld>
</file>

<file path=ppt/theme/theme1.xml><?xml version="1.0" encoding="utf-8"?>
<a:theme xmlns:a="http://schemas.openxmlformats.org/drawingml/2006/main" name="BLACK">
  <a:themeElements>
    <a:clrScheme name="BLACK 1">
      <a:dk1>
        <a:srgbClr val="868686"/>
      </a:dk1>
      <a:lt1>
        <a:srgbClr val="FFFFFF"/>
      </a:lt1>
      <a:dk2>
        <a:srgbClr val="000000"/>
      </a:dk2>
      <a:lt2>
        <a:srgbClr val="FFFF00"/>
      </a:lt2>
      <a:accent1>
        <a:srgbClr val="66FF33"/>
      </a:accent1>
      <a:accent2>
        <a:srgbClr val="CC3300"/>
      </a:accent2>
      <a:accent3>
        <a:srgbClr val="AAAAAA"/>
      </a:accent3>
      <a:accent4>
        <a:srgbClr val="DADADA"/>
      </a:accent4>
      <a:accent5>
        <a:srgbClr val="B8FFAD"/>
      </a:accent5>
      <a:accent6>
        <a:srgbClr val="B92D00"/>
      </a:accent6>
      <a:hlink>
        <a:srgbClr val="0000FF"/>
      </a:hlink>
      <a:folHlink>
        <a:srgbClr val="008080"/>
      </a:folHlink>
    </a:clrScheme>
    <a:fontScheme name="BLA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CK 1">
        <a:dk1>
          <a:srgbClr val="868686"/>
        </a:dk1>
        <a:lt1>
          <a:srgbClr val="FFFFFF"/>
        </a:lt1>
        <a:dk2>
          <a:srgbClr val="000000"/>
        </a:dk2>
        <a:lt2>
          <a:srgbClr val="FFFF00"/>
        </a:lt2>
        <a:accent1>
          <a:srgbClr val="66FF33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B8FFAD"/>
        </a:accent5>
        <a:accent6>
          <a:srgbClr val="B92D00"/>
        </a:accent6>
        <a:hlink>
          <a:srgbClr val="0000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2">
        <a:dk1>
          <a:srgbClr val="000000"/>
        </a:dk1>
        <a:lt1>
          <a:srgbClr val="FFFFFF"/>
        </a:lt1>
        <a:dk2>
          <a:srgbClr val="9966FF"/>
        </a:dk2>
        <a:lt2>
          <a:srgbClr val="CBCBCB"/>
        </a:lt2>
        <a:accent1>
          <a:srgbClr val="6699FF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6B6B6B"/>
        </a:accent6>
        <a:hlink>
          <a:srgbClr val="00CCCC"/>
        </a:hlink>
        <a:folHlink>
          <a:srgbClr val="FF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CK 2">
    <a:dk1>
      <a:srgbClr val="000000"/>
    </a:dk1>
    <a:lt1>
      <a:srgbClr val="FFFFFF"/>
    </a:lt1>
    <a:dk2>
      <a:srgbClr val="9966FF"/>
    </a:dk2>
    <a:lt2>
      <a:srgbClr val="CBCBCB"/>
    </a:lt2>
    <a:accent1>
      <a:srgbClr val="6699FF"/>
    </a:accent1>
    <a:accent2>
      <a:srgbClr val="777777"/>
    </a:accent2>
    <a:accent3>
      <a:srgbClr val="FFFFFF"/>
    </a:accent3>
    <a:accent4>
      <a:srgbClr val="000000"/>
    </a:accent4>
    <a:accent5>
      <a:srgbClr val="B8CAFF"/>
    </a:accent5>
    <a:accent6>
      <a:srgbClr val="6B6B6B"/>
    </a:accent6>
    <a:hlink>
      <a:srgbClr val="00CCCC"/>
    </a:hlink>
    <a:folHlink>
      <a:srgbClr val="FF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6555</TotalTime>
  <Words>483</Words>
  <Application>Microsoft Office PowerPoint</Application>
  <PresentationFormat>On-screen Show (4:3)</PresentationFormat>
  <Paragraphs>69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Berlin Sans FB</vt:lpstr>
      <vt:lpstr>Wingdings</vt:lpstr>
      <vt:lpstr>Arial Black</vt:lpstr>
      <vt:lpstr>Source Sans Pro Black</vt:lpstr>
      <vt:lpstr>Times New Roman</vt:lpstr>
      <vt:lpstr>Cambria</vt:lpstr>
      <vt:lpstr>BLACK</vt:lpstr>
      <vt:lpstr>peace-preserving problem-preventing</vt:lpstr>
      <vt:lpstr>Myths Justifying Adulterous Marriages</vt:lpstr>
      <vt:lpstr>Depart From Evil</vt:lpstr>
      <vt:lpstr>Depart From Evil</vt:lpstr>
      <vt:lpstr>Myths Justifying Adulterous Marriages</vt:lpstr>
      <vt:lpstr>Say What?</vt:lpstr>
      <vt:lpstr>Where Is Baptism</vt:lpstr>
      <vt:lpstr>Where Is Repentance</vt:lpstr>
      <vt:lpstr>Therefore</vt:lpstr>
      <vt:lpstr>Myths Justifying Adulterous Marriages</vt:lpstr>
      <vt:lpstr>Things We Ought To Do</vt:lpstr>
    </vt:vector>
  </TitlesOfParts>
  <Company>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Family: preservation &amp;     prevention</dc:title>
  <dc:creator>Steven J. Wallace</dc:creator>
  <cp:lastModifiedBy>Steven J. Wallace</cp:lastModifiedBy>
  <cp:revision>74</cp:revision>
  <dcterms:created xsi:type="dcterms:W3CDTF">2005-05-05T21:36:58Z</dcterms:created>
  <dcterms:modified xsi:type="dcterms:W3CDTF">2014-10-25T19:22:56Z</dcterms:modified>
</cp:coreProperties>
</file>