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1"/>
  </p:sldMasterIdLst>
  <p:notesMasterIdLst>
    <p:notesMasterId r:id="rId10"/>
  </p:notesMasterIdLst>
  <p:sldIdLst>
    <p:sldId id="256" r:id="rId2"/>
    <p:sldId id="288" r:id="rId3"/>
    <p:sldId id="274" r:id="rId4"/>
    <p:sldId id="290" r:id="rId5"/>
    <p:sldId id="291" r:id="rId6"/>
    <p:sldId id="292" r:id="rId7"/>
    <p:sldId id="293" r:id="rId8"/>
    <p:sldId id="287" r:id="rId9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1"/>
    </p:embeddedFont>
    <p:embeddedFont>
      <p:font typeface="Cambria" panose="02040503050406030204" pitchFamily="18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33" autoAdjust="0"/>
  </p:normalViewPr>
  <p:slideViewPr>
    <p:cSldViewPr>
      <p:cViewPr varScale="1">
        <p:scale>
          <a:sx n="52" d="100"/>
          <a:sy n="52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10-17T19:50:26.069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1-1,'0'0,"0"0,0 0,51 0,-51 0,0 0,51 0,-51 0,0 0,51 0,-51 0,0 0,50 0,-50 0,0 0,51 0,-51 0,0 0,51 0,-51 0,51 0,0 0,-51 0,50 0,-50 0,0 0,51 0,-51 0,0 0,51 0,-51 0,0 0,51 0,-51 0,51 0,-51 0,0 0,50 0,-50 0,51 0,-51 0,0 0,51 0,-51 0,0 0,51 0,-51 0,0 0,51 0,-1 0,-50 0,0 0,51 0,-51 0,0 0,51 0,-51 0,0 0,51 0,-51 0,0 0,51 0,-1 0,-50 0,0 0,51 0,-51 0,0 0,51 0,-51 0,0 0,51 0,-51 0,51 0,-51 0,0 0,50 0,-50 0,0 0,51 0,-51 0,51 0,-51 0,0 0,51 0,-51 0,0 0,51 0,-51 0,0 0,50 0,-50 0,0 0,51 0,-51 0,0 0,51 0,0 0,-51 0,0 0,51 0,-51 0,0 0,50 0,-50 0,51 0,-51 0,0 0,51 0,-51 0,0 0,51 0,-51 0,51 0,-51 0,50 0,-50 0,0 0,51 0,-51 0,0 0,51 0,-51 0,0 0,51 0,-51 0,0 0,51 0,-51 0,50 0,-50 0,0 0,51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10-17T19:50:39.853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0 153,'0'0,"0"0,0 0,0 0,0 0,51 0,-51 0,51 0,-51 0,0 0,0 0,50 0,-50 0,0 0,51 0,-51 0,0 0,51 0,-51 0,0 0,51 0,-51 0,0 0,51 0,-51 0,0 0,50 0,-50 0,51 0,-51 0,0 0,0 0,51 0,-51 0,0 0,51 0,-51 0,51 50,-51-50,0 0,50 0,-50 0,51 0,-51 0,51 0,0 0,-51 0,0 0,51 0,-51 0,0 0,50 0,-50 0,51 0,-51 0,51 0,-51 0,0 0,51 0,0 0,-1 0,-50 0,0 0,51 0,-51 0,0 0,51 0,-51 0,0 0,51 0,-51 0,0 0,51 0,-1 0,-50 0,0 0,51 0,-51 0,51 0,-51 0,0 0,51 0,-51 0,0 0,51 0,-51 0,50 0,-50 0,51 0,-51 0,51 0,-51 0,51 0,-51 0,51 0,-1 0,-50 0,102 0,-102 0,51 0,0 0,-51 0,50 0,-50 0,0 0,51 0,-51-50,0 50,51 0,-51 0,51 0,0 0,-51 0,50 0,1 0,0 0,0 0,0 0,-51 0,50 0,-50 0,51 0,-51 0,51 0,-51 0,51 0,-51 0,51 0,-51 0,50 0,-50 0,51 0,-51 0,0 0,51 0,-51 0,0 0,51 0,-51 0,51 0,-1 0,1 0,51 0,-102 0,51 0,-1 0,-50 0,51 0,-51 0,0 0,51 0,0 0,-51 0,0 0,51 0,-51 0,50 0,1 0,-51 0,51 0,0 0,0 0,-51 0,50 0,52 0,-102 0,51 0,0 0,-1 0,1 0,-51 0,51 0,0 0,-51 0,51 0,-51 0,0 0,101 0,-101 0,51 0,0 0,0 0,-1 0,-50 0,51 0,-51 0,0 0,51 0,-51 0,51 0,50-51,-50 51,-51 0,102 0,-102 0,51 0,-1 0,1 0,0 0,-51 0,51 0,-51 0,51 0,-1 0,1 0,0 0,0 0,50 0,-101 0,51 0,0 0,-51 0,51 0,-51 0,0 0,51 0,-51 0,50 0,1 0,-51 0,0 0,51 0,-51 0,0 0,51 0,0 0,-51-51,50 51,1 0,-51 0,51 0,0 0,-51-51,51 51,-1 0,-50 0,0 0,51 0,-51 0,0 0,51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10-17T19:51:28.890"/>
    </inkml:context>
    <inkml:brush xml:id="br0">
      <inkml:brushProperty name="width" value="0.26667" units="cm"/>
      <inkml:brushProperty name="height" value="0.2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6D0CE8A-8588-441D-8572-90657C107277}" emma:medium="tactile" emma:mode="ink">
          <msink:context xmlns:msink="http://schemas.microsoft.com/ink/2010/main" type="writingRegion" rotatedBoundingBox="19863,10617 21437,10617 21437,10632 19863,10632"/>
        </emma:interpretation>
      </emma:emma>
    </inkml:annotationXML>
    <inkml:traceGroup>
      <inkml:annotationXML>
        <emma:emma xmlns:emma="http://www.w3.org/2003/04/emma" version="1.0">
          <emma:interpretation id="{87EA5F5A-C10F-45A9-8EC3-63C2A645DB85}" emma:medium="tactile" emma:mode="ink">
            <msink:context xmlns:msink="http://schemas.microsoft.com/ink/2010/main" type="paragraph" rotatedBoundingBox="19863,10617 21437,10617 21437,10632 19863,106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308DC1-03A4-4BDF-8589-B5AB15B37ACB}" emma:medium="tactile" emma:mode="ink">
              <msink:context xmlns:msink="http://schemas.microsoft.com/ink/2010/main" type="line" rotatedBoundingBox="19863,10617 21437,10617 21437,10632 19863,10632"/>
            </emma:interpretation>
          </emma:emma>
        </inkml:annotationXML>
        <inkml:traceGroup>
          <inkml:annotationXML>
            <emma:emma xmlns:emma="http://www.w3.org/2003/04/emma" version="1.0">
              <emma:interpretation id="{E8727281-29BB-4857-B04F-1DD6BDF3F403}" emma:medium="tactile" emma:mode="ink">
                <msink:context xmlns:msink="http://schemas.microsoft.com/ink/2010/main" type="inkWord" rotatedBoundingBox="19863,10617 21437,10617 21437,10632 19863,10632"/>
              </emma:interpretation>
            </emma:emma>
          </inkml:annotationXML>
          <inkml:trace contextRef="#ctx0" brushRef="#br0">0 0,'0'0,"0"0,0 0,0 0,50 0,-50 0,0 0,51 0,-51 0,0 0,51 0,-51 0,0 0,51 0,-51 0,51 0,-51 0,50 0,-50 0,0 0,51 0,-51 0,0 0,51 0,-51 0,0 0,51 0,-51 0,0 0,51 0,-51 0,0 0,50 0,-50 0,0 0,51 0,-51 0,0 0,51 0,-51 0,0 0,51 0,-51 0,0 0,51 0,-51 0,50 0,-50 0,0 0,51 0,-51 0,51 0,-51 0,51 0,-51 0,0 0,51 0,-51 0,0 0,50 0,-50 0,0 0,51 0,-51 0,0 0,51 0,-51 0,0 0,51 0,-51 0,0 0,51 0,-51 0,50 0,-50 0,0 0,51 0,-51 0,0 0,51 0,-51 0,0 0,51 0,-51 0,0 0,0 0,51 0,-51 0,0 0,0 0,50 0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10-17T19:52:28.992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29,'0'0,"0"0,0 0,0 51,0-51,51 0,-51 0,50 0,-50 0,0 0,51 0,-51 0,51 0,-51 0,0 0,51 0,-51 0,0 0,51 0,-51 0,0 0,50 0,-50 0,51 0,-51 0,51 0,-51 0,51 0,-51 0,0 0,0 0,51 0,-51 0,0 0,50 0,-50 0,0 0,0 0,51 0,-51 0,0 0,51 0,-51 0,0 0,51 0,50 0,-101 0,51 0,-51 0,102 0,-51 51,-1-51,103 0,-102 0,-51 0,50 0,1 0,0 0,0 0,0 51,-51-51,50 0,-50 0,0 0,51 0,-51 0,51 0,-51 0,0 0,51 0,0 0,-51 0,0 0,50 0,-50 0,51 0,-51 0,0 0,51 0,-51 0,51 0,0 0,-51 0,0 0,50 0,-50 0,0 0,51 0,-51-51,0 51,51 0,-51 0,0 0,51 0,50 0,-50 0,0 0,-51 0,102 0,-102 0,50 0,52 0,-102 0,51 0,-51 0,51 0,-1 0,-50 0,0 0,51 0,-51 0,0 51,51-51,0 0,-51 0,51 0,-51 0,101 0,-101 0,0 0,102 0,-102 0,51 0,-51 0,0 0,50 0,-50 0,0 0,0 0,51 0,-51 0,51 0,-51 0,51 0,-51 0,0 0,51 0,-51 0,0 0,0 0,50 0,-50 0,0-51,102 51,-51 0,152 0,-101 0,-1 0,-101 0,153 0,-103 0,-50 0,0 0,51 0,0 0,-51 0,51 0,-51 0,51 0,-51 0,50 0,1 0,-51 0,51 0,-51 0,51 0,0 0,-1-51,-50 51,51 0,-51 0,0 0,0 0,51 0,-51 0,0 0,51 0,-51 0,51 0,-1 0,-50 0,51-51,-51 51,51 0,-51 0,0 0,51 0,50 0,-50 0,0 0,101 0,-101 0,-51 0,102 0,-51 0,-51 0,50 0,-50 0,0 0,51 0,-51 0,51 0,-51 0,0 0,51 0,-51 0,51 0,-1 0,-50 0,51 0,-51 0,51 0,-51 0,0 0,51 0,-51 0,51 0,-51 0,50 0,-50 0,0 0,51 0,-51 0,51 0,-51 0,51 0,-51 0,51 0,-51 0,0 0,50 0,-50 0,51 0,-51 0,51 0,-51 0,0 0,51 0,-51 0,0 0,51 0,-51 0,0 0,50 0,-50 0,51 0,-51 0,0 0,51 0,-51 0,51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10-17T19:53:24.840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0,'0'0,"51"0,-51 0,51 0,-51 51,0-51,50 0,-50 0,0 0,51 0,-51 0,0 0,51 0,-51 0,51 0,-51 0,0 0,51 0,-51 0,0 0,50 0,-50 0,0 0,51 0,-51 0,0 0,51 0,-51 0,0 0,51 0,-51 0,51 0,-51 0,50 0,-50 0,0 0,51 0,-51 0,0 0,51 0,-51 51,0-51,51 0,-51 0,51 0,-51 0,50 0,-50 0,0 0,51 0,-51 0,51 0,-51 0,51 0,-51 0,0 0,51 0,-51 0,50 0,-50 0,0 0,51 0,-51 0,0 0,51 0,-51 0,51 0,-51 0,101 0,-101 0,51 0,-51 0,51 0,-51 0,0 0,51 0,-51 0,51 0,-51 0,50 0,1 0,-51 0,0 0,51 0,-51 0,0 0,51 0,-51 0,0 0,51 0,-51 0,0 0,50 0,-50 0,0 0,51 0,-51 0,0 0,51 0,-51 0,51 0,-51 0,0 0,51 0,-51 0,50 0,-50 0,51 0,-51 0,0 0,51 0,-51 0,0 0,51 0,-51 0,51 0,-51 0,0 0,50 0,-50 0,51 0,-51 0,0 0,51 0,-51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E7F88EE1-2BC1-40F7-BBE4-C1DED69C4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66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2694B6-95DB-410A-9E72-A2300E8C0A29}" type="slidenum">
              <a:rPr lang="en-US" altLang="en-US">
                <a:latin typeface="Arial" pitchFamily="34" charset="0"/>
              </a:rPr>
              <a:pPr/>
              <a:t>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88ADDA-4EAD-456C-949C-41D02B5AD464}" type="slidenum">
              <a:rPr lang="en-US" altLang="en-US">
                <a:latin typeface="Arial" pitchFamily="34" charset="0"/>
              </a:rPr>
              <a:pPr/>
              <a:t>3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85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85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08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881B12-C8A9-4D2F-892F-A80A9671CC11}" type="slidenum">
              <a:rPr lang="en-US" altLang="en-US">
                <a:latin typeface="Arial" pitchFamily="34" charset="0"/>
              </a:rPr>
              <a:pPr/>
              <a:t>8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0" y="285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3581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79B2F2-FBA1-478E-BB1A-AD701A178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7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E999-9575-467F-B300-1006DA467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46E5-8AEF-44A0-A89A-CE96F3CF4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8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24F-0036-4EF3-80F7-B73536CAE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7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A768F-96CB-449D-8CF0-9F3DCA39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3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CF8C5-0D0A-4613-8F2B-C3613A952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4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D743-6BB6-40CB-AE80-81AE3C829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BA4B-BD7A-42B3-8554-368865368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2B67-116B-4564-B47E-9EB2A2902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8321-9E09-4336-93CC-D4B51145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4605D-A3B4-4730-BEB5-0B2A4923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black">
            <a:xfrm>
              <a:off x="0" y="285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black">
            <a:xfrm>
              <a:off x="0" y="3972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BF239E-CA36-4C1D-92A8-1BCA2D413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524000"/>
            <a:ext cx="5638800" cy="1143000"/>
          </a:xfrm>
        </p:spPr>
        <p:txBody>
          <a:bodyPr/>
          <a:lstStyle/>
          <a:p>
            <a:r>
              <a:rPr lang="en-US" altLang="en-US" i="0" smtClean="0"/>
              <a:t>peace-preserving</a:t>
            </a:r>
            <a:br>
              <a:rPr lang="en-US" altLang="en-US" i="0" smtClean="0"/>
            </a:br>
            <a:r>
              <a:rPr lang="en-US" altLang="en-US" i="0" smtClean="0"/>
              <a:t>problem-preventing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3505200"/>
            <a:ext cx="5486400" cy="28956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i="1" dirty="0" smtClean="0"/>
              <a:t>“Also </a:t>
            </a:r>
            <a:r>
              <a:rPr lang="en-US" altLang="en-US" sz="2800" i="1" dirty="0"/>
              <a:t>it is not good for a soul to be without knowledge, And he sins who hastens with his feet.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 smtClean="0"/>
              <a:t>The </a:t>
            </a:r>
            <a:r>
              <a:rPr lang="en-US" altLang="en-US" sz="2800" i="1" dirty="0"/>
              <a:t>foolishness of a man twists his way, And his heart frets against the </a:t>
            </a:r>
            <a:r>
              <a:rPr lang="en-US" altLang="en-US" sz="2800" i="1" dirty="0" smtClean="0"/>
              <a:t>LORD” </a:t>
            </a:r>
            <a:br>
              <a:rPr lang="en-US" altLang="en-US" sz="2800" i="1" dirty="0" smtClean="0"/>
            </a:br>
            <a:r>
              <a:rPr lang="en-US" altLang="en-US" sz="2800" i="1" dirty="0" smtClean="0"/>
              <a:t>(Prov. 19:2, 3)</a:t>
            </a:r>
          </a:p>
        </p:txBody>
      </p:sp>
      <p:sp>
        <p:nvSpPr>
          <p:cNvPr id="3076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2076450" cy="27432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normalizeH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</a:t>
            </a:r>
          </a:p>
          <a:p>
            <a:pPr algn="ctr"/>
            <a:r>
              <a:rPr lang="en-US" sz="3600" kern="10" normalizeH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FAMILY: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907268"/>
            <a:ext cx="510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pc="300" dirty="0" smtClean="0"/>
              <a:t>myths justifying adulterous marriages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9349" y="4343400"/>
            <a:ext cx="1191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Part 4a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marriage</a:t>
            </a:r>
          </a:p>
          <a:p>
            <a:r>
              <a:rPr lang="en-US" dirty="0" smtClean="0"/>
              <a:t>Seven myths about marriage</a:t>
            </a:r>
          </a:p>
          <a:p>
            <a:r>
              <a:rPr lang="en-US" dirty="0" smtClean="0"/>
              <a:t>Myths about divorce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09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Myths Justifying Adulterous Marriages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Clr>
                <a:schemeClr val="accent2"/>
              </a:buClr>
              <a:buFontTx/>
              <a:buAutoNum type="arabicPeriod"/>
            </a:pPr>
            <a:r>
              <a:rPr lang="en-US" altLang="en-US" sz="2800" dirty="0" smtClean="0"/>
              <a:t>God wants me to be happy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590800"/>
            <a:ext cx="8839200" cy="3677603"/>
            <a:chOff x="0" y="2895600"/>
            <a:chExt cx="8839200" cy="3677603"/>
          </a:xfrm>
        </p:grpSpPr>
        <p:sp>
          <p:nvSpPr>
            <p:cNvPr id="2" name="TextBox 1"/>
            <p:cNvSpPr txBox="1"/>
            <p:nvPr/>
          </p:nvSpPr>
          <p:spPr>
            <a:xfrm>
              <a:off x="914400" y="2895600"/>
              <a:ext cx="7924800" cy="3677603"/>
            </a:xfrm>
            <a:prstGeom prst="round2DiagRect">
              <a:avLst>
                <a:gd name="adj1" fmla="val 10700"/>
                <a:gd name="adj2" fmla="val 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3000" b="1" spc="-70" baseline="30000" dirty="0">
                  <a:solidFill>
                    <a:schemeClr val="bg1"/>
                  </a:solidFill>
                </a:rPr>
                <a:t>14</a:t>
              </a:r>
              <a:r>
                <a:rPr lang="en-US" sz="3000" spc="-70" baseline="30000" dirty="0"/>
                <a:t> </a:t>
              </a:r>
              <a:r>
                <a:rPr lang="en-US" sz="3000" spc="-70" dirty="0"/>
                <a:t> </a:t>
              </a:r>
              <a:r>
                <a:rPr lang="en-US" sz="3000" b="1" spc="-70" dirty="0">
                  <a:solidFill>
                    <a:srgbClr val="C00000"/>
                  </a:solidFill>
                </a:rPr>
                <a:t>Blessed</a:t>
              </a:r>
              <a:r>
                <a:rPr lang="en-US" sz="3000" spc="-70" dirty="0">
                  <a:solidFill>
                    <a:srgbClr val="FF0000"/>
                  </a:solidFill>
                </a:rPr>
                <a:t> </a:t>
              </a:r>
              <a:r>
                <a:rPr lang="en-US" sz="3000" spc="-70" dirty="0"/>
                <a:t>are those who </a:t>
              </a:r>
              <a:r>
                <a:rPr lang="en-US" sz="3000" u="sng" spc="-70" dirty="0">
                  <a:solidFill>
                    <a:srgbClr val="C00000"/>
                  </a:solidFill>
                </a:rPr>
                <a:t>do</a:t>
              </a:r>
              <a:r>
                <a:rPr lang="en-US" sz="3000" spc="-70" dirty="0">
                  <a:solidFill>
                    <a:srgbClr val="C00000"/>
                  </a:solidFill>
                </a:rPr>
                <a:t> </a:t>
              </a:r>
              <a:r>
                <a:rPr lang="en-US" sz="3000" spc="-70" dirty="0"/>
                <a:t>His </a:t>
              </a:r>
              <a:r>
                <a:rPr lang="en-US" sz="3000" spc="-70" dirty="0" smtClean="0"/>
                <a:t>commandments</a:t>
              </a:r>
              <a:r>
                <a:rPr lang="en-US" sz="3000" spc="-70" dirty="0"/>
                <a:t>, that they may have the right to the tree of life, and may enter through the gates into the city.</a:t>
              </a:r>
            </a:p>
            <a:p>
              <a:pPr algn="r"/>
              <a:r>
                <a:rPr lang="en-US" sz="3000" b="1" spc="-70" baseline="30000" dirty="0">
                  <a:solidFill>
                    <a:schemeClr val="bg1"/>
                  </a:solidFill>
                </a:rPr>
                <a:t>15</a:t>
              </a:r>
              <a:r>
                <a:rPr lang="en-US" sz="3000" spc="-70" baseline="30000" dirty="0"/>
                <a:t> </a:t>
              </a:r>
              <a:r>
                <a:rPr lang="en-US" sz="3000" spc="-70" dirty="0"/>
                <a:t> </a:t>
              </a:r>
              <a:r>
                <a:rPr lang="en-US" sz="3000" b="1" spc="-70" dirty="0">
                  <a:solidFill>
                    <a:srgbClr val="C00000"/>
                  </a:solidFill>
                </a:rPr>
                <a:t>But</a:t>
              </a:r>
              <a:r>
                <a:rPr lang="en-US" sz="3000" spc="-70" dirty="0"/>
                <a:t> outside are dogs and sorcerers and sexually immoral and murderers and idolaters, and whoever loves and practices a lie</a:t>
              </a:r>
              <a:r>
                <a:rPr lang="en-US" sz="3000" spc="-70" dirty="0" smtClean="0"/>
                <a:t>.</a:t>
              </a:r>
              <a:endParaRPr lang="en-US" sz="3000" spc="-70" dirty="0"/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0" y="4495800"/>
              <a:ext cx="1143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 smtClean="0"/>
                <a:t>Rev. 22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click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752600"/>
          </a:xfrm>
        </p:spPr>
        <p:txBody>
          <a:bodyPr>
            <a:prstTxWarp prst="textTriangle">
              <a:avLst>
                <a:gd name="adj" fmla="val 32261"/>
              </a:avLst>
            </a:prstTxWarp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THE </a:t>
            </a:r>
            <a:r>
              <a:rPr lang="en-US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MINDSET </a:t>
            </a:r>
            <a:r>
              <a:rPr lang="en-US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OF THE </a:t>
            </a:r>
            <a:r>
              <a:rPr lang="en-US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</a:br>
            <a:r>
              <a:rPr lang="en-US" sz="6600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BLESSED MAN</a:t>
            </a:r>
            <a:endParaRPr lang="en-US" sz="6600" dirty="0">
              <a:solidFill>
                <a:schemeClr val="tx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667000"/>
            <a:ext cx="7772400" cy="2819400"/>
          </a:xfrm>
          <a:prstGeom prst="snip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“But </a:t>
            </a:r>
            <a:r>
              <a:rPr lang="en-US" dirty="0">
                <a:solidFill>
                  <a:schemeClr val="accent6"/>
                </a:solidFill>
              </a:rPr>
              <a:t>he who looks into the perfect law of liberty and continues in it, and is not a forgetful hearer but a doer of the work, </a:t>
            </a:r>
            <a:r>
              <a:rPr lang="en-US" b="1" dirty="0">
                <a:solidFill>
                  <a:schemeClr val="accent6"/>
                </a:solidFill>
              </a:rPr>
              <a:t>this one will be blessed in what he </a:t>
            </a:r>
            <a:r>
              <a:rPr lang="en-US" b="1" dirty="0" smtClean="0">
                <a:solidFill>
                  <a:schemeClr val="accent6"/>
                </a:solidFill>
              </a:rPr>
              <a:t>does</a:t>
            </a:r>
            <a:r>
              <a:rPr lang="en-US" dirty="0" smtClean="0">
                <a:solidFill>
                  <a:schemeClr val="accent6"/>
                </a:solidFill>
              </a:rPr>
              <a:t>” (Jas. 1:25)</a:t>
            </a:r>
            <a:endParaRPr lang="en-US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3620592" y="3109392"/>
              <a:ext cx="915120" cy="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1512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3364992" y="3529512"/>
              <a:ext cx="2377800" cy="835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04872" y="3409632"/>
                <a:ext cx="249804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/>
              <p14:cNvContentPartPr/>
              <p14:nvPr/>
            </p14:nvContentPartPr>
            <p14:xfrm>
              <a:off x="7150752" y="3822192"/>
              <a:ext cx="567000" cy="36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02872" y="3774312"/>
                <a:ext cx="662760" cy="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/>
              <p14:cNvContentPartPr/>
              <p14:nvPr/>
            </p14:nvContentPartPr>
            <p14:xfrm>
              <a:off x="1371672" y="4049352"/>
              <a:ext cx="2561040" cy="698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1552" y="3929472"/>
                <a:ext cx="2680920" cy="30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/>
              <p14:cNvContentPartPr/>
              <p14:nvPr/>
            </p14:nvContentPartPr>
            <p14:xfrm>
              <a:off x="3547872" y="3072312"/>
              <a:ext cx="914760" cy="385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87752" y="2952432"/>
                <a:ext cx="1035000" cy="27828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/>
          <p:cNvSpPr txBox="1"/>
          <p:nvPr/>
        </p:nvSpPr>
        <p:spPr>
          <a:xfrm>
            <a:off x="1051572" y="5592556"/>
            <a:ext cx="7787627" cy="707886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n-US" sz="4000" dirty="0" smtClean="0">
                <a:latin typeface="Source Sans Pro Black" pitchFamily="34" charset="0"/>
              </a:rPr>
              <a:t>Who Is The Forgetful Hearer?</a:t>
            </a:r>
            <a:endParaRPr lang="en-US" sz="4000" dirty="0"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24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ource Sans Pro Black" pitchFamily="34" charset="0"/>
              </a:rPr>
              <a:t>The Forgetful Hearer </a:t>
            </a:r>
            <a:r>
              <a:rPr lang="en-US" sz="2800" dirty="0" smtClean="0">
                <a:solidFill>
                  <a:schemeClr val="tx1"/>
                </a:solidFill>
                <a:latin typeface="Source Sans Pro Black" pitchFamily="34" charset="0"/>
              </a:rPr>
              <a:t>(Jas. 1:23, 24)</a:t>
            </a:r>
            <a:endParaRPr lang="en-US" dirty="0">
              <a:solidFill>
                <a:schemeClr val="tx1"/>
              </a:solidFill>
              <a:latin typeface="Source Sans Pro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61722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23  For if anyone is a hearer of the word and not a doer, he is like a man observing his natural face in a mirror;</a:t>
            </a:r>
          </a:p>
          <a:p>
            <a:pPr marL="0" indent="0">
              <a:buNone/>
            </a:pPr>
            <a:r>
              <a:rPr lang="en-US" dirty="0"/>
              <a:t>24  for he observes himself, goes away, and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immediately forgets </a:t>
            </a:r>
            <a:r>
              <a:rPr lang="en-US" dirty="0"/>
              <a:t>what kind of man he was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C:\Users\Steven\AppData\Local\Microsoft\Windows\Temporary Internet Files\Content.IE5\Y1UEMQZH\MC900290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362200"/>
            <a:ext cx="16764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57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 Black" pitchFamily="34" charset="0"/>
              </a:rPr>
              <a:t>The Forgetful Hearer </a:t>
            </a:r>
            <a:r>
              <a:rPr lang="en-US" sz="2800" dirty="0">
                <a:solidFill>
                  <a:schemeClr val="tx1"/>
                </a:solidFill>
                <a:latin typeface="Source Sans Pro Black" pitchFamily="34" charset="0"/>
              </a:rPr>
              <a:t>(Jas. 1:23, 24)</a:t>
            </a:r>
            <a:endParaRPr lang="en-US" dirty="0">
              <a:latin typeface="Source Sans Pro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67818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Hindrances Of Using God’s Mirror To Do His Commandments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Denial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Deflective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Disdain</a:t>
            </a:r>
            <a:endParaRPr lang="en-US" dirty="0"/>
          </a:p>
        </p:txBody>
      </p:sp>
      <p:pic>
        <p:nvPicPr>
          <p:cNvPr id="6" name="Picture 2" descr="C:\Users\Steven\AppData\Local\Microsoft\Windows\Temporary Internet Files\Content.IE5\Y1UEMQZH\MC900290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362200"/>
            <a:ext cx="16764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39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Wants Me To Be Happy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BUT…</a:t>
            </a:r>
          </a:p>
          <a:p>
            <a:pPr marL="274320" indent="0">
              <a:buNone/>
            </a:pPr>
            <a:r>
              <a:rPr lang="en-US" dirty="0"/>
              <a:t>19 </a:t>
            </a:r>
            <a:r>
              <a:rPr lang="en-US" dirty="0" smtClean="0"/>
              <a:t>…let </a:t>
            </a:r>
            <a:r>
              <a:rPr lang="en-US" dirty="0"/>
              <a:t>every man be swift to hear, slow to speak, slow to wrath;</a:t>
            </a:r>
          </a:p>
          <a:p>
            <a:pPr marL="274320" indent="0">
              <a:buNone/>
            </a:pPr>
            <a:r>
              <a:rPr lang="en-US" dirty="0"/>
              <a:t>20  for the wrath of man does not produce the righteousness of God.</a:t>
            </a:r>
          </a:p>
          <a:p>
            <a:pPr marL="274320" indent="0">
              <a:buNone/>
            </a:pPr>
            <a:r>
              <a:rPr lang="en-US" dirty="0"/>
              <a:t>21  Therefore lay aside all filthiness and overflow of wickedness, and receive with meekness the implanted word, which is able to save your souls.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97168" y="5867400"/>
            <a:ext cx="2266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James 1:19-21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Things We Ought To Do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Golden Rule </a:t>
            </a:r>
            <a:br>
              <a:rPr lang="en-US" altLang="en-US" sz="2400" dirty="0" smtClean="0"/>
            </a:br>
            <a:r>
              <a:rPr lang="en-US" altLang="en-US" sz="2400" dirty="0" smtClean="0"/>
              <a:t>(Matt. 7:12)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Respect &amp; submit </a:t>
            </a:r>
            <a:br>
              <a:rPr lang="en-US" altLang="en-US" sz="2400" dirty="0" smtClean="0"/>
            </a:br>
            <a:r>
              <a:rPr lang="en-US" altLang="en-US" sz="2400" dirty="0" smtClean="0"/>
              <a:t>(Eph. 5:33, 1 Tim. 3:11)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do not be idle </a:t>
            </a:r>
            <a:br>
              <a:rPr lang="en-US" altLang="en-US" sz="2400" dirty="0" smtClean="0"/>
            </a:br>
            <a:r>
              <a:rPr lang="en-US" altLang="en-US" sz="2400" dirty="0" smtClean="0"/>
              <a:t>(Prov. 31:27)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use example over your tongue to persuade your husband </a:t>
            </a:r>
            <a:br>
              <a:rPr lang="en-US" altLang="en-US" sz="2400" dirty="0" smtClean="0"/>
            </a:br>
            <a:r>
              <a:rPr lang="en-US" altLang="en-US" sz="2400" dirty="0" smtClean="0"/>
              <a:t>(1 Pet. 3:1)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bring happiness to your wife (Deut. 24:5)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understand your wife </a:t>
            </a:r>
            <a:br>
              <a:rPr lang="en-US" altLang="en-US" sz="2400" dirty="0" smtClean="0"/>
            </a:br>
            <a:r>
              <a:rPr lang="en-US" altLang="en-US" sz="2400" dirty="0" smtClean="0"/>
              <a:t>(1 Pet. 3:7)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838200" y="5867400"/>
            <a:ext cx="8305800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Preserve Your Marriage!</a:t>
            </a:r>
            <a:endParaRPr lang="en-US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uiExpand="1" build="p"/>
      <p:bldP spid="104453" grpId="0" animBg="1"/>
    </p:bldLst>
  </p:timing>
</p:sld>
</file>

<file path=ppt/theme/theme1.xml><?xml version="1.0" encoding="utf-8"?>
<a:theme xmlns:a="http://schemas.openxmlformats.org/drawingml/2006/main" name="BLACK">
  <a:themeElements>
    <a:clrScheme name="BLACK 1">
      <a:dk1>
        <a:srgbClr val="868686"/>
      </a:dk1>
      <a:lt1>
        <a:srgbClr val="FFFFFF"/>
      </a:lt1>
      <a:dk2>
        <a:srgbClr val="000000"/>
      </a:dk2>
      <a:lt2>
        <a:srgbClr val="FFFF00"/>
      </a:lt2>
      <a:accent1>
        <a:srgbClr val="66FF33"/>
      </a:accent1>
      <a:accent2>
        <a:srgbClr val="CC3300"/>
      </a:accent2>
      <a:accent3>
        <a:srgbClr val="AAAAAA"/>
      </a:accent3>
      <a:accent4>
        <a:srgbClr val="DADADA"/>
      </a:accent4>
      <a:accent5>
        <a:srgbClr val="B8FFAD"/>
      </a:accent5>
      <a:accent6>
        <a:srgbClr val="B92D00"/>
      </a:accent6>
      <a:hlink>
        <a:srgbClr val="0000FF"/>
      </a:hlink>
      <a:folHlink>
        <a:srgbClr val="008080"/>
      </a:folHlink>
    </a:clrScheme>
    <a:fontScheme name="BLA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CK 1">
        <a:dk1>
          <a:srgbClr val="868686"/>
        </a:dk1>
        <a:lt1>
          <a:srgbClr val="FFFFFF"/>
        </a:lt1>
        <a:dk2>
          <a:srgbClr val="000000"/>
        </a:dk2>
        <a:lt2>
          <a:srgbClr val="FFFF00"/>
        </a:lt2>
        <a:accent1>
          <a:srgbClr val="66FF33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B8FFAD"/>
        </a:accent5>
        <a:accent6>
          <a:srgbClr val="B92D00"/>
        </a:accent6>
        <a:hlink>
          <a:srgbClr val="0000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2">
        <a:dk1>
          <a:srgbClr val="000000"/>
        </a:dk1>
        <a:lt1>
          <a:srgbClr val="FFFFFF"/>
        </a:lt1>
        <a:dk2>
          <a:srgbClr val="9966FF"/>
        </a:dk2>
        <a:lt2>
          <a:srgbClr val="CBCBCB"/>
        </a:lt2>
        <a:accent1>
          <a:srgbClr val="6699FF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6B6B6B"/>
        </a:accent6>
        <a:hlink>
          <a:srgbClr val="00CCCC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CK 2">
    <a:dk1>
      <a:srgbClr val="000000"/>
    </a:dk1>
    <a:lt1>
      <a:srgbClr val="FFFFFF"/>
    </a:lt1>
    <a:dk2>
      <a:srgbClr val="9966FF"/>
    </a:dk2>
    <a:lt2>
      <a:srgbClr val="CBCBCB"/>
    </a:lt2>
    <a:accent1>
      <a:srgbClr val="6699FF"/>
    </a:accent1>
    <a:accent2>
      <a:srgbClr val="777777"/>
    </a:accent2>
    <a:accent3>
      <a:srgbClr val="FFFFFF"/>
    </a:accent3>
    <a:accent4>
      <a:srgbClr val="000000"/>
    </a:accent4>
    <a:accent5>
      <a:srgbClr val="B8CAFF"/>
    </a:accent5>
    <a:accent6>
      <a:srgbClr val="6B6B6B"/>
    </a:accent6>
    <a:hlink>
      <a:srgbClr val="00CCCC"/>
    </a:hlink>
    <a:folHlink>
      <a:srgbClr val="FF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6540</TotalTime>
  <Words>362</Words>
  <Application>Microsoft Office PowerPoint</Application>
  <PresentationFormat>On-screen Show (4:3)</PresentationFormat>
  <Paragraphs>47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Wingdings</vt:lpstr>
      <vt:lpstr>Arial Black</vt:lpstr>
      <vt:lpstr>Source Sans Pro Black</vt:lpstr>
      <vt:lpstr>Times New Roman</vt:lpstr>
      <vt:lpstr>Cambria</vt:lpstr>
      <vt:lpstr>BLACK</vt:lpstr>
      <vt:lpstr>peace-preserving problem-preventing</vt:lpstr>
      <vt:lpstr>Previously,</vt:lpstr>
      <vt:lpstr>Myths Justifying Adulterous Marriages</vt:lpstr>
      <vt:lpstr>THE MINDSET OF THE  BLESSED MAN</vt:lpstr>
      <vt:lpstr>The Forgetful Hearer (Jas. 1:23, 24)</vt:lpstr>
      <vt:lpstr>The Forgetful Hearer (Jas. 1:23, 24)</vt:lpstr>
      <vt:lpstr>God Wants Me To Be Happy</vt:lpstr>
      <vt:lpstr>Things We Ought To Do</vt:lpstr>
    </vt:vector>
  </TitlesOfParts>
  <Company>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Family: preservation &amp;     prevention</dc:title>
  <dc:creator>Steven J. Wallace</dc:creator>
  <cp:lastModifiedBy>Steven J. Wallace</cp:lastModifiedBy>
  <cp:revision>74</cp:revision>
  <dcterms:created xsi:type="dcterms:W3CDTF">2005-05-05T21:36:58Z</dcterms:created>
  <dcterms:modified xsi:type="dcterms:W3CDTF">2014-10-25T19:22:16Z</dcterms:modified>
</cp:coreProperties>
</file>