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75" r:id="rId2"/>
  </p:sldMasterIdLst>
  <p:notesMasterIdLst>
    <p:notesMasterId r:id="rId19"/>
  </p:notesMasterIdLst>
  <p:sldIdLst>
    <p:sldId id="256" r:id="rId3"/>
    <p:sldId id="288" r:id="rId4"/>
    <p:sldId id="289" r:id="rId5"/>
    <p:sldId id="272" r:id="rId6"/>
    <p:sldId id="273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5" r:id="rId16"/>
    <p:sldId id="286" r:id="rId17"/>
    <p:sldId id="29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66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595" autoAdjust="0"/>
  </p:normalViewPr>
  <p:slideViewPr>
    <p:cSldViewPr>
      <p:cViewPr varScale="1">
        <p:scale>
          <a:sx n="53" d="100"/>
          <a:sy n="53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E7F88EE1-2BC1-40F7-BBE4-C1DED69C4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66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52694B6-95DB-410A-9E72-A2300E8C0A29}" type="slidenum">
              <a:rPr lang="en-US" altLang="en-US">
                <a:latin typeface="Arial" pitchFamily="34" charset="0"/>
              </a:rPr>
              <a:pPr/>
              <a:t>1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3109FC-706B-4AB9-B68A-4D84AA12534A}" type="slidenum">
              <a:rPr lang="en-US" altLang="en-US">
                <a:latin typeface="Arial" pitchFamily="34" charset="0"/>
              </a:rPr>
              <a:pPr/>
              <a:t>11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588B993-E4FB-4B50-8ED5-C6DC8F62DEED}" type="slidenum">
              <a:rPr lang="en-US" altLang="en-US">
                <a:latin typeface="Arial" pitchFamily="34" charset="0"/>
              </a:rPr>
              <a:pPr/>
              <a:t>12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34E20C-108E-431C-A62D-BA544F6F302E}" type="slidenum">
              <a:rPr lang="en-US" altLang="en-US">
                <a:latin typeface="Arial" pitchFamily="34" charset="0"/>
              </a:rPr>
              <a:pPr/>
              <a:t>13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A97759-3A04-4B48-95F3-1BFF5E4E0FBF}" type="slidenum">
              <a:rPr lang="en-US" altLang="en-US">
                <a:latin typeface="Arial" pitchFamily="34" charset="0"/>
              </a:rPr>
              <a:pPr/>
              <a:t>14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CA6986A-7848-44D4-8A5B-2306E61729FE}" type="slidenum">
              <a:rPr lang="en-US" altLang="en-US">
                <a:latin typeface="Arial" pitchFamily="34" charset="0"/>
              </a:rPr>
              <a:pPr/>
              <a:t>15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F881B12-C8A9-4D2F-892F-A80A9671CC11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16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88EE1-2BC1-40F7-BBE4-C1DED69C40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97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88EE1-2BC1-40F7-BBE4-C1DED69C405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197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38C58D-267E-4B61-983B-AF2A18C4C51B}" type="slidenum">
              <a:rPr lang="en-US" altLang="en-US">
                <a:latin typeface="Arial" pitchFamily="34" charset="0"/>
              </a:rPr>
              <a:pPr/>
              <a:t>4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CA8AD0-68FA-4C3E-8FFC-E3B29683E620}" type="slidenum">
              <a:rPr lang="en-US" altLang="en-US">
                <a:latin typeface="Arial" pitchFamily="34" charset="0"/>
              </a:rPr>
              <a:pPr/>
              <a:t>5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781554-9DD4-488E-BD18-22C6DAE6E989}" type="slidenum">
              <a:rPr lang="en-US" altLang="en-US">
                <a:latin typeface="Arial" pitchFamily="34" charset="0"/>
              </a:rPr>
              <a:pPr/>
              <a:t>6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BFE6D96-2CEC-4C76-B46C-39D0EB1AE213}" type="slidenum">
              <a:rPr lang="en-US" altLang="en-US">
                <a:latin typeface="Arial" pitchFamily="34" charset="0"/>
              </a:rPr>
              <a:pPr/>
              <a:t>7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AD8C4CD-0B2C-4484-B3A3-429E705BC39C}" type="slidenum">
              <a:rPr lang="en-US" altLang="en-US">
                <a:latin typeface="Arial" pitchFamily="34" charset="0"/>
              </a:rPr>
              <a:pPr/>
              <a:t>8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975957-FE0D-40C6-B8DE-72095ADDDF18}" type="slidenum">
              <a:rPr lang="en-US" altLang="en-US">
                <a:latin typeface="Arial" pitchFamily="34" charset="0"/>
              </a:rPr>
              <a:pPr/>
              <a:t>10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>
              <a:off x="0" y="231"/>
              <a:ext cx="5760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0" y="285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35814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79B2F2-FBA1-478E-BB1A-AD701A178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7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DE999-9575-467F-B300-1006DA467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3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A46E5-8AEF-44A0-A89A-CE96F3CF4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81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>
              <a:off x="0" y="231"/>
              <a:ext cx="5760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0" y="285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35814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79B2F2-FBA1-478E-BB1A-AD701A17819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154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24F-0036-4EF3-80F7-B73536CAEEB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534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A768F-96CB-449D-8CF0-9F3DCA3956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50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CF8C5-0D0A-4613-8F2B-C3613A9520F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223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9D743-6BB6-40CB-AE80-81AE3C82954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863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8BA4B-BD7A-42B3-8554-36886536823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6604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A2B67-116B-4564-B47E-9EB2A29023F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7429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28321-9E09-4336-93CC-D4B51145837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457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24F-0036-4EF3-80F7-B73536CAE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729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4605D-A3B4-4730-BEB5-0B2A49238E9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1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DE999-9575-467F-B300-1006DA46769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705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A46E5-8AEF-44A0-A89A-CE96F3CF45C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6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A768F-96CB-449D-8CF0-9F3DCA395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3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CF8C5-0D0A-4613-8F2B-C3613A952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4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9D743-6BB6-40CB-AE80-81AE3C829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8BA4B-BD7A-42B3-8554-368865368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9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A2B67-116B-4564-B47E-9EB2A2902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4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28321-9E09-4336-93CC-D4B511458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1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4605D-A3B4-4730-BEB5-0B2A4923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3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ltGray">
            <a:xfrm>
              <a:off x="0" y="231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black">
            <a:xfrm>
              <a:off x="0" y="285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black">
            <a:xfrm>
              <a:off x="0" y="3972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9BF239E-CA36-4C1D-92A8-1BCA2D413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ltGray">
            <a:xfrm>
              <a:off x="0" y="231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black">
            <a:xfrm>
              <a:off x="0" y="285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black">
            <a:xfrm>
              <a:off x="0" y="3972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9BF239E-CA36-4C1D-92A8-1BCA2D4137A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69655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5200" y="1524000"/>
            <a:ext cx="5638800" cy="1143000"/>
          </a:xfrm>
        </p:spPr>
        <p:txBody>
          <a:bodyPr/>
          <a:lstStyle/>
          <a:p>
            <a:r>
              <a:rPr lang="en-US" altLang="en-US" i="0" smtClean="0"/>
              <a:t>peace-preserving</a:t>
            </a:r>
            <a:br>
              <a:rPr lang="en-US" altLang="en-US" i="0" smtClean="0"/>
            </a:br>
            <a:r>
              <a:rPr lang="en-US" altLang="en-US" i="0" smtClean="0"/>
              <a:t>problem-preventing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3581400"/>
            <a:ext cx="5334000" cy="19050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 dirty="0" smtClean="0"/>
              <a:t>“Also it is not good for a soul to be without knowledge, And he sins who hastens with his feet” (Prov. 19:2)</a:t>
            </a:r>
          </a:p>
        </p:txBody>
      </p:sp>
      <p:sp>
        <p:nvSpPr>
          <p:cNvPr id="3076" name="WordArt 4" descr="Narrow vertical"/>
          <p:cNvSpPr>
            <a:spLocks noChangeArrowheads="1" noChangeShapeType="1" noTextEdit="1"/>
          </p:cNvSpPr>
          <p:nvPr/>
        </p:nvSpPr>
        <p:spPr bwMode="auto">
          <a:xfrm>
            <a:off x="1066800" y="533400"/>
            <a:ext cx="2076450" cy="27432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normalizeH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THE </a:t>
            </a:r>
          </a:p>
          <a:p>
            <a:pPr algn="ctr"/>
            <a:r>
              <a:rPr lang="en-US" sz="3600" kern="10" normalizeH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FAMILY: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88697" y="4343400"/>
            <a:ext cx="1032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Part 3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2895600"/>
            <a:ext cx="3305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pc="300" dirty="0" smtClean="0"/>
              <a:t>myths justifying divorce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pc="600" dirty="0" smtClean="0">
                <a:latin typeface="Source Sans Pro Black" pitchFamily="34" charset="0"/>
              </a:rPr>
              <a:t>Romans 7:2  </a:t>
            </a:r>
            <a:r>
              <a:rPr lang="en-US" altLang="en-US" sz="3200" dirty="0" smtClean="0">
                <a:latin typeface="Source Sans Pro Black" pitchFamily="34" charset="0"/>
              </a:rPr>
              <a:t/>
            </a:r>
            <a:br>
              <a:rPr lang="en-US" altLang="en-US" sz="3200" dirty="0" smtClean="0">
                <a:latin typeface="Source Sans Pro Black" pitchFamily="34" charset="0"/>
              </a:rPr>
            </a:br>
            <a:r>
              <a:rPr lang="en-US" altLang="en-US" sz="3200" dirty="0" smtClean="0">
                <a:latin typeface="Source Sans Pro Black" pitchFamily="34" charset="0"/>
              </a:rPr>
              <a:t>“F</a:t>
            </a:r>
            <a:r>
              <a:rPr lang="en-US" altLang="en-US" sz="2800" dirty="0" smtClean="0">
                <a:latin typeface="Source Sans Pro Black" pitchFamily="34" charset="0"/>
              </a:rPr>
              <a:t>or the woman who has a husband is </a:t>
            </a:r>
            <a:r>
              <a:rPr lang="en-US" altLang="en-US" sz="2800" b="1" dirty="0" smtClean="0">
                <a:solidFill>
                  <a:schemeClr val="tx1"/>
                </a:solidFill>
                <a:latin typeface="Source Sans Pro Black" pitchFamily="34" charset="0"/>
              </a:rPr>
              <a:t>bound</a:t>
            </a:r>
            <a:r>
              <a:rPr lang="en-US" altLang="en-US" sz="2800" dirty="0" smtClean="0">
                <a:latin typeface="Source Sans Pro Black" pitchFamily="34" charset="0"/>
              </a:rPr>
              <a:t> by the law to her husband as long as he lives. But if the husband dies, she is released from the law of her husband.”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4648200" cy="3352800"/>
          </a:xfrm>
        </p:spPr>
        <p:txBody>
          <a:bodyPr/>
          <a:lstStyle/>
          <a:p>
            <a:r>
              <a:rPr lang="en-US" altLang="en-US" dirty="0" smtClean="0"/>
              <a:t>“bound” (1210)</a:t>
            </a:r>
          </a:p>
          <a:p>
            <a:pPr lvl="1"/>
            <a:r>
              <a:rPr lang="en-US" altLang="en-US" dirty="0" smtClean="0"/>
              <a:t>“chained” (Mk. 15:7)</a:t>
            </a:r>
          </a:p>
          <a:p>
            <a:pPr lvl="1"/>
            <a:r>
              <a:rPr lang="en-US" altLang="en-US" dirty="0" smtClean="0"/>
              <a:t>“tied” (Lk. 19:30) cuffed </a:t>
            </a:r>
          </a:p>
        </p:txBody>
      </p:sp>
      <p:pic>
        <p:nvPicPr>
          <p:cNvPr id="25604" name="Picture 7" descr="MPj0175433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86000"/>
            <a:ext cx="3657600" cy="24511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Text Box 9"/>
          <p:cNvSpPr txBox="1">
            <a:spLocks noChangeArrowheads="1"/>
          </p:cNvSpPr>
          <p:nvPr/>
        </p:nvSpPr>
        <p:spPr bwMode="auto">
          <a:xfrm>
            <a:off x="6337300" y="4267200"/>
            <a:ext cx="1358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solidFill>
                  <a:schemeClr val="accent6"/>
                </a:solidFill>
                <a:latin typeface="Arial Black" pitchFamily="34" charset="0"/>
              </a:rPr>
              <a:t>husband</a:t>
            </a:r>
          </a:p>
        </p:txBody>
      </p:sp>
      <p:sp>
        <p:nvSpPr>
          <p:cNvPr id="25606" name="Text Box 10"/>
          <p:cNvSpPr txBox="1">
            <a:spLocks noChangeArrowheads="1"/>
          </p:cNvSpPr>
          <p:nvPr/>
        </p:nvSpPr>
        <p:spPr bwMode="auto">
          <a:xfrm>
            <a:off x="8077200" y="3581400"/>
            <a:ext cx="77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solidFill>
                  <a:schemeClr val="accent6"/>
                </a:solidFill>
                <a:latin typeface="Arial Black" pitchFamily="34" charset="0"/>
              </a:rPr>
              <a:t>wife</a:t>
            </a:r>
          </a:p>
        </p:txBody>
      </p:sp>
      <p:sp>
        <p:nvSpPr>
          <p:cNvPr id="25607" name="Text Box 11"/>
          <p:cNvSpPr txBox="1">
            <a:spLocks noChangeArrowheads="1"/>
          </p:cNvSpPr>
          <p:nvPr/>
        </p:nvSpPr>
        <p:spPr bwMode="auto">
          <a:xfrm rot="-1170505">
            <a:off x="6475854" y="2283947"/>
            <a:ext cx="10643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05" grpId="0"/>
      <p:bldP spid="25606" grpId="0"/>
      <p:bldP spid="2560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8" descr="MPj034171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800350"/>
            <a:ext cx="36576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pc="600" dirty="0" smtClean="0">
                <a:latin typeface="Source Sans Pro Black" pitchFamily="34" charset="0"/>
              </a:rPr>
              <a:t>Romans 7:2  </a:t>
            </a:r>
            <a:r>
              <a:rPr lang="en-US" altLang="en-US" sz="3200" dirty="0" smtClean="0">
                <a:latin typeface="Source Sans Pro Black" pitchFamily="34" charset="0"/>
              </a:rPr>
              <a:t/>
            </a:r>
            <a:br>
              <a:rPr lang="en-US" altLang="en-US" sz="3200" dirty="0" smtClean="0">
                <a:latin typeface="Source Sans Pro Black" pitchFamily="34" charset="0"/>
              </a:rPr>
            </a:br>
            <a:r>
              <a:rPr lang="en-US" altLang="en-US" sz="3200" dirty="0" smtClean="0">
                <a:latin typeface="Source Sans Pro Black" pitchFamily="34" charset="0"/>
              </a:rPr>
              <a:t>“F</a:t>
            </a:r>
            <a:r>
              <a:rPr lang="en-US" altLang="en-US" sz="2800" dirty="0" smtClean="0">
                <a:latin typeface="Source Sans Pro Black" pitchFamily="34" charset="0"/>
              </a:rPr>
              <a:t>or the woman who has a husband is </a:t>
            </a:r>
            <a:r>
              <a:rPr lang="en-US" altLang="en-US" sz="2800" b="1" dirty="0" smtClean="0">
                <a:solidFill>
                  <a:schemeClr val="tx1"/>
                </a:solidFill>
                <a:latin typeface="Source Sans Pro Black" pitchFamily="34" charset="0"/>
              </a:rPr>
              <a:t>bound</a:t>
            </a:r>
            <a:r>
              <a:rPr lang="en-US" altLang="en-US" sz="2800" dirty="0" smtClean="0">
                <a:latin typeface="Source Sans Pro Black" pitchFamily="34" charset="0"/>
              </a:rPr>
              <a:t> by the law to her husband as long as he lives. But if the husband </a:t>
            </a:r>
            <a:r>
              <a:rPr lang="en-US" altLang="en-US" sz="2800" b="1" dirty="0" smtClean="0">
                <a:solidFill>
                  <a:schemeClr val="tx1"/>
                </a:solidFill>
                <a:latin typeface="Source Sans Pro Black" pitchFamily="34" charset="0"/>
              </a:rPr>
              <a:t>dies</a:t>
            </a:r>
            <a:r>
              <a:rPr lang="en-US" altLang="en-US" sz="2800" dirty="0" smtClean="0">
                <a:latin typeface="Source Sans Pro Black" pitchFamily="34" charset="0"/>
              </a:rPr>
              <a:t>, she is </a:t>
            </a:r>
            <a:r>
              <a:rPr lang="en-US" altLang="en-US" sz="2800" dirty="0" smtClean="0">
                <a:solidFill>
                  <a:schemeClr val="tx1"/>
                </a:solidFill>
                <a:latin typeface="Source Sans Pro Black" pitchFamily="34" charset="0"/>
              </a:rPr>
              <a:t>released</a:t>
            </a:r>
            <a:r>
              <a:rPr lang="en-US" altLang="en-US" sz="2800" dirty="0" smtClean="0">
                <a:latin typeface="Source Sans Pro Black" pitchFamily="34" charset="0"/>
              </a:rPr>
              <a:t> from the law of her husband.”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4648200" cy="3352800"/>
          </a:xfrm>
        </p:spPr>
        <p:txBody>
          <a:bodyPr/>
          <a:lstStyle/>
          <a:p>
            <a:r>
              <a:rPr lang="en-US" altLang="en-US" smtClean="0">
                <a:solidFill>
                  <a:srgbClr val="C0C0C0"/>
                </a:solidFill>
              </a:rPr>
              <a:t>“bound” (1210)</a:t>
            </a:r>
          </a:p>
          <a:p>
            <a:pPr lvl="1"/>
            <a:r>
              <a:rPr lang="en-US" altLang="en-US" smtClean="0">
                <a:solidFill>
                  <a:srgbClr val="C0C0C0"/>
                </a:solidFill>
              </a:rPr>
              <a:t>“chained” (Mk. 15:7)</a:t>
            </a:r>
          </a:p>
          <a:p>
            <a:pPr lvl="1"/>
            <a:r>
              <a:rPr lang="en-US" altLang="en-US" smtClean="0">
                <a:solidFill>
                  <a:srgbClr val="C0C0C0"/>
                </a:solidFill>
              </a:rPr>
              <a:t>“tied” (Lk. 19:30) cuffed</a:t>
            </a:r>
            <a:r>
              <a:rPr lang="en-US" altLang="en-US" smtClean="0"/>
              <a:t> </a:t>
            </a:r>
          </a:p>
          <a:p>
            <a:r>
              <a:rPr lang="en-US" altLang="en-US" smtClean="0"/>
              <a:t>“death” releases both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 rot="-2157631">
            <a:off x="7175500" y="4403725"/>
            <a:ext cx="1358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husband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276600"/>
            <a:ext cx="77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wife</a:t>
            </a:r>
          </a:p>
        </p:txBody>
      </p:sp>
      <p:sp>
        <p:nvSpPr>
          <p:cNvPr id="26631" name="Text Box 10"/>
          <p:cNvSpPr txBox="1">
            <a:spLocks noChangeArrowheads="1"/>
          </p:cNvSpPr>
          <p:nvPr/>
        </p:nvSpPr>
        <p:spPr bwMode="auto">
          <a:xfrm rot="-2995627">
            <a:off x="5693579" y="4602241"/>
            <a:ext cx="9877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dirty="0">
                <a:latin typeface="Crimes Times Six" panose="02000500000000000000" pitchFamily="2" charset="0"/>
              </a:rPr>
              <a:t>DEATH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5"/>
          <p:cNvSpPr>
            <a:spLocks noChangeArrowheads="1"/>
          </p:cNvSpPr>
          <p:nvPr/>
        </p:nvSpPr>
        <p:spPr bwMode="auto">
          <a:xfrm>
            <a:off x="0" y="6019800"/>
            <a:ext cx="914400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27651" name="Picture 9" descr="MCBS00285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433638"/>
            <a:ext cx="2522538" cy="234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pc="600" dirty="0" smtClean="0">
                <a:latin typeface="Source Sans Pro Black" pitchFamily="34" charset="0"/>
              </a:rPr>
              <a:t>Romans 7:2  </a:t>
            </a:r>
            <a:r>
              <a:rPr lang="en-US" altLang="en-US" sz="3200" dirty="0" smtClean="0">
                <a:latin typeface="Source Sans Pro Black" pitchFamily="34" charset="0"/>
              </a:rPr>
              <a:t/>
            </a:r>
            <a:br>
              <a:rPr lang="en-US" altLang="en-US" sz="3200" dirty="0" smtClean="0">
                <a:latin typeface="Source Sans Pro Black" pitchFamily="34" charset="0"/>
              </a:rPr>
            </a:br>
            <a:r>
              <a:rPr lang="en-US" altLang="en-US" sz="3200" dirty="0" smtClean="0">
                <a:latin typeface="Source Sans Pro Black" pitchFamily="34" charset="0"/>
              </a:rPr>
              <a:t>“F</a:t>
            </a:r>
            <a:r>
              <a:rPr lang="en-US" altLang="en-US" sz="2800" dirty="0" smtClean="0">
                <a:latin typeface="Source Sans Pro Black" pitchFamily="34" charset="0"/>
              </a:rPr>
              <a:t>or the woman who has a husband is </a:t>
            </a:r>
            <a:r>
              <a:rPr lang="en-US" altLang="en-US" sz="2800" b="1" dirty="0" smtClean="0">
                <a:solidFill>
                  <a:schemeClr val="tx1"/>
                </a:solidFill>
                <a:latin typeface="Source Sans Pro Black" pitchFamily="34" charset="0"/>
              </a:rPr>
              <a:t>bound</a:t>
            </a:r>
            <a:r>
              <a:rPr lang="en-US" altLang="en-US" sz="2800" dirty="0" smtClean="0">
                <a:latin typeface="Source Sans Pro Black" pitchFamily="34" charset="0"/>
              </a:rPr>
              <a:t> by the law to her husband as long as he lives. But if the husband </a:t>
            </a:r>
            <a:r>
              <a:rPr lang="en-US" altLang="en-US" sz="2800" b="1" dirty="0" smtClean="0">
                <a:solidFill>
                  <a:srgbClr val="FFFF00"/>
                </a:solidFill>
                <a:latin typeface="Source Sans Pro Black" pitchFamily="34" charset="0"/>
              </a:rPr>
              <a:t>dies</a:t>
            </a:r>
            <a:r>
              <a:rPr lang="en-US" altLang="en-US" sz="2800" dirty="0" smtClean="0">
                <a:latin typeface="Source Sans Pro Black" pitchFamily="34" charset="0"/>
              </a:rPr>
              <a:t>, she is </a:t>
            </a:r>
            <a:r>
              <a:rPr lang="en-US" altLang="en-US" sz="2800" dirty="0" smtClean="0">
                <a:solidFill>
                  <a:schemeClr val="tx1"/>
                </a:solidFill>
                <a:latin typeface="Source Sans Pro Black" pitchFamily="34" charset="0"/>
              </a:rPr>
              <a:t>released</a:t>
            </a:r>
            <a:r>
              <a:rPr lang="en-US" altLang="en-US" sz="2800" dirty="0" smtClean="0">
                <a:latin typeface="Source Sans Pro Black" pitchFamily="34" charset="0"/>
              </a:rPr>
              <a:t> from the law of her husband.”</a:t>
            </a: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8305800" cy="3886200"/>
          </a:xfrm>
        </p:spPr>
        <p:txBody>
          <a:bodyPr/>
          <a:lstStyle/>
          <a:p>
            <a:r>
              <a:rPr lang="en-US" altLang="en-US" smtClean="0">
                <a:solidFill>
                  <a:srgbClr val="C0C0C0"/>
                </a:solidFill>
              </a:rPr>
              <a:t>“bound” (1210)</a:t>
            </a:r>
          </a:p>
          <a:p>
            <a:pPr lvl="1"/>
            <a:r>
              <a:rPr lang="en-US" altLang="en-US" smtClean="0">
                <a:solidFill>
                  <a:srgbClr val="C0C0C0"/>
                </a:solidFill>
              </a:rPr>
              <a:t>“chained” (Mk. 15:7)</a:t>
            </a:r>
          </a:p>
          <a:p>
            <a:pPr lvl="1"/>
            <a:r>
              <a:rPr lang="en-US" altLang="en-US" smtClean="0">
                <a:solidFill>
                  <a:srgbClr val="C0C0C0"/>
                </a:solidFill>
              </a:rPr>
              <a:t>“tied” (Lk. 19:30) cuffed </a:t>
            </a:r>
          </a:p>
          <a:p>
            <a:r>
              <a:rPr lang="en-US" altLang="en-US" smtClean="0">
                <a:solidFill>
                  <a:srgbClr val="C0C0C0"/>
                </a:solidFill>
              </a:rPr>
              <a:t>“death” releases both</a:t>
            </a:r>
          </a:p>
          <a:p>
            <a:r>
              <a:rPr lang="en-US" altLang="en-US" smtClean="0"/>
              <a:t>fornication gives right for innocent to be released (Matt. 5:32; 19:9)</a:t>
            </a:r>
          </a:p>
          <a:p>
            <a:pPr lvl="1"/>
            <a:r>
              <a:rPr lang="en-US" altLang="en-US" smtClean="0"/>
              <a:t>the guilty is still shackled!</a:t>
            </a:r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 rot="1236582">
            <a:off x="6946900" y="2895600"/>
            <a:ext cx="1358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chemeClr val="accent1"/>
                </a:solidFill>
                <a:latin typeface="Arial Black" pitchFamily="34" charset="0"/>
              </a:rPr>
              <a:t>husband</a:t>
            </a:r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6446838" y="4098925"/>
            <a:ext cx="776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>
                <a:solidFill>
                  <a:schemeClr val="accent2"/>
                </a:solidFill>
                <a:latin typeface="Arial Black" pitchFamily="34" charset="0"/>
              </a:rPr>
              <a:t>wife</a:t>
            </a:r>
          </a:p>
        </p:txBody>
      </p:sp>
      <p:pic>
        <p:nvPicPr>
          <p:cNvPr id="27656" name="Picture 12" descr="MCHH01635_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05000"/>
            <a:ext cx="2217738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7" name="WordArt 14"/>
          <p:cNvSpPr>
            <a:spLocks noChangeArrowheads="1" noChangeShapeType="1" noTextEdit="1"/>
          </p:cNvSpPr>
          <p:nvPr/>
        </p:nvSpPr>
        <p:spPr bwMode="auto">
          <a:xfrm rot="-4774187">
            <a:off x="4886325" y="2303463"/>
            <a:ext cx="1208087" cy="9159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MATT. 5:32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MCIN00529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3863"/>
            <a:ext cx="9144000" cy="346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1676400" y="577850"/>
            <a:ext cx="62976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6000"/>
              <a:t>unscriptural divorce</a:t>
            </a:r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685800" y="5178425"/>
            <a:ext cx="6610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>
                <a:latin typeface="Cambria" pitchFamily="18" charset="0"/>
              </a:rPr>
              <a:t>BOTH ARE STILL SHACKLED!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295400" y="1981200"/>
            <a:ext cx="73914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/>
              <a:t>“. . .Therefore take heed to your spirit, And let none deal treacherously with the wife of his youth” (Mal. 2:15, NKJV)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0" smtClean="0">
                <a:solidFill>
                  <a:srgbClr val="FF0000"/>
                </a:solidFill>
                <a:latin typeface="Cambria" pitchFamily="18" charset="0"/>
              </a:rPr>
              <a:t>RED FLAGS</a:t>
            </a:r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enjoying spending time with others over spouse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looking for excuses to stay away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easily distracted when spouse talks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inability to discuss things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rarely if ever laugh together</a:t>
            </a:r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981200"/>
            <a:ext cx="3810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arguing over dead issues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Issues threats of divorce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no respect in the relationship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faultfinding, easily irritated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other single men/women spending too much time in your house</a:t>
            </a:r>
          </a:p>
        </p:txBody>
      </p:sp>
      <p:pic>
        <p:nvPicPr>
          <p:cNvPr id="33797" name="Picture 5" descr="C:\Users\Steven\AppData\Local\Microsoft\Windows\Temporary Internet Files\Content.IE5\DFOK6FFX\MC90043474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086" y="-30480"/>
            <a:ext cx="2057114" cy="2057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Steven\AppData\Local\Microsoft\Windows\Temporary Internet Files\Content.IE5\DFOK6FFX\MC90043474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86729" y="-30480"/>
            <a:ext cx="2247757" cy="2057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 build="p"/>
      <p:bldP spid="10138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Things We Ought To Do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b="1" dirty="0" smtClean="0"/>
              <a:t>Golden Rule 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(Matt. 7:12)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 smtClean="0"/>
              <a:t>Respect &amp; submit 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(Eph. 5:33, 1 Tim. 3:11)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 smtClean="0"/>
              <a:t>do not be idle 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(Prov. 31:27)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 smtClean="0"/>
              <a:t>use example over your tongue to persuade your husband 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(1 Pet. 3:1)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b="1" dirty="0" smtClean="0"/>
              <a:t>bring happiness to your wife (Deut. 24:5)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838200" y="5867400"/>
            <a:ext cx="8305800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400" b="1" dirty="0" smtClean="0">
                <a:ln w="12700">
                  <a:solidFill>
                    <a:srgbClr val="9966FF">
                      <a:satMod val="155000"/>
                    </a:srgbClr>
                  </a:solidFill>
                  <a:prstDash val="solid"/>
                </a:ln>
                <a:solidFill>
                  <a:srgbClr val="CBCBCB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Preserve Your Marriage!</a:t>
            </a:r>
            <a:endParaRPr lang="en-US" altLang="en-US" sz="4400" b="1" dirty="0">
              <a:ln w="12700">
                <a:solidFill>
                  <a:srgbClr val="9966FF">
                    <a:satMod val="155000"/>
                  </a:srgbClr>
                </a:solidFill>
                <a:prstDash val="solid"/>
              </a:ln>
              <a:solidFill>
                <a:srgbClr val="CBCBCB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5029200" y="3200400"/>
            <a:ext cx="3810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</a:pPr>
            <a:r>
              <a:rPr lang="en-US" altLang="en-US" b="1" kern="0" spc="300" dirty="0" smtClean="0">
                <a:solidFill>
                  <a:srgbClr val="C00000"/>
                </a:solidFill>
                <a:latin typeface="Source Sans Pro Black" pitchFamily="34" charset="0"/>
              </a:rPr>
              <a:t>More Points Will Be Added In This Series</a:t>
            </a:r>
          </a:p>
        </p:txBody>
      </p:sp>
    </p:spTree>
    <p:extLst>
      <p:ext uri="{BB962C8B-B14F-4D97-AF65-F5344CB8AC3E}">
        <p14:creationId xmlns:p14="http://schemas.microsoft.com/office/powerpoint/2010/main" val="2952163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Medicine From Malachi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Sound ethics </a:t>
            </a:r>
            <a:r>
              <a:rPr lang="en-US" dirty="0" smtClean="0"/>
              <a:t>are </a:t>
            </a:r>
            <a:r>
              <a:rPr lang="en-US" dirty="0"/>
              <a:t>based on sound theology (</a:t>
            </a:r>
            <a:r>
              <a:rPr lang="en-US" dirty="0" smtClean="0"/>
              <a:t>2:1-7)</a:t>
            </a:r>
          </a:p>
          <a:p>
            <a:pPr lvl="1"/>
            <a:r>
              <a:rPr lang="en-US" dirty="0" smtClean="0"/>
              <a:t>The law of truth is without partiality (2:8, 9)</a:t>
            </a:r>
            <a:endParaRPr lang="en-US" dirty="0"/>
          </a:p>
          <a:p>
            <a:r>
              <a:rPr lang="en-US" dirty="0"/>
              <a:t>Man’s relationship with God affects his relationship with others (2:10)</a:t>
            </a:r>
          </a:p>
          <a:p>
            <a:r>
              <a:rPr lang="en-US" dirty="0" smtClean="0"/>
              <a:t>Sinning </a:t>
            </a:r>
            <a:r>
              <a:rPr lang="en-US" dirty="0"/>
              <a:t>against God’s children is against our Father (2:11)</a:t>
            </a:r>
          </a:p>
          <a:p>
            <a:r>
              <a:rPr lang="en-US" dirty="0" smtClean="0"/>
              <a:t>Man’s relationship with family duties affects his relationship with God (2:13, 14)</a:t>
            </a:r>
          </a:p>
        </p:txBody>
      </p:sp>
    </p:spTree>
    <p:extLst>
      <p:ext uri="{BB962C8B-B14F-4D97-AF65-F5344CB8AC3E}">
        <p14:creationId xmlns:p14="http://schemas.microsoft.com/office/powerpoint/2010/main" val="36998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Medicine From Malachi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God hates divorce (2:16)</a:t>
            </a:r>
          </a:p>
          <a:p>
            <a:pPr lvl="1"/>
            <a:r>
              <a:rPr lang="en-US" dirty="0" smtClean="0"/>
              <a:t>It covers one’s garments with violence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736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Myths Justifying Divorce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648200"/>
          </a:xfrm>
        </p:spPr>
        <p:txBody>
          <a:bodyPr/>
          <a:lstStyle/>
          <a:p>
            <a:pPr marL="609600" indent="-609600">
              <a:buClr>
                <a:schemeClr val="tx2"/>
              </a:buClr>
              <a:buFontTx/>
              <a:buAutoNum type="arabicPeriod"/>
            </a:pPr>
            <a:r>
              <a:rPr lang="en-US" altLang="en-US" dirty="0" smtClean="0"/>
              <a:t>“no-fault divorce”</a:t>
            </a:r>
          </a:p>
          <a:p>
            <a:pPr marL="990600" lvl="1" indent="-533400">
              <a:buClr>
                <a:schemeClr val="tx2"/>
              </a:buClr>
            </a:pPr>
            <a:r>
              <a:rPr lang="en-US" altLang="en-US" dirty="0" smtClean="0"/>
              <a:t>there is no such thing</a:t>
            </a:r>
          </a:p>
          <a:p>
            <a:pPr marL="990600" lvl="1" indent="-533400">
              <a:buClr>
                <a:schemeClr val="tx2"/>
              </a:buClr>
            </a:pPr>
            <a:r>
              <a:rPr lang="en-US" altLang="en-US" dirty="0" smtClean="0"/>
              <a:t>fault in every divorce (Matt. 5:32)</a:t>
            </a:r>
          </a:p>
          <a:p>
            <a:pPr marL="609600" indent="-609600">
              <a:buClr>
                <a:schemeClr val="tx2"/>
              </a:buClr>
              <a:buFontTx/>
              <a:buAutoNum type="arabicPeriod"/>
            </a:pPr>
            <a:r>
              <a:rPr lang="en-US" altLang="en-US" dirty="0" smtClean="0"/>
              <a:t>“I will be happier when I divorce and remarry”</a:t>
            </a:r>
          </a:p>
          <a:p>
            <a:pPr marL="990600" lvl="1" indent="-533400">
              <a:buClr>
                <a:schemeClr val="tx2"/>
              </a:buClr>
            </a:pPr>
            <a:r>
              <a:rPr lang="en-US" altLang="en-US" dirty="0" smtClean="0"/>
              <a:t>why do most second marriages end in divorce then?</a:t>
            </a:r>
          </a:p>
          <a:p>
            <a:pPr marL="990600" lvl="1" indent="-533400">
              <a:buClr>
                <a:schemeClr val="tx2"/>
              </a:buClr>
            </a:pPr>
            <a:r>
              <a:rPr lang="en-US" altLang="en-US" dirty="0" smtClean="0"/>
              <a:t>less than 30% chance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“Consider Your Ways” </a:t>
            </a:r>
            <a:br>
              <a:rPr lang="en-US" altLang="en-US" sz="4000" smtClean="0"/>
            </a:br>
            <a:r>
              <a:rPr lang="en-US" altLang="en-US" sz="4000" smtClean="0"/>
              <a:t>(Hag. 1:5)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Psalm 119:59, “I thought about my ways, And turned my feet to Your testimonies” (</a:t>
            </a:r>
            <a:r>
              <a:rPr lang="en-US" altLang="en-US" dirty="0" err="1" smtClean="0"/>
              <a:t>NKJV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/>
              <a:t>Ps 139:23, 24 “Search me, O God, and know my heart; Try me, and know my anxieties; And see if there is any wicked way in me, And lead me in the way everlasting” (</a:t>
            </a:r>
            <a:r>
              <a:rPr lang="en-US" altLang="en-US" dirty="0" err="1" smtClean="0"/>
              <a:t>NKJV</a:t>
            </a:r>
            <a:r>
              <a:rPr lang="en-US" alt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805238" y="3581400"/>
            <a:ext cx="5338762" cy="1353312"/>
            <a:chOff x="3805238" y="3581400"/>
            <a:chExt cx="5338762" cy="1353312"/>
          </a:xfrm>
        </p:grpSpPr>
        <p:sp>
          <p:nvSpPr>
            <p:cNvPr id="4" name="Rectangle 3"/>
            <p:cNvSpPr/>
            <p:nvPr/>
          </p:nvSpPr>
          <p:spPr bwMode="auto">
            <a:xfrm>
              <a:off x="3805238" y="4477512"/>
              <a:ext cx="995362" cy="457200"/>
            </a:xfrm>
            <a:prstGeom prst="rect">
              <a:avLst/>
            </a:prstGeom>
            <a:solidFill>
              <a:srgbClr val="C00000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5029200" y="3581400"/>
              <a:ext cx="4114800" cy="461665"/>
            </a:xfrm>
            <a:prstGeom prst="rect">
              <a:avLst/>
            </a:prstGeom>
            <a:solidFill>
              <a:schemeClr val="tx2"/>
            </a:solidFill>
            <a:ln w="57150">
              <a:solidFill>
                <a:srgbClr val="C00000"/>
              </a:solidFill>
            </a:ln>
          </p:spPr>
          <p:txBody>
            <a:bodyPr>
              <a:spAutoFit/>
            </a:bodyPr>
            <a:lstStyle>
              <a:lvl1pPr marL="293688" indent="-293688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342900" indent="-342900">
                <a:spcBef>
                  <a:spcPct val="50000"/>
                </a:spcBef>
                <a:buFont typeface="Wingdings" panose="05000000000000000000" pitchFamily="2" charset="2"/>
                <a:buChar char="ü"/>
              </a:pPr>
              <a:r>
                <a:rPr lang="en-US" altLang="en-US" sz="2400" dirty="0">
                  <a:solidFill>
                    <a:srgbClr val="000000"/>
                  </a:solidFill>
                  <a:latin typeface="Arial" pitchFamily="34" charset="0"/>
                </a:rPr>
                <a:t>w</a:t>
              </a:r>
              <a:r>
                <a:rPr lang="en-US" altLang="en-US" sz="2400" dirty="0" smtClean="0">
                  <a:solidFill>
                    <a:srgbClr val="000000"/>
                  </a:solidFill>
                  <a:latin typeface="Arial" pitchFamily="34" charset="0"/>
                </a:rPr>
                <a:t>hen remarries</a:t>
              </a:r>
              <a:endParaRPr lang="en-US" altLang="en-US" sz="24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cxnSp>
          <p:nvCxnSpPr>
            <p:cNvPr id="3" name="Elbow Connector 2"/>
            <p:cNvCxnSpPr>
              <a:stCxn id="10" idx="2"/>
            </p:cNvCxnSpPr>
            <p:nvPr/>
          </p:nvCxnSpPr>
          <p:spPr bwMode="auto">
            <a:xfrm rot="5400000">
              <a:off x="5717233" y="3355032"/>
              <a:ext cx="681335" cy="2057400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Adultery In Remarriage?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90600" y="1828800"/>
            <a:ext cx="396240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dirty="0">
                <a:latin typeface="Arial" pitchFamily="34" charset="0"/>
              </a:rPr>
              <a:t>“But I say unto you, That whosoever shall put away his wife, </a:t>
            </a:r>
            <a:r>
              <a:rPr lang="en-US" altLang="en-US" sz="2800" dirty="0">
                <a:solidFill>
                  <a:srgbClr val="C0C0C0"/>
                </a:solidFill>
                <a:latin typeface="Arial" pitchFamily="34" charset="0"/>
              </a:rPr>
              <a:t>saving for the cause of fornication,</a:t>
            </a:r>
            <a:r>
              <a:rPr lang="en-US" altLang="en-US" sz="2800" dirty="0">
                <a:latin typeface="Arial" pitchFamily="34" charset="0"/>
              </a:rPr>
              <a:t> </a:t>
            </a:r>
            <a:r>
              <a:rPr lang="en-US" altLang="en-US" sz="2800" dirty="0" err="1">
                <a:latin typeface="Arial" pitchFamily="34" charset="0"/>
              </a:rPr>
              <a:t>causeth</a:t>
            </a:r>
            <a:r>
              <a:rPr lang="en-US" altLang="en-US" sz="2800" dirty="0">
                <a:latin typeface="Arial" pitchFamily="34" charset="0"/>
              </a:rPr>
              <a:t> her to commit adultery: </a:t>
            </a:r>
            <a:r>
              <a:rPr lang="en-US" altLang="en-US" sz="2800" dirty="0">
                <a:solidFill>
                  <a:srgbClr val="C0C0C0"/>
                </a:solidFill>
                <a:latin typeface="Arial" pitchFamily="34" charset="0"/>
              </a:rPr>
              <a:t>and whosoever shall marry her that is divorced </a:t>
            </a:r>
            <a:r>
              <a:rPr lang="en-US" altLang="en-US" sz="2800" dirty="0" err="1">
                <a:solidFill>
                  <a:srgbClr val="C0C0C0"/>
                </a:solidFill>
                <a:latin typeface="Arial" pitchFamily="34" charset="0"/>
              </a:rPr>
              <a:t>committeth</a:t>
            </a:r>
            <a:r>
              <a:rPr lang="en-US" altLang="en-US" sz="2800" dirty="0">
                <a:solidFill>
                  <a:srgbClr val="C0C0C0"/>
                </a:solidFill>
                <a:latin typeface="Arial" pitchFamily="34" charset="0"/>
              </a:rPr>
              <a:t> adultery”</a:t>
            </a:r>
            <a:r>
              <a:rPr lang="en-US" altLang="en-US" sz="2800" dirty="0">
                <a:latin typeface="Arial" pitchFamily="34" charset="0"/>
              </a:rPr>
              <a:t> (Matt. 5:32, </a:t>
            </a:r>
            <a:r>
              <a:rPr lang="en-US" altLang="en-US" sz="2800" dirty="0" err="1">
                <a:latin typeface="Arial" pitchFamily="34" charset="0"/>
              </a:rPr>
              <a:t>KJV</a:t>
            </a:r>
            <a:r>
              <a:rPr lang="en-US" altLang="en-US" sz="2800" dirty="0">
                <a:latin typeface="Arial" pitchFamily="34" charset="0"/>
              </a:rPr>
              <a:t>)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5029200" y="2057400"/>
            <a:ext cx="411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3688" indent="-293688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>
                <a:solidFill>
                  <a:schemeClr val="tx2"/>
                </a:solidFill>
                <a:latin typeface="Arial" pitchFamily="34" charset="0"/>
              </a:rPr>
              <a:t>general rule: whoever puts away spouse causes </a:t>
            </a:r>
            <a:r>
              <a:rPr lang="en-US" altLang="en-US" sz="2400" dirty="0" smtClean="0">
                <a:solidFill>
                  <a:schemeClr val="tx2"/>
                </a:solidFill>
                <a:latin typeface="Arial" pitchFamily="34" charset="0"/>
              </a:rPr>
              <a:t>her (shares in the guilt) </a:t>
            </a:r>
            <a:r>
              <a:rPr lang="en-US" altLang="en-US" sz="2400" dirty="0">
                <a:solidFill>
                  <a:schemeClr val="tx2"/>
                </a:solidFill>
                <a:latin typeface="Arial" pitchFamily="34" charset="0"/>
              </a:rPr>
              <a:t>to commit adultery</a:t>
            </a: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1598613" y="2284413"/>
            <a:ext cx="2816225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1295400" y="2743200"/>
            <a:ext cx="3352800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1524000" y="3155950"/>
            <a:ext cx="2819400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2971800" y="4038600"/>
            <a:ext cx="1828800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1066800" y="4419600"/>
            <a:ext cx="2895600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29200" y="5029200"/>
            <a:ext cx="388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Source Sans Pro Black" pitchFamily="34" charset="0"/>
              </a:rPr>
              <a:t>A</a:t>
            </a:r>
            <a:r>
              <a:rPr lang="en-US" sz="4000" dirty="0" smtClean="0">
                <a:latin typeface="Source Sans Pro Black" pitchFamily="34" charset="0"/>
              </a:rPr>
              <a:t>dultery if remarries!</a:t>
            </a:r>
            <a:endParaRPr lang="en-US" sz="4000" dirty="0">
              <a:latin typeface="Source Sans Pro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 animBg="1"/>
      <p:bldP spid="49159" grpId="0" animBg="1"/>
      <p:bldP spid="49160" grpId="0" animBg="1"/>
      <p:bldP spid="49161" grpId="0" animBg="1"/>
      <p:bldP spid="49162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>
                <a:latin typeface="Source Sans Pro Black" pitchFamily="34" charset="0"/>
              </a:rPr>
              <a:t>1 Exception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90600" y="1828800"/>
            <a:ext cx="396240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solidFill>
                  <a:srgbClr val="C0C0C0"/>
                </a:solidFill>
                <a:latin typeface="Arial" pitchFamily="34" charset="0"/>
              </a:rPr>
              <a:t>“But I say unto you, That whosoever shall put away his wife,</a:t>
            </a:r>
            <a:r>
              <a:rPr lang="en-US" altLang="en-US" sz="2800">
                <a:latin typeface="Arial" pitchFamily="34" charset="0"/>
              </a:rPr>
              <a:t> saving for the cause of fornication, </a:t>
            </a:r>
            <a:r>
              <a:rPr lang="en-US" altLang="en-US" sz="2800">
                <a:solidFill>
                  <a:srgbClr val="C0C0C0"/>
                </a:solidFill>
                <a:latin typeface="Arial" pitchFamily="34" charset="0"/>
              </a:rPr>
              <a:t>causeth her to commit adultery: and whosoever shall marry her that is divorced committeth adultery”</a:t>
            </a:r>
            <a:r>
              <a:rPr lang="en-US" altLang="en-US" sz="2800">
                <a:latin typeface="Arial" pitchFamily="34" charset="0"/>
              </a:rPr>
              <a:t> (Matt. 5:32, KJV)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029200" y="1460242"/>
            <a:ext cx="39624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93688" indent="-293688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3200" b="1" dirty="0">
                <a:solidFill>
                  <a:schemeClr val="tx2"/>
                </a:solidFill>
                <a:latin typeface="Arial" pitchFamily="34" charset="0"/>
              </a:rPr>
              <a:t>ONE</a:t>
            </a:r>
            <a:r>
              <a:rPr lang="en-US" altLang="en-US" sz="3200" dirty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en-US" altLang="en-US" sz="3200" dirty="0">
                <a:latin typeface="Arial" pitchFamily="34" charset="0"/>
              </a:rPr>
              <a:t>exception</a:t>
            </a:r>
            <a:r>
              <a:rPr lang="en-US" altLang="en-US" sz="3200" dirty="0">
                <a:solidFill>
                  <a:schemeClr val="tx2"/>
                </a:solidFill>
                <a:latin typeface="Arial" pitchFamily="34" charset="0"/>
              </a:rPr>
              <a:t>: the one who </a:t>
            </a:r>
            <a:r>
              <a:rPr lang="en-US" altLang="en-US" sz="3200" dirty="0" smtClean="0">
                <a:solidFill>
                  <a:schemeClr val="tx2"/>
                </a:solidFill>
                <a:latin typeface="Arial" pitchFamily="34" charset="0"/>
              </a:rPr>
              <a:t>sends </a:t>
            </a:r>
            <a:r>
              <a:rPr lang="en-US" altLang="en-US" sz="3200" dirty="0">
                <a:solidFill>
                  <a:schemeClr val="tx2"/>
                </a:solidFill>
                <a:latin typeface="Arial" pitchFamily="34" charset="0"/>
              </a:rPr>
              <a:t>away </a:t>
            </a:r>
            <a:r>
              <a:rPr lang="en-US" altLang="en-US" sz="3200" spc="-150" dirty="0">
                <a:latin typeface="Arial" pitchFamily="34" charset="0"/>
              </a:rPr>
              <a:t>for </a:t>
            </a:r>
            <a:r>
              <a:rPr lang="en-US" altLang="en-US" sz="3200" spc="-150" dirty="0" smtClean="0">
                <a:latin typeface="Arial" pitchFamily="34" charset="0"/>
              </a:rPr>
              <a:t>fornication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3200" dirty="0" smtClean="0">
                <a:solidFill>
                  <a:schemeClr val="tx2"/>
                </a:solidFill>
                <a:latin typeface="Arial" pitchFamily="34" charset="0"/>
              </a:rPr>
              <a:t>is not the cause of her fornication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3200" dirty="0">
                <a:solidFill>
                  <a:schemeClr val="tx2"/>
                </a:solidFill>
                <a:latin typeface="Arial" pitchFamily="34" charset="0"/>
              </a:rPr>
              <a:t>s</a:t>
            </a:r>
            <a:r>
              <a:rPr lang="en-US" altLang="en-US" sz="3200" dirty="0" smtClean="0">
                <a:solidFill>
                  <a:schemeClr val="tx2"/>
                </a:solidFill>
                <a:latin typeface="Arial" pitchFamily="34" charset="0"/>
              </a:rPr>
              <a:t>hares not the guilt if she remarries</a:t>
            </a:r>
            <a:endParaRPr lang="en-US" altLang="en-US" sz="3200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1143000" y="3581400"/>
            <a:ext cx="3581400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1066800" y="4038600"/>
            <a:ext cx="1676400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/>
      <p:bldP spid="5120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>
                <a:latin typeface="Source Sans Pro Black" pitchFamily="34" charset="0"/>
              </a:rPr>
              <a:t>1 Exception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90600" y="1828800"/>
            <a:ext cx="396240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>
                <a:latin typeface="Arial" pitchFamily="34" charset="0"/>
              </a:rPr>
              <a:t>“But I say unto you, That whosoever shall put away his wife, saving for the cause of fornication, causeth her to commit adultery: and whosoever shall marry her that is divorced committeth adultery” (Matt. 5:32, KJV)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029200" y="1600200"/>
            <a:ext cx="4114800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3688" indent="-293688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636588" indent="-22860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800" dirty="0">
                <a:solidFill>
                  <a:schemeClr val="tx2"/>
                </a:solidFill>
                <a:latin typeface="Arial" pitchFamily="34" charset="0"/>
              </a:rPr>
              <a:t>1 exception: </a:t>
            </a:r>
            <a:r>
              <a:rPr lang="en-US" altLang="en-US" sz="2800" dirty="0" smtClean="0">
                <a:solidFill>
                  <a:schemeClr val="tx2"/>
                </a:solidFill>
                <a:latin typeface="Arial" pitchFamily="34" charset="0"/>
              </a:rPr>
              <a:t>for the innocent</a:t>
            </a:r>
          </a:p>
          <a:p>
            <a:pPr marL="685800" lvl="1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b="1" dirty="0" smtClean="0">
                <a:solidFill>
                  <a:schemeClr val="accent1"/>
                </a:solidFill>
                <a:latin typeface="Arial" pitchFamily="34" charset="0"/>
              </a:rPr>
              <a:t>the </a:t>
            </a:r>
            <a:r>
              <a:rPr lang="en-US" altLang="en-US" sz="2400" b="1" dirty="0">
                <a:solidFill>
                  <a:schemeClr val="accent1"/>
                </a:solidFill>
                <a:latin typeface="Arial" pitchFamily="34" charset="0"/>
              </a:rPr>
              <a:t>put-away still commits adultery when remarries</a:t>
            </a:r>
          </a:p>
          <a:p>
            <a:pPr marL="750888" lvl="1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b="1" u="sng" dirty="0">
                <a:solidFill>
                  <a:srgbClr val="FF66FF"/>
                </a:solidFill>
                <a:latin typeface="Arial" pitchFamily="34" charset="0"/>
              </a:rPr>
              <a:t>ONLY</a:t>
            </a:r>
            <a:r>
              <a:rPr lang="en-US" altLang="en-US" sz="2400" b="1" dirty="0">
                <a:solidFill>
                  <a:srgbClr val="FF66FF"/>
                </a:solidFill>
                <a:latin typeface="Arial" pitchFamily="34" charset="0"/>
              </a:rPr>
              <a:t> clears the </a:t>
            </a:r>
            <a:r>
              <a:rPr lang="en-US" altLang="en-US" sz="2400" b="1" dirty="0" smtClean="0">
                <a:solidFill>
                  <a:srgbClr val="FF66FF"/>
                </a:solidFill>
                <a:latin typeface="Arial" pitchFamily="34" charset="0"/>
              </a:rPr>
              <a:t>faithful</a:t>
            </a:r>
            <a:endParaRPr lang="en-US" altLang="en-US" sz="2400" b="1" dirty="0">
              <a:solidFill>
                <a:srgbClr val="FF66FF"/>
              </a:solidFill>
              <a:latin typeface="Arial" pitchFamily="34" charset="0"/>
            </a:endParaRPr>
          </a:p>
          <a:p>
            <a:pPr marL="750888" lvl="1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chemeClr val="tx2"/>
                </a:solidFill>
                <a:latin typeface="Arial" pitchFamily="34" charset="0"/>
              </a:rPr>
              <a:t>whoever marries put-away fornicator also commits adultery!</a:t>
            </a:r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1143000" y="3581400"/>
            <a:ext cx="3581400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1066800" y="4038600"/>
            <a:ext cx="1676400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>
            <a:off x="2971800" y="4038600"/>
            <a:ext cx="1752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1066800" y="4419600"/>
            <a:ext cx="2895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4876800" y="3048000"/>
            <a:ext cx="533400" cy="9144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 flipV="1">
            <a:off x="4038600" y="2819400"/>
            <a:ext cx="1371600" cy="1143000"/>
          </a:xfrm>
          <a:prstGeom prst="line">
            <a:avLst/>
          </a:prstGeom>
          <a:noFill/>
          <a:ln w="57150">
            <a:solidFill>
              <a:srgbClr val="FF00FF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2057400" y="2743200"/>
            <a:ext cx="1676400" cy="0"/>
          </a:xfrm>
          <a:prstGeom prst="line">
            <a:avLst/>
          </a:prstGeom>
          <a:noFill/>
          <a:ln w="38100">
            <a:solidFill>
              <a:srgbClr val="FF66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 flipV="1">
            <a:off x="4648200" y="5105400"/>
            <a:ext cx="762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1214438" y="4879975"/>
            <a:ext cx="3427412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1447800" y="5334000"/>
            <a:ext cx="3048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1295400" y="5715000"/>
            <a:ext cx="3124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7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0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nimBg="1"/>
      <p:bldP spid="52230" grpId="0" animBg="1"/>
      <p:bldP spid="52231" grpId="0" animBg="1"/>
      <p:bldP spid="52232" grpId="0" animBg="1"/>
      <p:bldP spid="52233" grpId="0" animBg="1"/>
      <p:bldP spid="52233" grpId="1" animBg="1"/>
      <p:bldP spid="52234" grpId="0" animBg="1"/>
      <p:bldP spid="52234" grpId="1" animBg="1"/>
      <p:bldP spid="52235" grpId="0" animBg="1"/>
      <p:bldP spid="52236" grpId="0" animBg="1"/>
      <p:bldP spid="52237" grpId="0" animBg="1"/>
      <p:bldP spid="52238" grpId="0" animBg="1"/>
      <p:bldP spid="522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305800" cy="1143000"/>
          </a:xfrm>
        </p:spPr>
        <p:txBody>
          <a:bodyPr/>
          <a:lstStyle/>
          <a:p>
            <a:r>
              <a:rPr lang="en-US" altLang="en-US" sz="3200" dirty="0" smtClean="0">
                <a:solidFill>
                  <a:schemeClr val="accent5">
                    <a:lumMod val="75000"/>
                  </a:schemeClr>
                </a:solidFill>
                <a:latin typeface="Source Sans Pro Black" pitchFamily="34" charset="0"/>
              </a:rPr>
              <a:t>"So then, they are </a:t>
            </a:r>
            <a:r>
              <a:rPr lang="en-US" altLang="en-US" sz="3200" b="1" u="sng" dirty="0" smtClean="0">
                <a:latin typeface="Source Sans Pro Black" pitchFamily="34" charset="0"/>
              </a:rPr>
              <a:t>no longer two </a:t>
            </a:r>
            <a:r>
              <a:rPr lang="en-US" altLang="en-US" sz="3200" b="1" u="sng" dirty="0" smtClean="0">
                <a:solidFill>
                  <a:schemeClr val="accent5">
                    <a:lumMod val="75000"/>
                  </a:schemeClr>
                </a:solidFill>
                <a:latin typeface="Source Sans Pro Black" pitchFamily="34" charset="0"/>
              </a:rPr>
              <a:t>but one flesh</a:t>
            </a:r>
            <a:r>
              <a:rPr lang="en-US" altLang="en-US" sz="3200" dirty="0" smtClean="0">
                <a:solidFill>
                  <a:schemeClr val="accent5">
                    <a:lumMod val="75000"/>
                  </a:schemeClr>
                </a:solidFill>
                <a:latin typeface="Source Sans Pro Black" pitchFamily="34" charset="0"/>
              </a:rPr>
              <a:t>. Therefore what God has </a:t>
            </a:r>
            <a:r>
              <a:rPr lang="en-US" altLang="en-US" sz="3200" dirty="0" smtClean="0">
                <a:latin typeface="Source Sans Pro Black" pitchFamily="34" charset="0"/>
              </a:rPr>
              <a:t>joined</a:t>
            </a:r>
            <a:r>
              <a:rPr lang="en-US" altLang="en-US" sz="3200" dirty="0" smtClean="0">
                <a:solidFill>
                  <a:schemeClr val="accent5">
                    <a:lumMod val="75000"/>
                  </a:schemeClr>
                </a:solidFill>
                <a:latin typeface="Source Sans Pro Black" pitchFamily="34" charset="0"/>
              </a:rPr>
              <a:t> together, let not man separate" (Matt. 19:6)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86000"/>
            <a:ext cx="3581400" cy="3810000"/>
          </a:xfrm>
        </p:spPr>
        <p:txBody>
          <a:bodyPr/>
          <a:lstStyle/>
          <a:p>
            <a:pPr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altLang="en-US" dirty="0" smtClean="0">
                <a:latin typeface="Source Sans Pro Black" pitchFamily="34" charset="0"/>
              </a:rPr>
              <a:t>“no longer two”</a:t>
            </a:r>
          </a:p>
          <a:p>
            <a:pPr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altLang="en-US" dirty="0" smtClean="0">
                <a:latin typeface="Source Sans Pro Black" pitchFamily="34" charset="0"/>
              </a:rPr>
              <a:t>“but one flesh”</a:t>
            </a:r>
          </a:p>
          <a:p>
            <a:pPr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altLang="en-US" dirty="0" smtClean="0">
                <a:latin typeface="Source Sans Pro Black" pitchFamily="34" charset="0"/>
              </a:rPr>
              <a:t>“joined” – “to fasten to one yoke, yoke together” (4801)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172200" y="914400"/>
            <a:ext cx="1371600" cy="609600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24581" name="Picture 5" descr="MCPE00259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88" y="2209800"/>
            <a:ext cx="4583112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154738" y="5330825"/>
            <a:ext cx="17620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Berlin Sans FB Demi" panose="020E0802020502020306" pitchFamily="34" charset="0"/>
              </a:rPr>
              <a:t>(PAIR)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accel="50000" decel="50000" autoRev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1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7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37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7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54275" grpId="0" build="p"/>
      <p:bldP spid="24580" grpId="0" animBg="1"/>
    </p:bldLst>
  </p:timing>
</p:sld>
</file>

<file path=ppt/theme/theme1.xml><?xml version="1.0" encoding="utf-8"?>
<a:theme xmlns:a="http://schemas.openxmlformats.org/drawingml/2006/main" name="BLACK">
  <a:themeElements>
    <a:clrScheme name="BLACK 1">
      <a:dk1>
        <a:srgbClr val="868686"/>
      </a:dk1>
      <a:lt1>
        <a:srgbClr val="FFFFFF"/>
      </a:lt1>
      <a:dk2>
        <a:srgbClr val="000000"/>
      </a:dk2>
      <a:lt2>
        <a:srgbClr val="FFFF00"/>
      </a:lt2>
      <a:accent1>
        <a:srgbClr val="66FF33"/>
      </a:accent1>
      <a:accent2>
        <a:srgbClr val="CC3300"/>
      </a:accent2>
      <a:accent3>
        <a:srgbClr val="AAAAAA"/>
      </a:accent3>
      <a:accent4>
        <a:srgbClr val="DADADA"/>
      </a:accent4>
      <a:accent5>
        <a:srgbClr val="B8FFAD"/>
      </a:accent5>
      <a:accent6>
        <a:srgbClr val="B92D00"/>
      </a:accent6>
      <a:hlink>
        <a:srgbClr val="0000FF"/>
      </a:hlink>
      <a:folHlink>
        <a:srgbClr val="008080"/>
      </a:folHlink>
    </a:clrScheme>
    <a:fontScheme name="BLA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CK 1">
        <a:dk1>
          <a:srgbClr val="868686"/>
        </a:dk1>
        <a:lt1>
          <a:srgbClr val="FFFFFF"/>
        </a:lt1>
        <a:dk2>
          <a:srgbClr val="000000"/>
        </a:dk2>
        <a:lt2>
          <a:srgbClr val="FFFF00"/>
        </a:lt2>
        <a:accent1>
          <a:srgbClr val="66FF33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B8FFAD"/>
        </a:accent5>
        <a:accent6>
          <a:srgbClr val="B92D00"/>
        </a:accent6>
        <a:hlink>
          <a:srgbClr val="0000FF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2">
        <a:dk1>
          <a:srgbClr val="000000"/>
        </a:dk1>
        <a:lt1>
          <a:srgbClr val="FFFFFF"/>
        </a:lt1>
        <a:dk2>
          <a:srgbClr val="9966FF"/>
        </a:dk2>
        <a:lt2>
          <a:srgbClr val="CBCBCB"/>
        </a:lt2>
        <a:accent1>
          <a:srgbClr val="6699FF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6B6B6B"/>
        </a:accent6>
        <a:hlink>
          <a:srgbClr val="00CCCC"/>
        </a:hlink>
        <a:folHlink>
          <a:srgbClr val="FF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CK">
  <a:themeElements>
    <a:clrScheme name="BLACK 1">
      <a:dk1>
        <a:srgbClr val="868686"/>
      </a:dk1>
      <a:lt1>
        <a:srgbClr val="FFFFFF"/>
      </a:lt1>
      <a:dk2>
        <a:srgbClr val="000000"/>
      </a:dk2>
      <a:lt2>
        <a:srgbClr val="FFFF00"/>
      </a:lt2>
      <a:accent1>
        <a:srgbClr val="66FF33"/>
      </a:accent1>
      <a:accent2>
        <a:srgbClr val="CC3300"/>
      </a:accent2>
      <a:accent3>
        <a:srgbClr val="AAAAAA"/>
      </a:accent3>
      <a:accent4>
        <a:srgbClr val="DADADA"/>
      </a:accent4>
      <a:accent5>
        <a:srgbClr val="B8FFAD"/>
      </a:accent5>
      <a:accent6>
        <a:srgbClr val="B92D00"/>
      </a:accent6>
      <a:hlink>
        <a:srgbClr val="0000FF"/>
      </a:hlink>
      <a:folHlink>
        <a:srgbClr val="008080"/>
      </a:folHlink>
    </a:clrScheme>
    <a:fontScheme name="BLA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CK 1">
        <a:dk1>
          <a:srgbClr val="868686"/>
        </a:dk1>
        <a:lt1>
          <a:srgbClr val="FFFFFF"/>
        </a:lt1>
        <a:dk2>
          <a:srgbClr val="000000"/>
        </a:dk2>
        <a:lt2>
          <a:srgbClr val="FFFF00"/>
        </a:lt2>
        <a:accent1>
          <a:srgbClr val="66FF33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B8FFAD"/>
        </a:accent5>
        <a:accent6>
          <a:srgbClr val="B92D00"/>
        </a:accent6>
        <a:hlink>
          <a:srgbClr val="0000FF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2">
        <a:dk1>
          <a:srgbClr val="000000"/>
        </a:dk1>
        <a:lt1>
          <a:srgbClr val="FFFFFF"/>
        </a:lt1>
        <a:dk2>
          <a:srgbClr val="9966FF"/>
        </a:dk2>
        <a:lt2>
          <a:srgbClr val="CBCBCB"/>
        </a:lt2>
        <a:accent1>
          <a:srgbClr val="6699FF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6B6B6B"/>
        </a:accent6>
        <a:hlink>
          <a:srgbClr val="00CCCC"/>
        </a:hlink>
        <a:folHlink>
          <a:srgbClr val="FF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CK 2">
    <a:dk1>
      <a:srgbClr val="000000"/>
    </a:dk1>
    <a:lt1>
      <a:srgbClr val="FFFFFF"/>
    </a:lt1>
    <a:dk2>
      <a:srgbClr val="9966FF"/>
    </a:dk2>
    <a:lt2>
      <a:srgbClr val="CBCBCB"/>
    </a:lt2>
    <a:accent1>
      <a:srgbClr val="6699FF"/>
    </a:accent1>
    <a:accent2>
      <a:srgbClr val="777777"/>
    </a:accent2>
    <a:accent3>
      <a:srgbClr val="FFFFFF"/>
    </a:accent3>
    <a:accent4>
      <a:srgbClr val="000000"/>
    </a:accent4>
    <a:accent5>
      <a:srgbClr val="B8CAFF"/>
    </a:accent5>
    <a:accent6>
      <a:srgbClr val="6B6B6B"/>
    </a:accent6>
    <a:hlink>
      <a:srgbClr val="00CCCC"/>
    </a:hlink>
    <a:folHlink>
      <a:srgbClr val="FF6699"/>
    </a:folHlink>
  </a:clrScheme>
</a:themeOverride>
</file>

<file path=ppt/theme/themeOverride2.xml><?xml version="1.0" encoding="utf-8"?>
<a:themeOverride xmlns:a="http://schemas.openxmlformats.org/drawingml/2006/main">
  <a:clrScheme name="BLACK 2">
    <a:dk1>
      <a:srgbClr val="000000"/>
    </a:dk1>
    <a:lt1>
      <a:srgbClr val="FFFFFF"/>
    </a:lt1>
    <a:dk2>
      <a:srgbClr val="9966FF"/>
    </a:dk2>
    <a:lt2>
      <a:srgbClr val="CBCBCB"/>
    </a:lt2>
    <a:accent1>
      <a:srgbClr val="6699FF"/>
    </a:accent1>
    <a:accent2>
      <a:srgbClr val="777777"/>
    </a:accent2>
    <a:accent3>
      <a:srgbClr val="FFFFFF"/>
    </a:accent3>
    <a:accent4>
      <a:srgbClr val="000000"/>
    </a:accent4>
    <a:accent5>
      <a:srgbClr val="B8CAFF"/>
    </a:accent5>
    <a:accent6>
      <a:srgbClr val="6B6B6B"/>
    </a:accent6>
    <a:hlink>
      <a:srgbClr val="00CCCC"/>
    </a:hlink>
    <a:folHlink>
      <a:srgbClr val="FF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3752</TotalTime>
  <Words>766</Words>
  <Application>Microsoft Office PowerPoint</Application>
  <PresentationFormat>On-screen Show (4:3)</PresentationFormat>
  <Paragraphs>108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BLACK</vt:lpstr>
      <vt:lpstr>1_BLACK</vt:lpstr>
      <vt:lpstr>peace-preserving problem-preventing</vt:lpstr>
      <vt:lpstr>Medicine From Malachi</vt:lpstr>
      <vt:lpstr>Medicine From Malachi</vt:lpstr>
      <vt:lpstr>Myths Justifying Divorce</vt:lpstr>
      <vt:lpstr>“Consider Your Ways”  (Hag. 1:5)</vt:lpstr>
      <vt:lpstr>Adultery In Remarriage?</vt:lpstr>
      <vt:lpstr>1 Exception</vt:lpstr>
      <vt:lpstr>1 Exception</vt:lpstr>
      <vt:lpstr>"So then, they are no longer two but one flesh. Therefore what God has joined together, let not man separate" (Matt. 19:6)</vt:lpstr>
      <vt:lpstr>Romans 7:2   “For the woman who has a husband is bound by the law to her husband as long as he lives. But if the husband dies, she is released from the law of her husband.”</vt:lpstr>
      <vt:lpstr>Romans 7:2   “For the woman who has a husband is bound by the law to her husband as long as he lives. But if the husband dies, she is released from the law of her husband.”</vt:lpstr>
      <vt:lpstr>Romans 7:2   “For the woman who has a husband is bound by the law to her husband as long as he lives. But if the husband dies, she is released from the law of her husband.”</vt:lpstr>
      <vt:lpstr>PowerPoint Presentation</vt:lpstr>
      <vt:lpstr>PowerPoint Presentation</vt:lpstr>
      <vt:lpstr>RED FLAGS</vt:lpstr>
      <vt:lpstr>Things We Ought To Do</vt:lpstr>
    </vt:vector>
  </TitlesOfParts>
  <Company>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Family: preservation &amp;     prevention</dc:title>
  <dc:creator>Steven J. Wallace</dc:creator>
  <cp:lastModifiedBy>Steven J. Wallace</cp:lastModifiedBy>
  <cp:revision>49</cp:revision>
  <dcterms:created xsi:type="dcterms:W3CDTF">2005-05-05T21:36:58Z</dcterms:created>
  <dcterms:modified xsi:type="dcterms:W3CDTF">2014-10-18T20:45:25Z</dcterms:modified>
</cp:coreProperties>
</file>