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6"/>
  </p:notesMasterIdLst>
  <p:sldIdLst>
    <p:sldId id="256" r:id="rId2"/>
    <p:sldId id="28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87" r:id="rId13"/>
    <p:sldId id="288" r:id="rId14"/>
    <p:sldId id="259" r:id="rId15"/>
  </p:sldIdLst>
  <p:sldSz cx="9144000" cy="6858000" type="screen4x3"/>
  <p:notesSz cx="6858000" cy="9144000"/>
  <p:embeddedFontLst>
    <p:embeddedFont>
      <p:font typeface="Bauhaus 93" panose="04030905020B02020C02" pitchFamily="82" charset="0"/>
      <p:regular r:id="rId17"/>
    </p:embeddedFont>
    <p:embeddedFont>
      <p:font typeface="Arial Black" panose="020B0A04020102020204" pitchFamily="34" charset="0"/>
      <p:bold r:id="rId18"/>
    </p:embeddedFont>
    <p:embeddedFont>
      <p:font typeface="Aharoni" panose="02010803020104030203" pitchFamily="2" charset="-79"/>
      <p:bold r:id="rId19"/>
    </p:embeddedFont>
    <p:embeddedFont>
      <p:font typeface="Eras Bold ITC" panose="020B0907030504020204" pitchFamily="34" charset="0"/>
      <p:regular r:id="rId20"/>
    </p:embeddedFont>
    <p:embeddedFont>
      <p:font typeface="Impact" panose="020B0806030902050204" pitchFamily="34" charset="0"/>
      <p:regular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25" autoAdjust="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1920"/>
        <p:guide pos="22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9C40F83-2774-4D60-8D8F-50EA42F16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710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CD436F-A2B1-48A5-9C5D-C2E2AA344EA6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EB2B91-7762-4263-89B6-A98057E6BE3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168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6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CC7208-75F6-4C55-9B2D-F93E78416D4B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CD436F-A2B1-48A5-9C5D-C2E2AA344EA6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D07156-CE47-4F11-9458-D8FC25D84C5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BEB336-7C81-4727-B401-05472F7B23E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0694E9-A72A-4588-AC91-472BFDB51C7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44779A-9654-4D91-8532-84492658A93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F31A62-75E0-4CE4-9A71-6BCE4F96A75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04C8B8-6A58-4241-98FE-CEC2F5CF6099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1522BA-43CC-4E78-B583-90E775345A1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0"/>
            <a:ext cx="69342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A923A-9F59-4080-A79F-4D062CB8F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2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0"/>
            <a:ext cx="86106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A3FC-B231-4380-957F-887C19191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079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781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6B09-C7AE-4D3F-A3AA-E4610C017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0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4C15-FC7E-49EF-A6A9-BA725921E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1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D011-2D02-4BE4-B257-36BA007F2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7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1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C252-82CC-42F8-ADB2-F8CCAA2B1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8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EDAB-C6F9-45DC-97A2-B7DC89E18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4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144C-4BA9-4776-AE3C-CD1C0EF8E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84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6D09-07AE-4B2B-A1A3-C0F7023DA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78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EB76-7874-4DF1-8A96-426665A8A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04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BEE4-290A-4278-9514-9EF231B64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7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/>
        </p:blipFill>
        <p:spPr>
          <a:xfrm>
            <a:off x="0" y="811306"/>
            <a:ext cx="9144000" cy="604669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57FC4C3E-572E-466F-9BA2-401C87A632C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43013E-1E5D-4C59-9708-4CDCDCFB2350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457200"/>
            <a:ext cx="8077200" cy="152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Divine Responsibilities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92252" y="3899118"/>
            <a:ext cx="83118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i="1" dirty="0" smtClean="0">
                <a:latin typeface="Arial" charset="0"/>
              </a:rPr>
              <a:t>“The </a:t>
            </a:r>
            <a:r>
              <a:rPr lang="en-US" altLang="en-US" sz="2800" i="1" dirty="0">
                <a:latin typeface="Arial" charset="0"/>
              </a:rPr>
              <a:t>homemaker has the ultimate career. All other careers exist for one purpose only – and that is to support the ultimate career. </a:t>
            </a:r>
            <a:r>
              <a:rPr lang="en-US" altLang="en-US" sz="2800" i="1" dirty="0" smtClean="0">
                <a:latin typeface="Arial" charset="0"/>
              </a:rPr>
              <a:t>” </a:t>
            </a:r>
            <a:br>
              <a:rPr lang="en-US" altLang="en-US" sz="2800" i="1" dirty="0" smtClean="0">
                <a:latin typeface="Arial" charset="0"/>
              </a:rPr>
            </a:br>
            <a:r>
              <a:rPr lang="en-US" altLang="en-US" sz="2800" i="1" dirty="0" smtClean="0">
                <a:latin typeface="Arial" charset="0"/>
              </a:rPr>
              <a:t>— Allegedly, C. S. Lewis</a:t>
            </a:r>
            <a:endParaRPr lang="en-US" altLang="en-US" sz="28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399" y="2362200"/>
            <a:ext cx="4301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Gothic Std B" pitchFamily="34" charset="-128"/>
                <a:ea typeface="Adobe Gothic Std B" pitchFamily="34" charset="-128"/>
              </a:rPr>
              <a:t>Regarding The Family</a:t>
            </a:r>
            <a:endParaRPr lang="en-US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697" y="6193079"/>
            <a:ext cx="400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The Privilege of Parenthood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69 0.0  0.124 -0.07458  0.124 -0.16647  C 0.124 -0.07458  0.179 -0.00133  0.248 -0.00133  C 0.179 -0.00133  0.125 0.07458  0.125 0.16647  C 0.125 0.07458  0.069 0.0  0.0 0.0  Z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7F8336-F581-4706-BFE9-E9B6622B1999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971800" y="3005138"/>
            <a:ext cx="2362200" cy="5334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rgbClr val="000000"/>
              </a:gs>
              <a:gs pos="100000">
                <a:schemeClr val="accent2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124200" y="2028825"/>
            <a:ext cx="2057400" cy="5334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rgbClr val="000000"/>
              </a:gs>
              <a:gs pos="100000">
                <a:schemeClr val="accent2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943600" y="3033713"/>
            <a:ext cx="2057400" cy="5334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rgbClr val="000000"/>
              </a:gs>
              <a:gs pos="100000">
                <a:schemeClr val="accent2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81200"/>
            <a:ext cx="6096000" cy="2133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“Marriage is honorable among all,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and the bed undefiled</a:t>
            </a:r>
            <a:r>
              <a:rPr lang="en-US" altLang="en-US" dirty="0" smtClean="0"/>
              <a:t>; but fornicators and adulterers God will judge” (Heb. 13:4, </a:t>
            </a:r>
            <a:r>
              <a:rPr lang="en-US" altLang="en-US" dirty="0" err="1" smtClean="0"/>
              <a:t>NKJV</a:t>
            </a:r>
            <a:r>
              <a:rPr lang="en-US" altLang="en-US" dirty="0" smtClean="0"/>
              <a:t>)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6200" y="2011363"/>
            <a:ext cx="2803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latin typeface="Arial" charset="0"/>
              </a:rPr>
              <a:t>HONORABLE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910013" y="4419600"/>
            <a:ext cx="3481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latin typeface="Arial" charset="0"/>
              </a:rPr>
              <a:t>DISHONORABLE</a:t>
            </a:r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1143000" y="1651000"/>
            <a:ext cx="2895600" cy="482600"/>
          </a:xfrm>
          <a:custGeom>
            <a:avLst/>
            <a:gdLst>
              <a:gd name="T0" fmla="*/ 0 w 1824"/>
              <a:gd name="T1" fmla="*/ 304 h 304"/>
              <a:gd name="T2" fmla="*/ 816 w 1824"/>
              <a:gd name="T3" fmla="*/ 16 h 304"/>
              <a:gd name="T4" fmla="*/ 1824 w 1824"/>
              <a:gd name="T5" fmla="*/ 208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304">
                <a:moveTo>
                  <a:pt x="0" y="304"/>
                </a:moveTo>
                <a:cubicBezTo>
                  <a:pt x="256" y="168"/>
                  <a:pt x="512" y="32"/>
                  <a:pt x="816" y="16"/>
                </a:cubicBezTo>
                <a:cubicBezTo>
                  <a:pt x="1120" y="0"/>
                  <a:pt x="1656" y="176"/>
                  <a:pt x="1824" y="208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4495800" y="3505200"/>
            <a:ext cx="1155700" cy="1066800"/>
          </a:xfrm>
          <a:custGeom>
            <a:avLst/>
            <a:gdLst>
              <a:gd name="T0" fmla="*/ 624 w 728"/>
              <a:gd name="T1" fmla="*/ 672 h 672"/>
              <a:gd name="T2" fmla="*/ 624 w 728"/>
              <a:gd name="T3" fmla="*/ 384 h 672"/>
              <a:gd name="T4" fmla="*/ 0 w 728"/>
              <a:gd name="T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672">
                <a:moveTo>
                  <a:pt x="624" y="672"/>
                </a:moveTo>
                <a:cubicBezTo>
                  <a:pt x="676" y="584"/>
                  <a:pt x="728" y="496"/>
                  <a:pt x="624" y="384"/>
                </a:cubicBezTo>
                <a:cubicBezTo>
                  <a:pt x="520" y="272"/>
                  <a:pt x="104" y="64"/>
                  <a:pt x="0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5562600" y="3657600"/>
            <a:ext cx="83820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FORNICATION IS A FOE TO THE HOME AND PROPER PARENTHOOD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09" grpId="0" animBg="1"/>
      <p:bldP spid="21510" grpId="0" animBg="1"/>
      <p:bldP spid="21512" grpId="0"/>
      <p:bldP spid="21513" grpId="0"/>
      <p:bldP spid="215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9FF33"/>
                </a:solidFill>
              </a:rPr>
              <a:t>God’s Order Since Genesis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5257800" cy="4876800"/>
          </a:xfrm>
        </p:spPr>
        <p:txBody>
          <a:bodyPr/>
          <a:lstStyle/>
          <a:p>
            <a:pPr lvl="1" eaLnBrk="1" hangingPunct="1"/>
            <a:r>
              <a:rPr lang="en-US" altLang="en-US" sz="4300" dirty="0" smtClean="0"/>
              <a:t>1</a:t>
            </a:r>
            <a:r>
              <a:rPr lang="en-US" altLang="en-US" sz="4300" baseline="30000" dirty="0" smtClean="0"/>
              <a:t>st</a:t>
            </a:r>
            <a:r>
              <a:rPr lang="en-US" altLang="en-US" sz="4300" dirty="0" smtClean="0"/>
              <a:t> leave parents</a:t>
            </a:r>
          </a:p>
          <a:p>
            <a:pPr lvl="1" eaLnBrk="1" hangingPunct="1"/>
            <a:r>
              <a:rPr lang="en-US" altLang="en-US" sz="4200" dirty="0" smtClean="0"/>
              <a:t>2</a:t>
            </a:r>
            <a:r>
              <a:rPr lang="en-US" altLang="en-US" sz="4200" baseline="30000" dirty="0" smtClean="0"/>
              <a:t>nd</a:t>
            </a:r>
            <a:r>
              <a:rPr lang="en-US" altLang="en-US" sz="4200" dirty="0" smtClean="0"/>
              <a:t> join to “wife”</a:t>
            </a:r>
          </a:p>
          <a:p>
            <a:pPr lvl="1" eaLnBrk="1" hangingPunct="1"/>
            <a:r>
              <a:rPr lang="en-US" altLang="en-US" sz="4300" dirty="0" smtClean="0"/>
              <a:t>3</a:t>
            </a:r>
            <a:r>
              <a:rPr lang="en-US" altLang="en-US" sz="4300" baseline="30000" dirty="0" smtClean="0"/>
              <a:t>rd</a:t>
            </a:r>
            <a:r>
              <a:rPr lang="en-US" altLang="en-US" sz="4300" dirty="0" smtClean="0"/>
              <a:t> become one flesh</a:t>
            </a:r>
          </a:p>
          <a:p>
            <a:pPr lvl="1" eaLnBrk="1" hangingPunct="1"/>
            <a:r>
              <a:rPr lang="en-US" altLang="en-US" sz="4300" dirty="0" smtClean="0"/>
              <a:t>4</a:t>
            </a:r>
            <a:r>
              <a:rPr lang="en-US" altLang="en-US" sz="4300" baseline="30000" dirty="0" smtClean="0"/>
              <a:t>th</a:t>
            </a:r>
            <a:r>
              <a:rPr lang="en-US" altLang="en-US" sz="4300" dirty="0" smtClean="0"/>
              <a:t> </a:t>
            </a:r>
            <a:r>
              <a:rPr lang="en-US" altLang="en-US" sz="4300" spc="-100" dirty="0" smtClean="0"/>
              <a:t>bear children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5638800" y="1981200"/>
            <a:ext cx="3200400" cy="914400"/>
          </a:xfrm>
          <a:prstGeom prst="leftArrow">
            <a:avLst>
              <a:gd name="adj1" fmla="val 50000"/>
              <a:gd name="adj2" fmla="val 87500"/>
            </a:avLst>
          </a:prstGeom>
          <a:gradFill rotWithShape="0">
            <a:gsLst>
              <a:gs pos="0">
                <a:schemeClr val="accent2"/>
              </a:gs>
              <a:gs pos="50000">
                <a:srgbClr val="000000"/>
              </a:gs>
              <a:gs pos="100000">
                <a:schemeClr val="accent2"/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latin typeface="Arial" charset="0"/>
              </a:rPr>
              <a:t>love enough?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15000" y="3200400"/>
            <a:ext cx="3352800" cy="206210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FF00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Isolating this aspect in the union from the first two is </a:t>
            </a:r>
            <a:r>
              <a:rPr lang="en-US" altLang="en-US" dirty="0" smtClean="0"/>
              <a:t>wrong!</a:t>
            </a:r>
            <a:endParaRPr lang="en-US" altLang="en-US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5105400" y="3962400"/>
            <a:ext cx="609600" cy="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0" y="5257800"/>
            <a:ext cx="3352800" cy="461665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Gen. 4:1; Mal. 2:14, 15</a:t>
            </a:r>
            <a:endParaRPr lang="en-US" sz="2400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105400" y="5486400"/>
            <a:ext cx="609600" cy="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01109 L 0.12604 0.02451 C 0.15729 0.03191 0.175 0.04301 0.175 0.0548 C 0.175 0.06798 0.15729 0.07885 0.12604 0.08625 L -0.01233 0.1220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66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3" grpId="0" animBg="1"/>
      <p:bldP spid="24583" grpId="1" animBg="1"/>
      <p:bldP spid="24584" grpId="0" animBg="1"/>
      <p:bldP spid="24584" grpId="1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Parenthood: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5052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Is a privileged blessing (Ps. 127:3-5; 128:3)</a:t>
            </a:r>
          </a:p>
          <a:p>
            <a:r>
              <a:rPr lang="en-US" sz="3300" dirty="0" smtClean="0"/>
              <a:t>Is a grave responsibility (Prov. 29:15)</a:t>
            </a:r>
          </a:p>
          <a:p>
            <a:r>
              <a:rPr lang="en-US" sz="3300" dirty="0" smtClean="0"/>
              <a:t>Has an accountability (1 Sam. 3:13)</a:t>
            </a:r>
          </a:p>
          <a:p>
            <a:r>
              <a:rPr lang="en-US" sz="3300" dirty="0" smtClean="0"/>
              <a:t>Can be disappointing (1 Sam. 8:1-5)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9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Parenthood: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9624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Can draw deep emotional bonds of love &amp; anxiety </a:t>
            </a:r>
            <a:r>
              <a:rPr lang="en-US" sz="3400" dirty="0" smtClean="0"/>
              <a:t>(Gen. 21:16; 1 Kin. 3:26; Jn. 19:25)</a:t>
            </a:r>
          </a:p>
          <a:p>
            <a:r>
              <a:rPr lang="en-US" sz="3600" dirty="0" smtClean="0"/>
              <a:t>Solicits prayer (1 Chron. 29:19; Job 1:5)</a:t>
            </a:r>
          </a:p>
          <a:p>
            <a:r>
              <a:rPr lang="en-US" sz="3600" dirty="0" smtClean="0"/>
              <a:t>Is never to be used as a call for compromise against your duty toward God (Lk. 14:16-27)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 rot="5400000">
            <a:off x="1447800" y="2476500"/>
            <a:ext cx="62484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>
                        <a:alpha val="89000"/>
                      </a:srgbClr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Bauhaus 93" panose="04030905020B02020C02" pitchFamily="82" charset="0"/>
              </a:rPr>
              <a:t>DIVINE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" y="349250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/>
              <a:t>HOME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9850" y="1949450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/>
              <a:t>PARENT</a:t>
            </a:r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>
            <a:off x="5829300" y="152400"/>
            <a:ext cx="3086100" cy="8747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ORIGIN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 rot="-413546">
            <a:off x="5943600" y="990600"/>
            <a:ext cx="309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>
                <a:latin typeface="Arial" charset="0"/>
              </a:rPr>
              <a:t>Gen. 2; Matt. 19</a:t>
            </a:r>
          </a:p>
        </p:txBody>
      </p:sp>
      <p:sp>
        <p:nvSpPr>
          <p:cNvPr id="22535" name="WordArt 8"/>
          <p:cNvSpPr>
            <a:spLocks noChangeArrowheads="1" noChangeShapeType="1" noTextEdit="1"/>
          </p:cNvSpPr>
          <p:nvPr/>
        </p:nvSpPr>
        <p:spPr bwMode="auto">
          <a:xfrm>
            <a:off x="5791200" y="1868488"/>
            <a:ext cx="3086100" cy="8747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PRIVILEGE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391726">
            <a:off x="5902325" y="2713038"/>
            <a:ext cx="291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>
                <a:latin typeface="Arial" charset="0"/>
              </a:rPr>
              <a:t>Ps. 127:3; 128:3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5791200" y="3925888"/>
            <a:ext cx="3086100" cy="8747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DUTY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76200" y="3886200"/>
            <a:ext cx="5638800" cy="1616075"/>
            <a:chOff x="48" y="2448"/>
            <a:chExt cx="3552" cy="1018"/>
          </a:xfrm>
        </p:grpSpPr>
        <p:sp>
          <p:nvSpPr>
            <p:cNvPr id="22542" name="Text Box 5"/>
            <p:cNvSpPr txBox="1">
              <a:spLocks noChangeArrowheads="1"/>
            </p:cNvSpPr>
            <p:nvPr/>
          </p:nvSpPr>
          <p:spPr bwMode="auto">
            <a:xfrm>
              <a:off x="48" y="2448"/>
              <a:ext cx="1892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 smtClean="0"/>
                <a:t>CHILD CARE</a:t>
              </a:r>
              <a:endParaRPr lang="en-US" altLang="en-US" sz="3600" b="1" dirty="0"/>
            </a:p>
            <a:p>
              <a:pPr eaLnBrk="1" hangingPunct="1"/>
              <a:r>
                <a:rPr lang="en-US" altLang="en-US" b="1" dirty="0"/>
                <a:t>(PHYSICAL &amp;</a:t>
              </a:r>
              <a:br>
                <a:rPr lang="en-US" altLang="en-US" b="1" dirty="0"/>
              </a:br>
              <a:r>
                <a:rPr lang="en-US" altLang="en-US" b="1" dirty="0"/>
                <a:t>SPIRITUAL)</a:t>
              </a:r>
            </a:p>
          </p:txBody>
        </p:sp>
        <p:sp>
          <p:nvSpPr>
            <p:cNvPr id="12300" name="AutoShape 12"/>
            <p:cNvSpPr>
              <a:spLocks noChangeArrowheads="1"/>
            </p:cNvSpPr>
            <p:nvPr/>
          </p:nvSpPr>
          <p:spPr bwMode="auto">
            <a:xfrm>
              <a:off x="1920" y="2496"/>
              <a:ext cx="1680" cy="288"/>
            </a:xfrm>
            <a:prstGeom prst="rightArrow">
              <a:avLst>
                <a:gd name="adj1" fmla="val 50000"/>
                <a:gd name="adj2" fmla="val 145833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>
                    <a:alpha val="39999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2209800" y="2057400"/>
            <a:ext cx="3429000" cy="457200"/>
          </a:xfrm>
          <a:prstGeom prst="rightArrow">
            <a:avLst>
              <a:gd name="adj1" fmla="val 50000"/>
              <a:gd name="adj2" fmla="val 187500"/>
            </a:avLst>
          </a:prstGeom>
          <a:gradFill rotWithShape="1">
            <a:gsLst>
              <a:gs pos="0">
                <a:schemeClr val="accent2"/>
              </a:gs>
              <a:gs pos="50000">
                <a:schemeClr val="tx2">
                  <a:alpha val="39999"/>
                </a:schemeClr>
              </a:gs>
              <a:gs pos="100000">
                <a:schemeClr val="accent2"/>
              </a:gs>
            </a:gsLst>
            <a:lin ang="540000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752600" y="457200"/>
            <a:ext cx="3886200" cy="457200"/>
          </a:xfrm>
          <a:prstGeom prst="rightArrow">
            <a:avLst>
              <a:gd name="adj1" fmla="val 50000"/>
              <a:gd name="adj2" fmla="val 212500"/>
            </a:avLst>
          </a:prstGeom>
          <a:gradFill rotWithShape="1">
            <a:gsLst>
              <a:gs pos="0">
                <a:schemeClr val="accent2"/>
              </a:gs>
              <a:gs pos="50000">
                <a:schemeClr val="tx2">
                  <a:alpha val="39999"/>
                </a:schemeClr>
              </a:gs>
              <a:gs pos="100000">
                <a:schemeClr val="accent2"/>
              </a:gs>
            </a:gsLst>
            <a:lin ang="540000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43013E-1E5D-4C59-9708-4CDCDCFB2350}" type="slidenum">
              <a:rPr lang="en-US" altLang="en-US" sz="140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 rot="5400000">
            <a:off x="1447800" y="2476500"/>
            <a:ext cx="62484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>
                        <a:alpha val="89000"/>
                      </a:srgbClr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Bauhaus 93" panose="04030905020B02020C02" pitchFamily="82" charset="0"/>
              </a:rPr>
              <a:t>DIVINE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6200" y="349250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/>
              <a:t>HOME</a:t>
            </a:r>
          </a:p>
        </p:txBody>
      </p:sp>
      <p:sp>
        <p:nvSpPr>
          <p:cNvPr id="10244" name="WordArt 8"/>
          <p:cNvSpPr>
            <a:spLocks noChangeArrowheads="1" noChangeShapeType="1" noTextEdit="1"/>
          </p:cNvSpPr>
          <p:nvPr/>
        </p:nvSpPr>
        <p:spPr bwMode="auto">
          <a:xfrm>
            <a:off x="5829300" y="152400"/>
            <a:ext cx="3086100" cy="8747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ORIGIN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 rot="-413546">
            <a:off x="5943600" y="990600"/>
            <a:ext cx="309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>
                <a:latin typeface="Arial" charset="0"/>
              </a:rPr>
              <a:t>Gen. 2; Matt. 19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5791200" y="1868488"/>
            <a:ext cx="3086100" cy="8747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PRIVILEGE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 rot="-391726">
            <a:off x="5902325" y="2713038"/>
            <a:ext cx="291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>
                <a:latin typeface="Arial" charset="0"/>
              </a:rPr>
              <a:t>Ps. 127:3; 128:3</a:t>
            </a:r>
          </a:p>
        </p:txBody>
      </p: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69850" y="1949450"/>
            <a:ext cx="5568950" cy="641350"/>
            <a:chOff x="44" y="1228"/>
            <a:chExt cx="3508" cy="404"/>
          </a:xfrm>
        </p:grpSpPr>
        <p:sp>
          <p:nvSpPr>
            <p:cNvPr id="10250" name="Text Box 6"/>
            <p:cNvSpPr txBox="1">
              <a:spLocks noChangeArrowheads="1"/>
            </p:cNvSpPr>
            <p:nvPr/>
          </p:nvSpPr>
          <p:spPr bwMode="auto">
            <a:xfrm>
              <a:off x="44" y="1228"/>
              <a:ext cx="1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/>
                <a:t>PARENT</a:t>
              </a:r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>
              <a:off x="1392" y="1296"/>
              <a:ext cx="2160" cy="288"/>
            </a:xfrm>
            <a:prstGeom prst="rightArrow">
              <a:avLst>
                <a:gd name="adj1" fmla="val 50000"/>
                <a:gd name="adj2" fmla="val 18750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>
                    <a:alpha val="39999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752600" y="457200"/>
            <a:ext cx="3886200" cy="457200"/>
          </a:xfrm>
          <a:prstGeom prst="rightArrow">
            <a:avLst>
              <a:gd name="adj1" fmla="val 50000"/>
              <a:gd name="adj2" fmla="val 212500"/>
            </a:avLst>
          </a:prstGeom>
          <a:gradFill rotWithShape="1">
            <a:gsLst>
              <a:gs pos="0">
                <a:schemeClr val="accent2"/>
              </a:gs>
              <a:gs pos="50000">
                <a:schemeClr val="tx2">
                  <a:alpha val="39999"/>
                </a:schemeClr>
              </a:gs>
              <a:gs pos="100000">
                <a:schemeClr val="accent2"/>
              </a:gs>
            </a:gsLst>
            <a:lin ang="540000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6FDC64-D0AE-44F6-BC9C-69C8976F78AC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524000"/>
          </a:xfrm>
        </p:spPr>
        <p:txBody>
          <a:bodyPr/>
          <a:lstStyle/>
          <a:p>
            <a:pPr eaLnBrk="1" hangingPunct="1"/>
            <a:r>
              <a:rPr lang="en-US" altLang="en-US" smtClean="0"/>
              <a:t>Having Children: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 not a meaningless fad</a:t>
            </a:r>
          </a:p>
          <a:p>
            <a:pPr eaLnBrk="1" hangingPunct="1"/>
            <a:r>
              <a:rPr lang="en-US" altLang="en-US" dirty="0" smtClean="0"/>
              <a:t>is something to be done inside of marriage</a:t>
            </a:r>
          </a:p>
          <a:p>
            <a:pPr eaLnBrk="1" hangingPunct="1"/>
            <a:r>
              <a:rPr lang="en-US" altLang="en-US" dirty="0" smtClean="0"/>
              <a:t>is a blessing and responsibility given by God (Josh. 24:4; Gen. 33:5; 48:9)</a:t>
            </a:r>
          </a:p>
          <a:p>
            <a:pPr lvl="1" eaLnBrk="1" hangingPunct="1"/>
            <a:r>
              <a:rPr lang="en-US" altLang="en-US" dirty="0" smtClean="0"/>
              <a:t>as if their souls are on loan by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99F096-2890-4587-B0BE-1438139E545D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Modern Society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exalts single females with children</a:t>
            </a:r>
          </a:p>
          <a:p>
            <a:pPr eaLnBrk="1" hangingPunct="1"/>
            <a:r>
              <a:rPr lang="en-US" altLang="en-US" dirty="0"/>
              <a:t>d</a:t>
            </a:r>
            <a:r>
              <a:rPr lang="en-US" altLang="en-US" dirty="0" smtClean="0"/>
              <a:t>ownplays the role of the father</a:t>
            </a:r>
          </a:p>
          <a:p>
            <a:pPr eaLnBrk="1" hangingPunct="1"/>
            <a:r>
              <a:rPr lang="en-US" altLang="en-US" dirty="0" smtClean="0"/>
              <a:t>promotes a pernicious view of morality</a:t>
            </a:r>
          </a:p>
          <a:p>
            <a:pPr lvl="1" eaLnBrk="1" hangingPunct="1"/>
            <a:r>
              <a:rPr lang="en-US" altLang="en-US" dirty="0" smtClean="0"/>
              <a:t>fornication glorified, divorce excused, </a:t>
            </a:r>
            <a:r>
              <a:rPr lang="en-US" altLang="en-US" smtClean="0"/>
              <a:t>abortion justified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TV, internet, art, theater, books</a:t>
            </a:r>
          </a:p>
          <a:p>
            <a:pPr lvl="1" eaLnBrk="1" hangingPunct="1"/>
            <a:r>
              <a:rPr lang="en-US" altLang="en-US" dirty="0" smtClean="0"/>
              <a:t>reverses God’s order:  live together, have children, then get married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4E8177-79B8-4999-97C3-523AE559AAA1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505200" y="2040467"/>
            <a:ext cx="1828800" cy="5334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733800" y="1509713"/>
            <a:ext cx="1266825" cy="576262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rgbClr val="000000"/>
              </a:gs>
              <a:gs pos="100000">
                <a:schemeClr val="accent2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5181600" y="989013"/>
            <a:ext cx="1216025" cy="6127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rgbClr val="000000"/>
              </a:gs>
              <a:gs pos="100000">
                <a:schemeClr val="accent2"/>
              </a:gs>
            </a:gsLst>
            <a:lin ang="5400000" scaled="1"/>
          </a:gradFill>
          <a:ln w="222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God’s order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4582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“Therefore a man shall leave his father and mother and be joined to his wife, and they shall become one flesh” (Gen. 2:24)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5965825"/>
            <a:ext cx="9144000" cy="663575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99FF33"/>
                </a:solidFill>
              </a:rPr>
              <a:t>1</a:t>
            </a:r>
            <a:r>
              <a:rPr lang="en-US" altLang="en-US" sz="3600" b="1" baseline="30000" dirty="0">
                <a:solidFill>
                  <a:srgbClr val="99FF33"/>
                </a:solidFill>
              </a:rPr>
              <a:t>st</a:t>
            </a:r>
            <a:r>
              <a:rPr lang="en-US" altLang="en-US" sz="3600" b="1" dirty="0">
                <a:solidFill>
                  <a:srgbClr val="99FF33"/>
                </a:solidFill>
              </a:rPr>
              <a:t> </a:t>
            </a:r>
            <a:r>
              <a:rPr lang="en-US" altLang="en-US" sz="3600" b="1" dirty="0"/>
              <a:t>leave &gt;</a:t>
            </a:r>
            <a:r>
              <a:rPr lang="en-US" altLang="en-US" sz="3600" b="1" dirty="0">
                <a:solidFill>
                  <a:srgbClr val="99FF33"/>
                </a:solidFill>
              </a:rPr>
              <a:t> 2</a:t>
            </a:r>
            <a:r>
              <a:rPr lang="en-US" altLang="en-US" sz="3600" b="1" baseline="30000" dirty="0">
                <a:solidFill>
                  <a:srgbClr val="99FF33"/>
                </a:solidFill>
              </a:rPr>
              <a:t>nd</a:t>
            </a:r>
            <a:r>
              <a:rPr lang="en-US" altLang="en-US" sz="3600" b="1" dirty="0">
                <a:solidFill>
                  <a:srgbClr val="99FF33"/>
                </a:solidFill>
              </a:rPr>
              <a:t> </a:t>
            </a:r>
            <a:r>
              <a:rPr lang="en-US" altLang="en-US" sz="3600" b="1" dirty="0"/>
              <a:t>join to wife &gt;</a:t>
            </a:r>
            <a:r>
              <a:rPr lang="en-US" altLang="en-US" sz="3600" b="1" dirty="0">
                <a:solidFill>
                  <a:srgbClr val="99FF33"/>
                </a:solidFill>
              </a:rPr>
              <a:t> 3</a:t>
            </a:r>
            <a:r>
              <a:rPr lang="en-US" altLang="en-US" sz="3600" b="1" baseline="30000" dirty="0">
                <a:solidFill>
                  <a:srgbClr val="99FF33"/>
                </a:solidFill>
              </a:rPr>
              <a:t>rd</a:t>
            </a:r>
            <a:r>
              <a:rPr lang="en-US" altLang="en-US" sz="3600" b="1" dirty="0">
                <a:solidFill>
                  <a:srgbClr val="99FF33"/>
                </a:solidFill>
              </a:rPr>
              <a:t> </a:t>
            </a:r>
            <a:r>
              <a:rPr lang="en-US" altLang="en-US" sz="3600" b="1" dirty="0"/>
              <a:t>one flesh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28625" y="2743200"/>
            <a:ext cx="8486775" cy="984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“to depart from, to leave behind. . .to let loose, to set free” (Strong’s #5800)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5867400" y="1601788"/>
            <a:ext cx="1588" cy="10652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8458200" cy="608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“cleave, cling to, stay with” (Strong’s #1692)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343400" y="2105025"/>
            <a:ext cx="0" cy="1905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531846" y="5106987"/>
            <a:ext cx="3623108" cy="584775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Honorable morality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0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17416" grpId="0" animBg="1"/>
      <p:bldP spid="17413" grpId="0" animBg="1"/>
      <p:bldP spid="17410" grpId="0"/>
      <p:bldP spid="17410" grpId="1"/>
      <p:bldP spid="17411" grpId="0" build="p"/>
      <p:bldP spid="17412" grpId="0" animBg="1"/>
      <p:bldP spid="17414" grpId="0" animBg="1"/>
      <p:bldP spid="17415" grpId="0" animBg="1"/>
      <p:bldP spid="17417" grpId="0" animBg="1"/>
      <p:bldP spid="17418" grpId="0" animBg="1"/>
      <p:bldP spid="174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3237F2-6165-4680-9329-49A86AEBA376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“one flesh”</a:t>
            </a:r>
            <a:r>
              <a:rPr lang="en-US" altLang="en-US" sz="3200" dirty="0" smtClean="0"/>
              <a:t>(Gen. 2:24)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sz="4000" dirty="0" smtClean="0"/>
              <a:t>is a privilege of marriage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1534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 smtClean="0"/>
              <a:t>“. . . be joined to his </a:t>
            </a:r>
            <a:r>
              <a:rPr lang="en-US" altLang="en-US" sz="4000" dirty="0" smtClean="0">
                <a:solidFill>
                  <a:schemeClr val="tx2">
                    <a:lumMod val="50000"/>
                  </a:schemeClr>
                </a:solidFill>
              </a:rPr>
              <a:t>wife</a:t>
            </a:r>
            <a:r>
              <a:rPr lang="en-US" altLang="en-US" sz="4000" dirty="0" smtClean="0"/>
              <a:t>, and they shall become one flesh”</a:t>
            </a:r>
          </a:p>
          <a:p>
            <a:pPr eaLnBrk="1" hangingPunct="1"/>
            <a:r>
              <a:rPr lang="en-US" altLang="en-US" sz="3800" dirty="0" smtClean="0"/>
              <a:t>“</a:t>
            </a:r>
            <a:r>
              <a:rPr lang="en-US" altLang="en-US" sz="3800" dirty="0" smtClean="0">
                <a:solidFill>
                  <a:schemeClr val="tx2">
                    <a:lumMod val="50000"/>
                  </a:schemeClr>
                </a:solidFill>
              </a:rPr>
              <a:t>wife</a:t>
            </a:r>
            <a:r>
              <a:rPr lang="en-US" altLang="en-US" sz="3800" dirty="0" smtClean="0"/>
              <a:t>” is often translated “</a:t>
            </a:r>
            <a:r>
              <a:rPr lang="en-US" altLang="en-US" sz="3800" dirty="0" smtClean="0">
                <a:solidFill>
                  <a:schemeClr val="tx2">
                    <a:lumMod val="50000"/>
                  </a:schemeClr>
                </a:solidFill>
              </a:rPr>
              <a:t>woman</a:t>
            </a:r>
            <a:r>
              <a:rPr lang="en-US" altLang="en-US" sz="3800" dirty="0" smtClean="0"/>
              <a:t>”</a:t>
            </a:r>
          </a:p>
          <a:p>
            <a:pPr eaLnBrk="1" hangingPunct="1"/>
            <a:r>
              <a:rPr lang="en-US" altLang="en-US" sz="3800" dirty="0"/>
              <a:t>T</a:t>
            </a:r>
            <a:r>
              <a:rPr lang="en-US" altLang="en-US" sz="3800" dirty="0" smtClean="0"/>
              <a:t>his </a:t>
            </a:r>
            <a:r>
              <a:rPr lang="en-US" altLang="en-US" sz="3800" dirty="0" smtClean="0">
                <a:solidFill>
                  <a:schemeClr val="tx2">
                    <a:lumMod val="75000"/>
                  </a:schemeClr>
                </a:solidFill>
              </a:rPr>
              <a:t>woman</a:t>
            </a:r>
            <a:r>
              <a:rPr lang="en-US" altLang="en-US" sz="3800" dirty="0" smtClean="0"/>
              <a:t> is his “</a:t>
            </a:r>
            <a:r>
              <a:rPr lang="en-US" altLang="en-US" sz="3800" dirty="0" smtClean="0">
                <a:solidFill>
                  <a:schemeClr val="tx2">
                    <a:lumMod val="75000"/>
                  </a:schemeClr>
                </a:solidFill>
              </a:rPr>
              <a:t>wife</a:t>
            </a:r>
            <a:r>
              <a:rPr lang="en-US" altLang="en-US" sz="3800" dirty="0" smtClean="0"/>
              <a:t>” and not merely a “partner”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4724400" y="3048000"/>
            <a:ext cx="838200" cy="1752600"/>
          </a:xfrm>
          <a:prstGeom prst="line">
            <a:avLst/>
          </a:prstGeom>
          <a:noFill/>
          <a:ln w="53975">
            <a:gradFill>
              <a:gsLst>
                <a:gs pos="0">
                  <a:schemeClr val="bg2"/>
                </a:gs>
                <a:gs pos="50000">
                  <a:schemeClr val="bg2">
                    <a:lumMod val="60000"/>
                    <a:lumOff val="4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 flipV="1">
            <a:off x="2286000" y="3547534"/>
            <a:ext cx="3276600" cy="1253066"/>
          </a:xfrm>
          <a:prstGeom prst="line">
            <a:avLst/>
          </a:prstGeom>
          <a:noFill/>
          <a:ln w="53975">
            <a:gradFill>
              <a:gsLst>
                <a:gs pos="0">
                  <a:schemeClr val="bg2"/>
                </a:gs>
                <a:gs pos="50000">
                  <a:schemeClr val="bg2">
                    <a:lumMod val="60000"/>
                    <a:lumOff val="4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06FAFE-E4F8-4BF3-8745-6D8C8DD20160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990600" y="3547534"/>
            <a:ext cx="762000" cy="457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rgbClr val="00000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914400" y="3048000"/>
            <a:ext cx="19812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rgbClr val="000000"/>
              </a:gs>
              <a:gs pos="100000">
                <a:schemeClr val="accent2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807201" y="2556934"/>
            <a:ext cx="9144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rgbClr val="000000"/>
              </a:gs>
              <a:gs pos="100000">
                <a:schemeClr val="accent2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014134" y="2573867"/>
            <a:ext cx="2209800" cy="457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rgbClr val="000000"/>
              </a:gs>
              <a:gs pos="100000">
                <a:schemeClr val="accent2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Malachi 2:14, 15</a:t>
            </a:r>
            <a:endParaRPr lang="en-US" altLang="en-U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“wife” is the correct understanding, “…yet she is your companion and your wife by covenant. But did He not make them one…” (Mal. 2:14, 15, </a:t>
            </a:r>
            <a:r>
              <a:rPr lang="en-US" altLang="en-US" dirty="0" err="1" smtClean="0"/>
              <a:t>NKJV</a:t>
            </a:r>
            <a:r>
              <a:rPr lang="en-US" altLang="en-US" dirty="0" smtClean="0"/>
              <a:t>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48000" y="4800600"/>
            <a:ext cx="5791200" cy="10953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Being </a:t>
            </a:r>
            <a:r>
              <a:rPr lang="en-US" altLang="en-US" dirty="0" smtClean="0"/>
              <a:t>“</a:t>
            </a:r>
            <a:r>
              <a:rPr lang="en-US" altLang="en-US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r>
              <a:rPr lang="en-US" altLang="en-US" dirty="0" smtClean="0"/>
              <a:t>” </a:t>
            </a:r>
            <a:r>
              <a:rPr lang="en-US" altLang="en-US" dirty="0"/>
              <a:t>is for those who are bound by a “covenant”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7" grpId="0" animBg="1"/>
      <p:bldP spid="19468" grpId="0" animBg="1"/>
      <p:bldP spid="19465" grpId="0" animBg="1"/>
      <p:bldP spid="19461" grpId="0" animBg="1"/>
      <p:bldP spid="19460" grpId="0" animBg="1"/>
      <p:bldP spid="19458" grpId="0"/>
      <p:bldP spid="19459" grpId="0" build="p"/>
      <p:bldP spid="194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5E69C7-44B1-496E-8723-98C08D532A5C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7526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“One Flesh” Outside of the Marriage Covenant is Sin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“Or do you not know that he who is joined to a harlot is one body with her? For ‘the two,’ He says, ‘shall become one flesh.’ But he who is joined to the Lord is one spirit with Him.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Flee</a:t>
            </a:r>
            <a:r>
              <a:rPr lang="en-US" altLang="en-US" dirty="0" smtClean="0"/>
              <a:t> sexual immorality. Every sin that a man does is outside the body, but he who commits sexual immorality sins against his own body” (1 Cor. 6:16-18, </a:t>
            </a:r>
            <a:r>
              <a:rPr lang="en-US" altLang="en-US" dirty="0" err="1" smtClean="0"/>
              <a:t>NKJV</a:t>
            </a:r>
            <a:r>
              <a:rPr lang="en-US" altLang="en-US" dirty="0" smtClean="0"/>
              <a:t>)</a:t>
            </a:r>
          </a:p>
        </p:txBody>
      </p:sp>
      <p:sp>
        <p:nvSpPr>
          <p:cNvPr id="17414" name="Oval 4"/>
          <p:cNvSpPr>
            <a:spLocks noChangeArrowheads="1"/>
          </p:cNvSpPr>
          <p:nvPr/>
        </p:nvSpPr>
        <p:spPr bwMode="auto">
          <a:xfrm>
            <a:off x="4996179" y="3022599"/>
            <a:ext cx="1844040" cy="533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2537036" y="2542539"/>
            <a:ext cx="1927860" cy="50292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7114522" y="4055533"/>
            <a:ext cx="627117" cy="4191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Eras Bold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3804</TotalTime>
  <Words>652</Words>
  <Application>Microsoft Office PowerPoint</Application>
  <PresentationFormat>On-screen Show (4:3)</PresentationFormat>
  <Paragraphs>93</Paragraphs>
  <Slides>14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Bauhaus 93</vt:lpstr>
      <vt:lpstr>Wingdings</vt:lpstr>
      <vt:lpstr>Arial Black</vt:lpstr>
      <vt:lpstr>Aharoni</vt:lpstr>
      <vt:lpstr>Eras Bold ITC</vt:lpstr>
      <vt:lpstr>Adobe Gothic Std B</vt:lpstr>
      <vt:lpstr>Impact</vt:lpstr>
      <vt:lpstr>Generic</vt:lpstr>
      <vt:lpstr>Divine Responsibilities</vt:lpstr>
      <vt:lpstr>PowerPoint Presentation</vt:lpstr>
      <vt:lpstr>PowerPoint Presentation</vt:lpstr>
      <vt:lpstr>Having Children:</vt:lpstr>
      <vt:lpstr>Modern Society</vt:lpstr>
      <vt:lpstr>God’s order</vt:lpstr>
      <vt:lpstr>“one flesh”(Gen. 2:24)  is a privilege of marriage</vt:lpstr>
      <vt:lpstr>Malachi 2:14, 15</vt:lpstr>
      <vt:lpstr>“One Flesh” Outside of the Marriage Covenant is Sin</vt:lpstr>
      <vt:lpstr>PowerPoint Presentation</vt:lpstr>
      <vt:lpstr>God’s Order Since Genesis</vt:lpstr>
      <vt:lpstr>Parenthood:</vt:lpstr>
      <vt:lpstr>Parenthood:</vt:lpstr>
      <vt:lpstr>PowerPoint Presentation</vt:lpstr>
    </vt:vector>
  </TitlesOfParts>
  <Company>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Divine Responsibilities</dc:title>
  <dc:creator>Preferred Customer</dc:creator>
  <cp:lastModifiedBy>Steven J. Wallace</cp:lastModifiedBy>
  <cp:revision>91</cp:revision>
  <dcterms:created xsi:type="dcterms:W3CDTF">2003-05-27T22:30:47Z</dcterms:created>
  <dcterms:modified xsi:type="dcterms:W3CDTF">2014-12-05T22:21:40Z</dcterms:modified>
</cp:coreProperties>
</file>