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73" r:id="rId2"/>
    <p:sldMasterId id="2147483685" r:id="rId3"/>
  </p:sldMasterIdLst>
  <p:notesMasterIdLst>
    <p:notesMasterId r:id="rId14"/>
  </p:notesMasterIdLst>
  <p:sldIdLst>
    <p:sldId id="256" r:id="rId4"/>
    <p:sldId id="286" r:id="rId5"/>
    <p:sldId id="285" r:id="rId6"/>
    <p:sldId id="287" r:id="rId7"/>
    <p:sldId id="257" r:id="rId8"/>
    <p:sldId id="260" r:id="rId9"/>
    <p:sldId id="302" r:id="rId10"/>
    <p:sldId id="303" r:id="rId11"/>
    <p:sldId id="304" r:id="rId12"/>
    <p:sldId id="300" r:id="rId13"/>
  </p:sldIdLst>
  <p:sldSz cx="9144000" cy="6858000" type="screen4x3"/>
  <p:notesSz cx="6858000" cy="9144000"/>
  <p:embeddedFontLst>
    <p:embeddedFont>
      <p:font typeface="Bauhaus 93" panose="04030905020B02020C02" pitchFamily="82" charset="0"/>
      <p:regular r:id="rId15"/>
    </p:embeddedFont>
    <p:embeddedFont>
      <p:font typeface="Arial Black" panose="020B0A04020102020204" pitchFamily="34" charset="0"/>
      <p:bold r:id="rId16"/>
    </p:embeddedFont>
    <p:embeddedFont>
      <p:font typeface="Eras Bold ITC" panose="020B0907030504020204" pitchFamily="34" charset="0"/>
      <p:regular r:id="rId17"/>
    </p:embeddedFont>
    <p:embeddedFont>
      <p:font typeface="Impact" panose="020B0806030902050204" pitchFamily="34" charset="0"/>
      <p:regular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39" autoAdjust="0"/>
  </p:normalViewPr>
  <p:slideViewPr>
    <p:cSldViewPr>
      <p:cViewPr varScale="1">
        <p:scale>
          <a:sx n="56" d="100"/>
          <a:sy n="56" d="100"/>
        </p:scale>
        <p:origin x="-1764" y="-96"/>
      </p:cViewPr>
      <p:guideLst>
        <p:guide orient="horz" pos="1920"/>
        <p:guide pos="2256"/>
      </p:guideLst>
    </p:cSldViewPr>
  </p:slideViewPr>
  <p:notesTextViewPr>
    <p:cViewPr>
      <p:scale>
        <a:sx n="100" d="100"/>
        <a:sy n="100" d="100"/>
      </p:scale>
      <p:origin x="0" y="492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9C40F83-2774-4D60-8D8F-50EA42F16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710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CD436F-A2B1-48A5-9C5D-C2E2AA344EA6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CD436F-A2B1-48A5-9C5D-C2E2AA344EA6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2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2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596252-5546-4F6F-98C8-801ADB2B800D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7C9D55-80A5-49CF-B5C3-FE400DC7C67D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103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40F83-2774-4D60-8D8F-50EA42F16CD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0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D07156-CE47-4F11-9458-D8FC25D84C56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0"/>
            <a:ext cx="69342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A923A-9F59-4080-A79F-4D062CB8F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72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0"/>
            <a:ext cx="86106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A3FC-B231-4380-957F-887C19191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079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105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7818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6B09-C7AE-4D3F-A3AA-E4610C017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70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0"/>
            <a:ext cx="69342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A923A-9F59-4080-A79F-4D062CB8FF2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9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05800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1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D011-2D02-4BE4-B257-36BA007F26F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8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1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9C252-82CC-42F8-ADB2-F8CCAA2B144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6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EDAB-C6F9-45DC-97A2-B7DC89E1817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1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144C-4BA9-4776-AE3C-CD1C0EF8E84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9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6D09-07AE-4B2B-A1A3-C0F7023DAA6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EB76-7874-4DF1-8A96-426665A8A9D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1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05800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4C15-FC7E-49EF-A6A9-BA725921E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1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BEE4-290A-4278-9514-9EF231B6492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0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0"/>
            <a:ext cx="86106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A3FC-B231-4380-957F-887C1919183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8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105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7818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6B09-C7AE-4D3F-A3AA-E4610C017D9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6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0"/>
            <a:ext cx="69342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9A923A-9F59-4080-A79F-4D062CB8FF2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05800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1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D011-2D02-4BE4-B257-36BA007F26F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1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1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9C252-82CC-42F8-ADB2-F8CCAA2B144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3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EDAB-C6F9-45DC-97A2-B7DC89E1817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9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144C-4BA9-4776-AE3C-CD1C0EF8E84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0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6D09-07AE-4B2B-A1A3-C0F7023DAA6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0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D011-2D02-4BE4-B257-36BA007F2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7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EB76-7874-4DF1-8A96-426665A8A9D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5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BEE4-290A-4278-9514-9EF231B6492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0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0"/>
            <a:ext cx="86106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A3FC-B231-4380-957F-887C1919183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85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105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7818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6B09-C7AE-4D3F-A3AA-E4610C017D9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7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1420" y="1981200"/>
            <a:ext cx="326898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9C252-82CC-42F8-ADB2-F8CCAA2B1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38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EDAB-C6F9-45DC-97A2-B7DC89E18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4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144C-4BA9-4776-AE3C-CD1C0EF8E8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84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6D09-07AE-4B2B-A1A3-C0F7023DA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78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EB76-7874-4DF1-8A96-426665A8A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04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BEE4-290A-4278-9514-9EF231B64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7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/>
        </p:blipFill>
        <p:spPr>
          <a:xfrm>
            <a:off x="0" y="811306"/>
            <a:ext cx="9144000" cy="604669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861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57FC4C3E-572E-466F-9BA2-401C87A632C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/>
        </p:blipFill>
        <p:spPr>
          <a:xfrm>
            <a:off x="0" y="811306"/>
            <a:ext cx="9144000" cy="604669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861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57FC4C3E-572E-466F-9BA2-401C87A632C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432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/>
        </p:blipFill>
        <p:spPr>
          <a:xfrm>
            <a:off x="0" y="811306"/>
            <a:ext cx="9144000" cy="604669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861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57FC4C3E-572E-466F-9BA2-401C87A632C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931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43013E-1E5D-4C59-9708-4CDCDCFB2350}" type="slidenum">
              <a:rPr lang="en-US" altLang="en-US" sz="1400"/>
              <a:pPr eaLnBrk="1" hangingPunct="1"/>
              <a:t>1</a:t>
            </a:fld>
            <a:endParaRPr lang="en-US" altLang="en-US" sz="140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457200"/>
            <a:ext cx="8077200" cy="1524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lack" pitchFamily="34" charset="0"/>
              </a:rPr>
              <a:t>Divine Responsibilities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399" y="2362200"/>
            <a:ext cx="4301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Gothic Std B" pitchFamily="34" charset="-128"/>
                <a:ea typeface="Adobe Gothic Std B" pitchFamily="34" charset="-128"/>
              </a:rPr>
              <a:t>Regarding The Family</a:t>
            </a:r>
            <a:endParaRPr lang="en-US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69 0.0  0.124 -0.07458  0.124 -0.16647  C 0.124 -0.07458  0.179 -0.00133  0.248 -0.00133  C 0.179 -0.00133  0.125 0.07458  0.125 0.16647  C 0.125 0.07458  0.069 0.0  0.0 0.0  Z" pathEditMode="relative" ptsTypes="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 rot="5400000">
            <a:off x="1447800" y="2476500"/>
            <a:ext cx="62484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>
                        <a:alpha val="89000"/>
                      </a:srgbClr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Bauhaus 93" panose="04030905020B02020C02" pitchFamily="82" charset="0"/>
              </a:rPr>
              <a:t>DIVINE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76200" y="349250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FFFF"/>
                </a:solidFill>
              </a:rPr>
              <a:t>HOME</a:t>
            </a:r>
          </a:p>
        </p:txBody>
      </p:sp>
      <p:sp>
        <p:nvSpPr>
          <p:cNvPr id="10244" name="WordArt 8"/>
          <p:cNvSpPr>
            <a:spLocks noChangeArrowheads="1" noChangeShapeType="1" noTextEdit="1"/>
          </p:cNvSpPr>
          <p:nvPr/>
        </p:nvSpPr>
        <p:spPr bwMode="auto">
          <a:xfrm>
            <a:off x="5829300" y="152400"/>
            <a:ext cx="3086100" cy="8747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ORIGIN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 rot="-413546">
            <a:off x="5943600" y="990600"/>
            <a:ext cx="3092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50000">
                      <a:schemeClr val="tx2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>
                <a:solidFill>
                  <a:srgbClr val="FFFFFF"/>
                </a:solidFill>
                <a:latin typeface="Arial" charset="0"/>
              </a:rPr>
              <a:t>Gen. 2; Matt. 19</a:t>
            </a: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5791200" y="1868488"/>
            <a:ext cx="3086100" cy="87471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PRIVILEGE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 rot="-391726">
            <a:off x="5902325" y="2713038"/>
            <a:ext cx="2913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50000">
                      <a:schemeClr val="tx2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800">
                <a:solidFill>
                  <a:srgbClr val="FFFFFF"/>
                </a:solidFill>
                <a:latin typeface="Arial" charset="0"/>
              </a:rPr>
              <a:t>Ps. 127:3; 128:3</a:t>
            </a:r>
          </a:p>
        </p:txBody>
      </p:sp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69850" y="1949450"/>
            <a:ext cx="5568950" cy="641350"/>
            <a:chOff x="44" y="1228"/>
            <a:chExt cx="3508" cy="404"/>
          </a:xfrm>
        </p:grpSpPr>
        <p:sp>
          <p:nvSpPr>
            <p:cNvPr id="10250" name="Text Box 6"/>
            <p:cNvSpPr txBox="1">
              <a:spLocks noChangeArrowheads="1"/>
            </p:cNvSpPr>
            <p:nvPr/>
          </p:nvSpPr>
          <p:spPr bwMode="auto">
            <a:xfrm>
              <a:off x="44" y="1228"/>
              <a:ext cx="1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FFFFFF"/>
                  </a:solidFill>
                </a:rPr>
                <a:t>PARENT</a:t>
              </a:r>
            </a:p>
          </p:txBody>
        </p:sp>
        <p:sp>
          <p:nvSpPr>
            <p:cNvPr id="11279" name="AutoShape 15"/>
            <p:cNvSpPr>
              <a:spLocks noChangeArrowheads="1"/>
            </p:cNvSpPr>
            <p:nvPr/>
          </p:nvSpPr>
          <p:spPr bwMode="auto">
            <a:xfrm>
              <a:off x="1392" y="1296"/>
              <a:ext cx="2160" cy="288"/>
            </a:xfrm>
            <a:prstGeom prst="rightArrow">
              <a:avLst>
                <a:gd name="adj1" fmla="val 50000"/>
                <a:gd name="adj2" fmla="val 187500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tx2">
                    <a:alpha val="39999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752600" y="457200"/>
            <a:ext cx="3886200" cy="457200"/>
          </a:xfrm>
          <a:prstGeom prst="rightArrow">
            <a:avLst>
              <a:gd name="adj1" fmla="val 50000"/>
              <a:gd name="adj2" fmla="val 212500"/>
            </a:avLst>
          </a:prstGeom>
          <a:gradFill rotWithShape="1">
            <a:gsLst>
              <a:gs pos="0">
                <a:schemeClr val="accent2"/>
              </a:gs>
              <a:gs pos="50000">
                <a:schemeClr val="tx2">
                  <a:alpha val="39999"/>
                </a:schemeClr>
              </a:gs>
              <a:gs pos="100000">
                <a:schemeClr val="accent2"/>
              </a:gs>
            </a:gsLst>
            <a:lin ang="5400000" scaled="1"/>
          </a:gra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43013E-1E5D-4C59-9708-4CDCDCFB2350}" type="slidenum">
              <a:rPr lang="en-US" altLang="en-US" sz="1400">
                <a:solidFill>
                  <a:srgbClr val="FFFFFF"/>
                </a:solidFill>
              </a:rPr>
              <a:pPr eaLnBrk="1" hangingPunct="1"/>
              <a:t>2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/>
          <a:stretch/>
        </p:blipFill>
        <p:spPr>
          <a:xfrm>
            <a:off x="1" y="1539"/>
            <a:ext cx="9144000" cy="685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76200"/>
            <a:ext cx="5257800" cy="3505200"/>
          </a:xfrm>
          <a:prstGeom prst="octagon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One Of The Most Effective Ways To Destroy Your House?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 grainSize="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5334000" cy="1981200"/>
          </a:xfrm>
          <a:prstGeom prst="rect">
            <a:avLst/>
          </a:prstGeom>
          <a:noFill/>
          <a:ln>
            <a:noFill/>
          </a:ln>
          <a:effectLst>
            <a:outerShdw blurRad="76200" dist="12700" dir="8100000" sy="-23000" kx="800400" algn="br" rotWithShape="0">
              <a:prstClr val="black">
                <a:alpha val="6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50000">
                      <a:srgbClr val="00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lg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7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8"/>
          <a:stretch/>
        </p:blipFill>
        <p:spPr>
          <a:xfrm>
            <a:off x="1" y="1539"/>
            <a:ext cx="9144000" cy="685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90600"/>
            <a:ext cx="8610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“Because of laziness the building decays, And through idleness of hands the house leaks”</a:t>
            </a:r>
            <a:b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(Eccl. 10:18)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5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 rot="5400000">
            <a:off x="1447800" y="2476500"/>
            <a:ext cx="62484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>
                        <a:alpha val="89000"/>
                      </a:srgbClr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Bauhaus 93" panose="04030905020B02020C02" pitchFamily="82" charset="0"/>
              </a:rPr>
              <a:t>DIVINE</a:t>
            </a:r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5829300" y="152400"/>
            <a:ext cx="3086100" cy="8747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ORIGIN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 rot="-413546">
            <a:off x="5943600" y="990600"/>
            <a:ext cx="3092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50000">
                      <a:schemeClr val="tx2"/>
                    </a:gs>
                    <a:gs pos="100000">
                      <a:schemeClr val="accent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>
                <a:latin typeface="Arial" charset="0"/>
              </a:rPr>
              <a:t>Gen. 2; Matt. 19</a:t>
            </a:r>
          </a:p>
        </p:txBody>
      </p:sp>
      <p:grpSp>
        <p:nvGrpSpPr>
          <p:cNvPr id="10268" name="Group 28"/>
          <p:cNvGrpSpPr>
            <a:grpSpLocks/>
          </p:cNvGrpSpPr>
          <p:nvPr/>
        </p:nvGrpSpPr>
        <p:grpSpPr bwMode="auto">
          <a:xfrm>
            <a:off x="76200" y="349250"/>
            <a:ext cx="5562600" cy="641350"/>
            <a:chOff x="48" y="220"/>
            <a:chExt cx="3504" cy="404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48" y="220"/>
              <a:ext cx="9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/>
                <a:t>HOME</a:t>
              </a:r>
            </a:p>
          </p:txBody>
        </p:sp>
        <p:sp>
          <p:nvSpPr>
            <p:cNvPr id="10267" name="AutoShape 27"/>
            <p:cNvSpPr>
              <a:spLocks noChangeArrowheads="1"/>
            </p:cNvSpPr>
            <p:nvPr/>
          </p:nvSpPr>
          <p:spPr bwMode="auto">
            <a:xfrm>
              <a:off x="1104" y="288"/>
              <a:ext cx="2448" cy="288"/>
            </a:xfrm>
            <a:prstGeom prst="rightArrow">
              <a:avLst>
                <a:gd name="adj1" fmla="val 50000"/>
                <a:gd name="adj2" fmla="val 212500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tx2">
                    <a:alpha val="39999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54" grpId="0" animBg="1"/>
      <p:bldP spid="102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C0B967-821C-4289-B3A9-AF43776D973C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524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4400" dirty="0" smtClean="0"/>
              <a:t>God Is The </a:t>
            </a:r>
            <a:r>
              <a:rPr lang="en-US" altLang="en-US" sz="4400" spc="3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DESIGNER</a:t>
            </a:r>
            <a:r>
              <a:rPr lang="en-US" altLang="en-US" sz="4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en-US" altLang="en-US" sz="4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altLang="en-US" sz="4400" dirty="0" smtClean="0"/>
              <a:t>of the Family Unit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5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God sets the rules for the family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responsibilities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family unit is good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“Every good gift and every perfect gift is from above. . .” (Jas. 1:17; cf. Gen. 1:31)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Family Unit As God </a:t>
            </a:r>
            <a:r>
              <a:rPr lang="en-US" altLang="en-US" dirty="0" smtClean="0"/>
              <a:t>Designed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“ONE” HUSBAND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en-US" dirty="0" smtClean="0"/>
              <a:t>“ONE” WIFE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28" name="Picture 4" descr="C:\Users\Steven\AppData\Local\Microsoft\Windows\Temporary Internet Files\Content.IE5\6R31VA6K\MP90044220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9608"/>
            <a:ext cx="4040188" cy="26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even\AppData\Local\Microsoft\Windows\Temporary Internet Files\Content.IE5\3GE0LTGI\MP900442352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0" y="2362200"/>
            <a:ext cx="4038600" cy="26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71800" y="3581400"/>
            <a:ext cx="3328155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Ephesians 5:31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42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Family Unit As God </a:t>
            </a:r>
            <a:r>
              <a:rPr lang="en-US" altLang="en-US" dirty="0" smtClean="0"/>
              <a:t>Designed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Primary Role: </a:t>
            </a:r>
            <a:r>
              <a:rPr lang="en-US" dirty="0" smtClean="0"/>
              <a:t>Headship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Response: </a:t>
            </a: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28" name="Picture 4" descr="C:\Users\Steven\AppData\Local\Microsoft\Windows\Temporary Internet Files\Content.IE5\6R31VA6K\MP90044220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9608"/>
            <a:ext cx="4040188" cy="26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even\AppData\Local\Microsoft\Windows\Temporary Internet Files\Content.IE5\3GE0LTGI\MP900442352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0" y="2362200"/>
            <a:ext cx="4038600" cy="26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49598" y="3581400"/>
            <a:ext cx="3972562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Eras Bold ITC"/>
              </a:rPr>
              <a:t>Ephesians 5:22-24</a:t>
            </a:r>
            <a:endParaRPr lang="en-US" dirty="0">
              <a:solidFill>
                <a:srgbClr val="FFFFFF"/>
              </a:solidFill>
              <a:latin typeface="Eras Bold IT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343400"/>
            <a:ext cx="7162800" cy="2404586"/>
          </a:xfrm>
          <a:prstGeom prst="upArrowCallout">
            <a:avLst>
              <a:gd name="adj1" fmla="val 27817"/>
              <a:gd name="adj2" fmla="val 26408"/>
              <a:gd name="adj3" fmla="val 25000"/>
              <a:gd name="adj4" fmla="val 6497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Love </a:t>
            </a:r>
            <a:r>
              <a:rPr lang="en-US" dirty="0" smtClean="0"/>
              <a:t>(Eph. 5:25-29)</a:t>
            </a:r>
          </a:p>
          <a:p>
            <a:r>
              <a:rPr lang="en-US" dirty="0" smtClean="0"/>
              <a:t>Nourishment </a:t>
            </a:r>
            <a:r>
              <a:rPr lang="en-US" dirty="0" smtClean="0"/>
              <a:t>(Eph. 5:29; Col. 2:19)</a:t>
            </a:r>
          </a:p>
          <a:p>
            <a:r>
              <a:rPr lang="en-US" dirty="0" smtClean="0"/>
              <a:t>Service </a:t>
            </a:r>
            <a:r>
              <a:rPr lang="en-US" dirty="0" smtClean="0"/>
              <a:t>(Rom. </a:t>
            </a:r>
            <a:r>
              <a:rPr lang="en-US" dirty="0" smtClean="0"/>
              <a:t>15:3; Mk. 10:42-45)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82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Family Unit As God </a:t>
            </a:r>
            <a:r>
              <a:rPr lang="en-US" altLang="en-US" dirty="0" smtClean="0"/>
              <a:t>Designed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Primary Response: </a:t>
            </a:r>
            <a:r>
              <a:rPr lang="en-US" dirty="0" smtClean="0"/>
              <a:t>Praise/Honor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Primary Role: </a:t>
            </a:r>
            <a:r>
              <a:rPr lang="en-US" dirty="0" smtClean="0"/>
              <a:t>Helper/Homemaker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A4C15-FC7E-49EF-A6A9-BA725921ECA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28" name="Picture 4" descr="C:\Users\Steven\AppData\Local\Microsoft\Windows\Temporary Internet Files\Content.IE5\6R31VA6K\MP90044220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9608"/>
            <a:ext cx="4040188" cy="26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even\AppData\Local\Microsoft\Windows\Temporary Internet Files\Content.IE5\3GE0LTGI\MP900442352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0" y="2362200"/>
            <a:ext cx="4038600" cy="26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9111" y="3048000"/>
            <a:ext cx="4073551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Eras Bold ITC"/>
              </a:rPr>
              <a:t>Genesis 2:18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Eras Bold ITC"/>
              </a:rPr>
              <a:t>Proverbs 31:11, 12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Eras Bold ITC"/>
              </a:rPr>
              <a:t>Titus 2:4, 5</a:t>
            </a:r>
            <a:endParaRPr lang="en-US" dirty="0">
              <a:solidFill>
                <a:srgbClr val="FFFFFF"/>
              </a:solidFill>
              <a:latin typeface="Eras Bold IT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5886" y="4419600"/>
            <a:ext cx="4355714" cy="2404586"/>
          </a:xfrm>
          <a:prstGeom prst="upArrowCallout">
            <a:avLst>
              <a:gd name="adj1" fmla="val 27817"/>
              <a:gd name="adj2" fmla="val 26408"/>
              <a:gd name="adj3" fmla="val 25000"/>
              <a:gd name="adj4" fmla="val 6497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Love husband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Love children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Homemaker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79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Eras Bold IT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Eras Bold IT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Eras Bold IT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000000"/>
            </a:gs>
            <a:gs pos="100000">
              <a:schemeClr val="accent2"/>
            </a:gs>
          </a:gsLst>
          <a:lin ang="5400000" scaled="1"/>
        </a:gradFill>
        <a:ln w="28575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</Template>
  <TotalTime>4358</TotalTime>
  <Words>209</Words>
  <Application>Microsoft Office PowerPoint</Application>
  <PresentationFormat>On-screen Show (4:3)</PresentationFormat>
  <Paragraphs>58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Bauhaus 93</vt:lpstr>
      <vt:lpstr>Wingdings</vt:lpstr>
      <vt:lpstr>Arial Black</vt:lpstr>
      <vt:lpstr>Adobe Gothic Std B</vt:lpstr>
      <vt:lpstr>Eras Bold ITC</vt:lpstr>
      <vt:lpstr>Impact</vt:lpstr>
      <vt:lpstr>Generic</vt:lpstr>
      <vt:lpstr>1_Generic</vt:lpstr>
      <vt:lpstr>2_Generic</vt:lpstr>
      <vt:lpstr>Divine Responsibilities</vt:lpstr>
      <vt:lpstr>PowerPoint Presentation</vt:lpstr>
      <vt:lpstr>What Is One Of The Most Effective Ways To Destroy Your House?</vt:lpstr>
      <vt:lpstr>“Because of laziness the building decays, And through idleness of hands the house leaks” (Eccl. 10:18)</vt:lpstr>
      <vt:lpstr>PowerPoint Presentation</vt:lpstr>
      <vt:lpstr>God Is The DESIGNER  of the Family Unit</vt:lpstr>
      <vt:lpstr>The Family Unit As God Designed</vt:lpstr>
      <vt:lpstr>The Family Unit As God Designed</vt:lpstr>
      <vt:lpstr>The Family Unit As God Designed</vt:lpstr>
      <vt:lpstr>PowerPoint Presentation</vt:lpstr>
    </vt:vector>
  </TitlesOfParts>
  <Company>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Divine Responsibilities</dc:title>
  <dc:creator>Preferred Customer</dc:creator>
  <cp:lastModifiedBy>Steven J. Wallace</cp:lastModifiedBy>
  <cp:revision>107</cp:revision>
  <dcterms:created xsi:type="dcterms:W3CDTF">2003-05-27T22:30:47Z</dcterms:created>
  <dcterms:modified xsi:type="dcterms:W3CDTF">2014-12-05T22:12:36Z</dcterms:modified>
</cp:coreProperties>
</file>