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</p:sldIdLst>
  <p:sldSz cx="9144000" cy="6858000" type="screen4x3"/>
  <p:notesSz cx="6858000" cy="9144000"/>
  <p:embeddedFontLst>
    <p:embeddedFont>
      <p:font typeface="Eras Bold ITC" panose="020B090703050402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072" autoAdjust="0"/>
  </p:normalViewPr>
  <p:slideViewPr>
    <p:cSldViewPr>
      <p:cViewPr varScale="1">
        <p:scale>
          <a:sx n="51" d="100"/>
          <a:sy n="5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8DD88-A9F3-483C-9FA8-66BEEFFB3A50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7FD3B-EBF9-4CFC-8631-D3B67D480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6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CD436F-A2B1-48A5-9C5D-C2E2AA344EA6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40F83-2774-4D60-8D8F-50EA42F16CD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6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FD3B-EBF9-4CFC-8631-D3B67D480B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0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40F83-2774-4D60-8D8F-50EA42F16CD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6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40F83-2774-4D60-8D8F-50EA42F16CD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40F83-2774-4D60-8D8F-50EA42F16CD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6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40F83-2774-4D60-8D8F-50EA42F16CD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43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40F83-2774-4D60-8D8F-50EA42F16CD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6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40F83-2774-4D60-8D8F-50EA42F16CD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6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40F83-2774-4D60-8D8F-50EA42F16CD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6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F45A-93BD-4D9D-87F7-B3C8A286F7CA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F83-4EF5-483B-9698-D05C4BEC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3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F45A-93BD-4D9D-87F7-B3C8A286F7CA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F83-4EF5-483B-9698-D05C4BEC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7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F45A-93BD-4D9D-87F7-B3C8A286F7CA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F83-4EF5-483B-9698-D05C4BEC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2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0"/>
            <a:ext cx="6934200" cy="1143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9A923A-9F59-4080-A79F-4D062CB8FF2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6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05800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4C15-FC7E-49EF-A6A9-BA725921EC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3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D011-2D02-4BE4-B257-36BA007F26F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7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" y="1981200"/>
            <a:ext cx="32689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1420" y="1981200"/>
            <a:ext cx="32689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9C252-82CC-42F8-ADB2-F8CCAA2B144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4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EDAB-C6F9-45DC-97A2-B7DC89E1817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3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144C-4BA9-4776-AE3C-CD1C0EF8E84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4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F6D09-07AE-4B2B-A1A3-C0F7023DAA6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2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EB76-7874-4DF1-8A96-426665A8A9D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95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F45A-93BD-4D9D-87F7-B3C8A286F7CA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F83-4EF5-483B-9698-D05C4BEC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50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BEE4-290A-4278-9514-9EF231B6492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0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05000"/>
            <a:ext cx="86106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A3FC-B231-4380-957F-887C1919183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65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105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7818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6B09-C7AE-4D3F-A3AA-E4610C017D9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4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0"/>
            <a:ext cx="6934200" cy="1143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9A923A-9F59-4080-A79F-4D062CB8FF2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6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05800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4C15-FC7E-49EF-A6A9-BA725921EC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8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D011-2D02-4BE4-B257-36BA007F26F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5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" y="1981200"/>
            <a:ext cx="32689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1420" y="1981200"/>
            <a:ext cx="32689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9C252-82CC-42F8-ADB2-F8CCAA2B144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4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EDAB-C6F9-45DC-97A2-B7DC89E1817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8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144C-4BA9-4776-AE3C-CD1C0EF8E84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2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F6D09-07AE-4B2B-A1A3-C0F7023DAA6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3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F45A-93BD-4D9D-87F7-B3C8A286F7CA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F83-4EF5-483B-9698-D05C4BEC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6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EB76-7874-4DF1-8A96-426665A8A9D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8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BEE4-290A-4278-9514-9EF231B6492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7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05000"/>
            <a:ext cx="86106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A3FC-B231-4380-957F-887C1919183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6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105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7818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6B09-C7AE-4D3F-A3AA-E4610C017D9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4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F45A-93BD-4D9D-87F7-B3C8A286F7CA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F83-4EF5-483B-9698-D05C4BEC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1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F45A-93BD-4D9D-87F7-B3C8A286F7CA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F83-4EF5-483B-9698-D05C4BEC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9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F45A-93BD-4D9D-87F7-B3C8A286F7CA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F83-4EF5-483B-9698-D05C4BEC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2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F45A-93BD-4D9D-87F7-B3C8A286F7CA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F83-4EF5-483B-9698-D05C4BEC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9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F45A-93BD-4D9D-87F7-B3C8A286F7CA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F83-4EF5-483B-9698-D05C4BEC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4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F45A-93BD-4D9D-87F7-B3C8A286F7CA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F83-4EF5-483B-9698-D05C4BEC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9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6F45A-93BD-4D9D-87F7-B3C8A286F7CA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F83-4EF5-483B-9698-D05C4BEC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9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/>
        </p:blipFill>
        <p:spPr>
          <a:xfrm>
            <a:off x="0" y="811306"/>
            <a:ext cx="9144000" cy="604669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861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FC4C3E-572E-466F-9BA2-401C87A632C4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525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3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/>
        </p:blipFill>
        <p:spPr>
          <a:xfrm>
            <a:off x="0" y="811306"/>
            <a:ext cx="9144000" cy="604669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861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FC4C3E-572E-466F-9BA2-401C87A632C4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374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3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43013E-1E5D-4C59-9708-4CDCDCFB2350}" type="slidenum">
              <a:rPr lang="en-US" altLang="en-US" sz="1400">
                <a:solidFill>
                  <a:srgbClr val="FFFFFF"/>
                </a:solidFill>
              </a:rPr>
              <a:pPr eaLnBrk="1" hangingPunct="1"/>
              <a:t>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4086" y="6193079"/>
            <a:ext cx="336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</a:rPr>
              <a:t>Family Preservation (5)</a:t>
            </a:r>
            <a:endParaRPr 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52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Roman Reasons Against Marriage For Priests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Doesn’t model Christ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No marriage in heaven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Celibacy makes one less distracted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Church tradition opposes such</a:t>
            </a:r>
          </a:p>
          <a:p>
            <a:pPr lvl="1"/>
            <a:r>
              <a:rPr lang="en-US" sz="2800" dirty="0" smtClean="0"/>
              <a:t>“</a:t>
            </a:r>
            <a:r>
              <a:rPr lang="en-US" sz="2800" dirty="0"/>
              <a:t>Canon 1087 states: </a:t>
            </a:r>
            <a:r>
              <a:rPr lang="en-US" sz="2800" dirty="0" smtClean="0"/>
              <a:t>‘Persons </a:t>
            </a:r>
            <a:r>
              <a:rPr lang="en-US" sz="2800" dirty="0"/>
              <a:t>who are in holy orders invalidly attempt marriage</a:t>
            </a:r>
            <a:r>
              <a:rPr lang="en-US" sz="2800" dirty="0" smtClean="0"/>
              <a:t>.’”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540514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CC">
                    <a:lumMod val="75000"/>
                  </a:srgbClr>
                </a:solidFill>
              </a:rPr>
              <a:t>(www.catholic.com/quickquestions/why-cant-a-priest-ever-marry)</a:t>
            </a:r>
          </a:p>
        </p:txBody>
      </p:sp>
    </p:spTree>
    <p:extLst>
      <p:ext uri="{BB962C8B-B14F-4D97-AF65-F5344CB8AC3E}">
        <p14:creationId xmlns:p14="http://schemas.microsoft.com/office/powerpoint/2010/main" val="11691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52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6000" dirty="0" smtClean="0">
                <a:solidFill>
                  <a:srgbClr val="99FF33"/>
                </a:solidFill>
              </a:rPr>
              <a:t>The Truth</a:t>
            </a:r>
            <a:endParaRPr lang="en-US" sz="6000" dirty="0">
              <a:solidFill>
                <a:srgbClr val="99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 is exactly the problem!</a:t>
            </a:r>
          </a:p>
          <a:p>
            <a:pPr lvl="1"/>
            <a:r>
              <a:rPr lang="en-US" dirty="0" smtClean="0"/>
              <a:t>Since the Second Lateran Council in 1139 any candidate for priestly duty has been required to take an oath of celibacy</a:t>
            </a:r>
          </a:p>
          <a:p>
            <a:pPr lvl="1"/>
            <a:r>
              <a:rPr lang="en-US" dirty="0" smtClean="0"/>
              <a:t>What a contrast to 1 Cor. 9:5; etc.!</a:t>
            </a:r>
          </a:p>
          <a:p>
            <a:r>
              <a:rPr lang="en-US" dirty="0" smtClean="0"/>
              <a:t>Church tradition is never to trump Scripture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22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52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6000" dirty="0" smtClean="0">
                <a:solidFill>
                  <a:srgbClr val="99FF33"/>
                </a:solidFill>
              </a:rPr>
              <a:t>The Truth</a:t>
            </a:r>
            <a:endParaRPr lang="en-US" sz="6000" dirty="0">
              <a:solidFill>
                <a:srgbClr val="99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All Christians are priests in the church today (1 Pet. 2:1-9)</a:t>
            </a:r>
          </a:p>
          <a:p>
            <a:r>
              <a:rPr lang="en-US" sz="3600" dirty="0" smtClean="0"/>
              <a:t>Bible bishops were married men with faithful children (Titus 1:5-9; 1 Tim. </a:t>
            </a:r>
            <a:r>
              <a:rPr lang="en-US" sz="3600" dirty="0" smtClean="0"/>
              <a:t>3:1-9; cf. Mal. 2:15)</a:t>
            </a:r>
            <a:endParaRPr lang="en-US" sz="3600" dirty="0" smtClean="0"/>
          </a:p>
          <a:p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35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/>
          <a:lstStyle/>
          <a:p>
            <a:r>
              <a:rPr lang="en-US" dirty="0" smtClean="0"/>
              <a:t>Recap/Observations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305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Care in rightly understanding the Scriptures </a:t>
            </a:r>
          </a:p>
          <a:p>
            <a:pPr lvl="1"/>
            <a:r>
              <a:rPr lang="en-US" dirty="0" smtClean="0"/>
              <a:t>Danger in isolating statements from context</a:t>
            </a:r>
          </a:p>
          <a:p>
            <a:pPr lvl="1"/>
            <a:r>
              <a:rPr lang="en-US" dirty="0" smtClean="0"/>
              <a:t>Danger in seeking to make the Scripture agree with tradition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Marriage is honorable among all</a:t>
            </a:r>
          </a:p>
          <a:p>
            <a:pPr lvl="1"/>
            <a:r>
              <a:rPr lang="en-US" dirty="0" smtClean="0"/>
              <a:t>God’s gift to man to enjoy</a:t>
            </a:r>
          </a:p>
          <a:p>
            <a:pPr lvl="1"/>
            <a:r>
              <a:rPr lang="en-US" dirty="0" smtClean="0"/>
              <a:t>Training ground for righteousness and character</a:t>
            </a:r>
          </a:p>
          <a:p>
            <a:pPr lvl="1"/>
            <a:r>
              <a:rPr lang="en-US" dirty="0" smtClean="0"/>
              <a:t>Overseers of the church are to be married men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There is not a separate class of people in the church who serve as priests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777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1 Peter 3:21, 22 (LO)</a:t>
            </a:r>
            <a:endParaRPr lang="en-US" dirty="0">
              <a:ln w="38100"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21  </a:t>
            </a:r>
            <a:r>
              <a:rPr lang="en-US" dirty="0"/>
              <a:t>the antitype, immersion, does, also, now save us, (not putting away the filth of the flesh; but seeking of a good conscience toward God,) by the resurrection of Jesus Christ;</a:t>
            </a:r>
          </a:p>
          <a:p>
            <a:pPr marL="0" indent="0">
              <a:buNone/>
            </a:pPr>
            <a:r>
              <a:rPr lang="en-US" dirty="0"/>
              <a:t>22  who, having gone into heaven, is at the right hand of God; angels, and authorities, and powers, being subjected to him.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9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52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Demolition and Demotion of 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</a:t>
            </a:r>
            <a:r>
              <a:rPr lang="en-US" sz="3600" dirty="0" smtClean="0"/>
              <a:t>een in the violence against it </a:t>
            </a:r>
          </a:p>
          <a:p>
            <a:pPr lvl="1"/>
            <a:r>
              <a:rPr lang="en-US" sz="3200" dirty="0" smtClean="0"/>
              <a:t>Role confusion</a:t>
            </a:r>
          </a:p>
          <a:p>
            <a:pPr lvl="1"/>
            <a:r>
              <a:rPr lang="en-US" sz="3200" dirty="0" smtClean="0"/>
              <a:t>Divorce</a:t>
            </a:r>
          </a:p>
          <a:p>
            <a:pPr lvl="1"/>
            <a:r>
              <a:rPr lang="en-US" sz="3200" dirty="0"/>
              <a:t>L</a:t>
            </a:r>
            <a:r>
              <a:rPr lang="en-US" sz="3200" dirty="0" smtClean="0"/>
              <a:t>iving together (without marriage)</a:t>
            </a:r>
          </a:p>
          <a:p>
            <a:pPr lvl="1"/>
            <a:r>
              <a:rPr lang="en-US" sz="3200" dirty="0" smtClean="0"/>
              <a:t>Prostitution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een in Roman Catholic doctrine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52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Roman Reasons Against Marriage For Priests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Doesn’t model Christ</a:t>
            </a:r>
          </a:p>
          <a:p>
            <a:pPr lvl="1"/>
            <a:r>
              <a:rPr lang="en-US" dirty="0" smtClean="0"/>
              <a:t>“By </a:t>
            </a:r>
            <a:r>
              <a:rPr lang="en-US" dirty="0"/>
              <a:t>remaining celibate and devoting themselves to the service of the Church, priests more closely model</a:t>
            </a:r>
            <a:r>
              <a:rPr lang="en-US" dirty="0" smtClean="0"/>
              <a:t>, </a:t>
            </a:r>
            <a:r>
              <a:rPr lang="en-US" dirty="0"/>
              <a:t>configure themselves to, and consecrate themselves to </a:t>
            </a:r>
            <a:r>
              <a:rPr lang="en-US" dirty="0" smtClean="0"/>
              <a:t>Christ”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540514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CC">
                    <a:lumMod val="75000"/>
                  </a:srgbClr>
                </a:solidFill>
              </a:rPr>
              <a:t>(www.catholic.com/quickquestions/why-cant-a-priest-ever-marry)</a:t>
            </a:r>
          </a:p>
        </p:txBody>
      </p:sp>
    </p:spTree>
    <p:extLst>
      <p:ext uri="{BB962C8B-B14F-4D97-AF65-F5344CB8AC3E}">
        <p14:creationId xmlns:p14="http://schemas.microsoft.com/office/powerpoint/2010/main" val="168732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52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6000" dirty="0" smtClean="0">
                <a:solidFill>
                  <a:srgbClr val="99FF33"/>
                </a:solidFill>
              </a:rPr>
              <a:t>The Truth</a:t>
            </a:r>
            <a:endParaRPr lang="en-US" sz="6000" dirty="0">
              <a:solidFill>
                <a:srgbClr val="99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Lord’s purpose to come to earth was not to get married and raise a family but to seek and save the lost (Lk. 19:10)</a:t>
            </a:r>
          </a:p>
          <a:p>
            <a:r>
              <a:rPr lang="en-US" dirty="0" smtClean="0"/>
              <a:t>In saving the lost, His life was the ransom payment (Mk. 10:45; 1 Tim. 2:5, 6)</a:t>
            </a:r>
          </a:p>
          <a:p>
            <a:r>
              <a:rPr lang="en-US" dirty="0" smtClean="0"/>
              <a:t>His mission had nothing to do with creating a physical family line </a:t>
            </a:r>
            <a:r>
              <a:rPr lang="en-US" spc="-150" dirty="0" smtClean="0"/>
              <a:t>(Lk. 3:8; Gal. 3:27-29)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31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52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Roman Reasons Against Marriage For Priests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Doesn’t model Christ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No marriage in heaven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As Christ himself makes clear, none of us will be married in heaven (Mt 22:23–30). By remaining unmarried in this life, priests are more closely configured to the final, eschatological state that will be all of ours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540514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CC">
                    <a:lumMod val="75000"/>
                  </a:srgbClr>
                </a:solidFill>
              </a:rPr>
              <a:t>(www.catholic.com/quickquestions/why-cant-a-priest-ever-marry)</a:t>
            </a:r>
          </a:p>
        </p:txBody>
      </p:sp>
    </p:spTree>
    <p:extLst>
      <p:ext uri="{BB962C8B-B14F-4D97-AF65-F5344CB8AC3E}">
        <p14:creationId xmlns:p14="http://schemas.microsoft.com/office/powerpoint/2010/main" val="15196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52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6000" dirty="0" smtClean="0">
                <a:solidFill>
                  <a:srgbClr val="99FF33"/>
                </a:solidFill>
              </a:rPr>
              <a:t>The Truth</a:t>
            </a:r>
            <a:endParaRPr lang="en-US" sz="6000" dirty="0">
              <a:solidFill>
                <a:srgbClr val="99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proves too much proves nothing at all!</a:t>
            </a:r>
          </a:p>
          <a:p>
            <a:r>
              <a:rPr lang="en-US" dirty="0" smtClean="0"/>
              <a:t>Why would some be required to be more closely configured to that eschatological state than others (Acts 10:34, 35)?</a:t>
            </a:r>
          </a:p>
          <a:p>
            <a:r>
              <a:rPr lang="en-US" dirty="0" smtClean="0"/>
              <a:t>Was Elijah more fit than Moses and Aaron (Matt. 17:3, 4)?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49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52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Roman Reasons Against Marriage For Priests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Doesn’t model Christ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No marriage in heaven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Celibacy makes one less distracted </a:t>
            </a:r>
          </a:p>
          <a:p>
            <a:pPr lvl="1"/>
            <a:r>
              <a:rPr lang="en-US" sz="2800" dirty="0" smtClean="0"/>
              <a:t>“</a:t>
            </a:r>
            <a:r>
              <a:rPr lang="en-US" sz="2800" dirty="0"/>
              <a:t>Paul makes it very clear that remaining single allows one’s attention to be undivided in serving the Lord (1 </a:t>
            </a:r>
            <a:r>
              <a:rPr lang="en-US" sz="2800" dirty="0" err="1"/>
              <a:t>Cor</a:t>
            </a:r>
            <a:r>
              <a:rPr lang="en-US" sz="2800" dirty="0"/>
              <a:t> 7:32–35). He recommends celibacy to all (1 </a:t>
            </a:r>
            <a:r>
              <a:rPr lang="en-US" sz="2800" dirty="0" err="1"/>
              <a:t>Cor</a:t>
            </a:r>
            <a:r>
              <a:rPr lang="en-US" sz="2800" dirty="0"/>
              <a:t> 7:7</a:t>
            </a:r>
            <a:r>
              <a:rPr lang="en-US" sz="2800" dirty="0" smtClean="0"/>
              <a:t>)…”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540514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CC">
                    <a:lumMod val="75000"/>
                  </a:srgbClr>
                </a:solidFill>
              </a:rPr>
              <a:t>(www.catholic.com/quickquestions/why-cant-a-priest-ever-marry)</a:t>
            </a:r>
          </a:p>
        </p:txBody>
      </p:sp>
    </p:spTree>
    <p:extLst>
      <p:ext uri="{BB962C8B-B14F-4D97-AF65-F5344CB8AC3E}">
        <p14:creationId xmlns:p14="http://schemas.microsoft.com/office/powerpoint/2010/main" val="6030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52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6000" dirty="0" smtClean="0">
                <a:solidFill>
                  <a:srgbClr val="99FF33"/>
                </a:solidFill>
              </a:rPr>
              <a:t>The Truth</a:t>
            </a:r>
            <a:endParaRPr lang="en-US" sz="6000" dirty="0">
              <a:solidFill>
                <a:srgbClr val="99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058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Paul had the right to marry (1 Cor. 9:5)</a:t>
            </a:r>
          </a:p>
          <a:p>
            <a:r>
              <a:rPr lang="en-US" dirty="0" smtClean="0"/>
              <a:t>1 Corinthians 7 is not written to a separate class of men known as “priests”</a:t>
            </a:r>
          </a:p>
          <a:p>
            <a:r>
              <a:rPr lang="en-US" dirty="0" smtClean="0"/>
              <a:t>If Paul recommends celibacy for all, then why do Catholics only enforce it upon their clergy?</a:t>
            </a:r>
          </a:p>
          <a:p>
            <a:r>
              <a:rPr lang="en-US" dirty="0" smtClean="0"/>
              <a:t>1 Corinthians 7 is written within a limited context of a “present distress” (7:26)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35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52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6000" dirty="0" smtClean="0">
                <a:solidFill>
                  <a:srgbClr val="99FF33"/>
                </a:solidFill>
              </a:rPr>
              <a:t>The Truth</a:t>
            </a:r>
            <a:endParaRPr lang="en-US" sz="6000" dirty="0">
              <a:solidFill>
                <a:srgbClr val="99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305800" cy="3810000"/>
          </a:xfrm>
        </p:spPr>
        <p:txBody>
          <a:bodyPr/>
          <a:lstStyle/>
          <a:p>
            <a:r>
              <a:rPr lang="en-US" dirty="0" smtClean="0"/>
              <a:t>The general teaching of Scripture is that men are to marry</a:t>
            </a:r>
          </a:p>
          <a:p>
            <a:pPr lvl="1"/>
            <a:r>
              <a:rPr lang="en-US" dirty="0" smtClean="0"/>
              <a:t>God thru Moses (Gen. 2:18, 24)</a:t>
            </a:r>
          </a:p>
          <a:p>
            <a:pPr lvl="1"/>
            <a:r>
              <a:rPr lang="en-US" dirty="0" smtClean="0"/>
              <a:t>God thru Solomon (Prov. 18:22)</a:t>
            </a:r>
          </a:p>
          <a:p>
            <a:pPr lvl="1"/>
            <a:r>
              <a:rPr lang="en-US" dirty="0" smtClean="0"/>
              <a:t>God thru Malachi (Mal. 2:15)</a:t>
            </a:r>
          </a:p>
          <a:p>
            <a:pPr lvl="1"/>
            <a:r>
              <a:rPr lang="en-US" dirty="0" smtClean="0"/>
              <a:t>God thru Jesus (Mk. 10:6-9; Jn. 2:1-11)</a:t>
            </a:r>
          </a:p>
          <a:p>
            <a:pPr lvl="1"/>
            <a:r>
              <a:rPr lang="en-US" dirty="0" smtClean="0"/>
              <a:t>God thru Paul (Eph. 5:25ff; 1 Tim. 4:1-3; 5:14; cf. Heb. 13:4)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85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Eras Bold IT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000000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000000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Eras Bold IT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000000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000000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741</Words>
  <Application>Microsoft Office PowerPoint</Application>
  <PresentationFormat>On-screen Show (4:3)</PresentationFormat>
  <Paragraphs>94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Eras Bold ITC</vt:lpstr>
      <vt:lpstr>Wingdings</vt:lpstr>
      <vt:lpstr>Calibri</vt:lpstr>
      <vt:lpstr>Office Theme</vt:lpstr>
      <vt:lpstr>Generic</vt:lpstr>
      <vt:lpstr>1_Generic</vt:lpstr>
      <vt:lpstr>PowerPoint Presentation</vt:lpstr>
      <vt:lpstr>The Demolition and Demotion of Marriage</vt:lpstr>
      <vt:lpstr>Roman Reasons Against Marriage For Priests</vt:lpstr>
      <vt:lpstr>The Truth</vt:lpstr>
      <vt:lpstr>Roman Reasons Against Marriage For Priests</vt:lpstr>
      <vt:lpstr>The Truth</vt:lpstr>
      <vt:lpstr>Roman Reasons Against Marriage For Priests</vt:lpstr>
      <vt:lpstr>The Truth</vt:lpstr>
      <vt:lpstr>The Truth</vt:lpstr>
      <vt:lpstr>Roman Reasons Against Marriage For Priests</vt:lpstr>
      <vt:lpstr>The Truth</vt:lpstr>
      <vt:lpstr>The Truth</vt:lpstr>
      <vt:lpstr>Recap/Observations</vt:lpstr>
      <vt:lpstr>1 Peter 3:21, 22 (LO)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11</cp:revision>
  <dcterms:created xsi:type="dcterms:W3CDTF">2014-11-07T22:23:51Z</dcterms:created>
  <dcterms:modified xsi:type="dcterms:W3CDTF">2014-11-08T17:57:31Z</dcterms:modified>
</cp:coreProperties>
</file>