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4" r:id="rId2"/>
    <p:sldMasterId id="2147483668" r:id="rId3"/>
    <p:sldMasterId id="2147483680" r:id="rId4"/>
  </p:sldMasterIdLst>
  <p:notesMasterIdLst>
    <p:notesMasterId r:id="rId17"/>
  </p:notesMasterIdLst>
  <p:sldIdLst>
    <p:sldId id="265" r:id="rId5"/>
    <p:sldId id="256" r:id="rId6"/>
    <p:sldId id="257" r:id="rId7"/>
    <p:sldId id="258" r:id="rId8"/>
    <p:sldId id="259" r:id="rId9"/>
    <p:sldId id="295" r:id="rId10"/>
    <p:sldId id="296" r:id="rId11"/>
    <p:sldId id="293" r:id="rId12"/>
    <p:sldId id="294" r:id="rId13"/>
    <p:sldId id="297" r:id="rId14"/>
    <p:sldId id="261" r:id="rId15"/>
    <p:sldId id="298" r:id="rId16"/>
  </p:sldIdLst>
  <p:sldSz cx="9144000" cy="6858000" type="screen4x3"/>
  <p:notesSz cx="6858000" cy="9144000"/>
  <p:embeddedFontLst>
    <p:embeddedFont>
      <p:font typeface="Arial Black" panose="020B0A04020102020204" pitchFamily="34" charset="0"/>
      <p:bold r:id="rId18"/>
    </p:embeddedFont>
    <p:embeddedFont>
      <p:font typeface="ＭＳ Ｐゴシック" panose="020B0600070205080204" pitchFamily="34" charset="-128"/>
      <p:regular r:id="rId19"/>
    </p:embeddedFont>
    <p:embeddedFont>
      <p:font typeface="Candara" panose="020E0502030303020204" pitchFamily="34" charset="0"/>
      <p:regular r:id="rId20"/>
      <p:bold r:id="rId21"/>
      <p:italic r:id="rId22"/>
      <p:boldItalic r:id="rId23"/>
    </p:embeddedFont>
    <p:embeddedFont>
      <p:font typeface="Aharoni" panose="02010803020104030203" pitchFamily="2" charset="-79"/>
      <p:bold r:id="rId24"/>
    </p:embeddedFont>
    <p:embeddedFont>
      <p:font typeface="Cambria" panose="02040503050406030204" pitchFamily="18" charset="0"/>
      <p:regular r:id="rId25"/>
      <p:bold r:id="rId26"/>
      <p:italic r:id="rId27"/>
      <p:boldItalic r:id="rId28"/>
    </p:embeddedFont>
    <p:embeddedFont>
      <p:font typeface="Gill Sans Ultra Bold" panose="020B0A02020104020203" pitchFamily="34" charset="0"/>
      <p:regular r:id="rId29"/>
    </p:embeddedFont>
    <p:embeddedFont>
      <p:font typeface="Georgia" panose="02040502050405020303" pitchFamily="18" charset="0"/>
      <p:regular r:id="rId30"/>
      <p:bold r:id="rId31"/>
      <p:italic r:id="rId32"/>
      <p:boldItalic r:id="rId33"/>
    </p:embeddedFont>
    <p:embeddedFont>
      <p:font typeface="Berlin Sans FB Demi" panose="020E0802020502020306" pitchFamily="34" charset="0"/>
      <p:bold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9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42" autoAdjust="0"/>
  </p:normalViewPr>
  <p:slideViewPr>
    <p:cSldViewPr>
      <p:cViewPr varScale="1">
        <p:scale>
          <a:sx n="44" d="100"/>
          <a:sy n="44" d="100"/>
        </p:scale>
        <p:origin x="-21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7A899A-5325-4F99-BC4D-1AFFFAA46149}" type="datetimeFigureOut">
              <a:rPr lang="en-US" smtClean="0"/>
              <a:t>7/10/2015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11AC6-4E32-40F1-834B-C0546FD11C4E}" type="slidenum">
              <a:rPr lang="en-US" smtClean="0"/>
              <a:t>‹#›</a:t>
            </a:fld>
            <a:endParaRPr lang="en-US"/>
          </a:p>
        </p:txBody>
      </p:sp>
    </p:spTree>
    <p:extLst>
      <p:ext uri="{BB962C8B-B14F-4D97-AF65-F5344CB8AC3E}">
        <p14:creationId xmlns:p14="http://schemas.microsoft.com/office/powerpoint/2010/main" val="149348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FF507-6B5B-4263-B50D-BE904A3BB57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1937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9539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9724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9539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mj-lt"/>
              <a:buAutoNum type="alphaUcPeriod"/>
            </a:pPr>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9539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9539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D11AC6-4E32-40F1-834B-C0546FD11C4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2613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11AC6-4E32-40F1-834B-C0546FD11C4E}" type="slidenum">
              <a:rPr lang="en-US" smtClean="0"/>
              <a:t>8</a:t>
            </a:fld>
            <a:endParaRPr lang="en-US"/>
          </a:p>
        </p:txBody>
      </p:sp>
    </p:spTree>
    <p:extLst>
      <p:ext uri="{BB962C8B-B14F-4D97-AF65-F5344CB8AC3E}">
        <p14:creationId xmlns:p14="http://schemas.microsoft.com/office/powerpoint/2010/main" val="2526132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9539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11AC6-4E32-40F1-834B-C0546FD11C4E}" type="slidenum">
              <a:rPr lang="en-US" smtClean="0"/>
              <a:t>10</a:t>
            </a:fld>
            <a:endParaRPr lang="en-US"/>
          </a:p>
        </p:txBody>
      </p:sp>
    </p:spTree>
    <p:extLst>
      <p:ext uri="{BB962C8B-B14F-4D97-AF65-F5344CB8AC3E}">
        <p14:creationId xmlns:p14="http://schemas.microsoft.com/office/powerpoint/2010/main" val="346521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35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245F98-1D13-44A8-B7E0-2DBFB5D9AF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104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1765DE-0102-4CB4-BA30-67CC7BB703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3598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1EC190-7F9E-4091-A2D6-162A67CA68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2224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0BDD9AB-FA3E-4ABE-B076-1F3A519733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07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E830A5A-6C63-49F4-B871-1BEC51F972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279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C1742FE-5AF6-47B5-A217-388FD18EE2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266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C0425DC-784F-41E1-AC55-7B38B9D221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77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4A1074-4511-47D2-B137-C110254198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6470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520597-369B-4FAA-B145-F26F07710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1033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6F47C8-D74B-4CDA-8C92-64CED94D5D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504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11967" y="173629"/>
            <a:ext cx="5804739" cy="6512547"/>
          </a:xfrm>
        </p:spPr>
        <p:txBody>
          <a:bodyPr anchor="t" anchorCtr="0"/>
          <a:lstStyle>
            <a:lvl1pPr algn="l">
              <a:defRPr>
                <a:solidFill>
                  <a:srgbClr val="F9E0A2"/>
                </a:solidFill>
              </a:defRPr>
            </a:lvl1pPr>
            <a:lvl2pPr algn="l">
              <a:defRPr>
                <a:solidFill>
                  <a:srgbClr val="F9E0A2"/>
                </a:solidFill>
              </a:defRPr>
            </a:lvl2pPr>
            <a:lvl3pPr algn="l">
              <a:defRPr>
                <a:solidFill>
                  <a:srgbClr val="F9E0A2"/>
                </a:solidFill>
              </a:defRPr>
            </a:lvl3pPr>
            <a:lvl4pPr algn="l">
              <a:defRPr>
                <a:solidFill>
                  <a:srgbClr val="F9E0A2"/>
                </a:solidFill>
              </a:defRPr>
            </a:lvl4pPr>
            <a:lvl5pPr algn="l">
              <a:defRPr>
                <a:solidFill>
                  <a:srgbClr val="F9E0A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784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53F43E-8BB4-46AF-B76E-C2DA2DDD1A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600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863086-F9BF-40FA-A07A-8A196FBA7E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0730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C92A91-9BAA-489E-92D4-E4F3968739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2089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1DC7F5-C8D9-442A-820A-DB09DF11F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010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07073DD-4F12-4047-BABE-4394F0EE06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8400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D2CEA8-F33E-4A02-A832-4AC4901CA3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274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94C05C5-F098-470F-9C57-F2A9A2DD0C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8452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B2F390-D7E4-4898-AA02-A717EF621F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9774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670A0A-AC38-4632-8EFB-82F3EA8477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9257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08B718-7C7C-4445-9056-8C13439792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06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37519" y="1860176"/>
            <a:ext cx="8842255" cy="4838053"/>
          </a:xfrm>
        </p:spPr>
        <p:txBody>
          <a:bodyPr anchor="t" anchorCtr="0"/>
          <a:lstStyle>
            <a:lvl1pPr algn="l">
              <a:defRPr>
                <a:solidFill>
                  <a:srgbClr val="F9E0A2"/>
                </a:solidFill>
              </a:defRPr>
            </a:lvl1pPr>
            <a:lvl2pPr algn="l">
              <a:defRPr>
                <a:solidFill>
                  <a:srgbClr val="F9E0A2"/>
                </a:solidFill>
              </a:defRPr>
            </a:lvl2pPr>
            <a:lvl3pPr algn="l">
              <a:defRPr>
                <a:solidFill>
                  <a:srgbClr val="F9E0A2"/>
                </a:solidFill>
              </a:defRPr>
            </a:lvl3pPr>
            <a:lvl4pPr algn="l">
              <a:defRPr>
                <a:solidFill>
                  <a:srgbClr val="F9E0A2"/>
                </a:solidFill>
              </a:defRPr>
            </a:lvl4pPr>
            <a:lvl5pPr algn="l">
              <a:defRPr>
                <a:solidFill>
                  <a:srgbClr val="F9E0A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0585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1B404B-6D8A-4639-80DA-14A3DB1D37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263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3865BCC-B80D-4845-9F38-FF5F64ADB36E}" type="datetime1">
              <a:rPr lang="en-US" altLang="en-US"/>
              <a:pPr/>
              <a:t>7/10/2015</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WWW.REVELATIONANDCREATION.COM</a:t>
            </a:r>
          </a:p>
        </p:txBody>
      </p:sp>
      <p:sp>
        <p:nvSpPr>
          <p:cNvPr id="4" name="Slide Number Placeholder 3"/>
          <p:cNvSpPr>
            <a:spLocks noGrp="1"/>
          </p:cNvSpPr>
          <p:nvPr>
            <p:ph type="sldNum" sz="quarter" idx="12"/>
          </p:nvPr>
        </p:nvSpPr>
        <p:spPr/>
        <p:txBody>
          <a:bodyPr/>
          <a:lstStyle>
            <a:lvl1pPr>
              <a:defRPr/>
            </a:lvl1pPr>
          </a:lstStyle>
          <a:p>
            <a:fld id="{DADAFDF2-0061-4F61-B426-64A2D662FF95}" type="slidenum">
              <a:rPr lang="en-US" altLang="en-US"/>
              <a:pPr/>
              <a:t>‹#›</a:t>
            </a:fld>
            <a:endParaRPr lang="en-US" altLang="en-US"/>
          </a:p>
        </p:txBody>
      </p:sp>
    </p:spTree>
    <p:extLst>
      <p:ext uri="{BB962C8B-B14F-4D97-AF65-F5344CB8AC3E}">
        <p14:creationId xmlns:p14="http://schemas.microsoft.com/office/powerpoint/2010/main" val="86461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3672A4-8B0D-4A8B-85B5-871BBE89E0E5}" type="datetime1">
              <a:rPr lang="en-US" altLang="en-US"/>
              <a:pPr/>
              <a:t>7/10/2015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WWW.REVELATIONANDCREATION.COM</a:t>
            </a:r>
          </a:p>
        </p:txBody>
      </p:sp>
      <p:sp>
        <p:nvSpPr>
          <p:cNvPr id="6" name="Slide Number Placeholder 5"/>
          <p:cNvSpPr>
            <a:spLocks noGrp="1"/>
          </p:cNvSpPr>
          <p:nvPr>
            <p:ph type="sldNum" sz="quarter" idx="12"/>
          </p:nvPr>
        </p:nvSpPr>
        <p:spPr/>
        <p:txBody>
          <a:bodyPr/>
          <a:lstStyle>
            <a:lvl1pPr>
              <a:defRPr/>
            </a:lvl1pPr>
          </a:lstStyle>
          <a:p>
            <a:fld id="{5F743705-34D7-4B9E-A397-59341AADD24F}" type="slidenum">
              <a:rPr lang="en-US" altLang="en-US"/>
              <a:pPr/>
              <a:t>‹#›</a:t>
            </a:fld>
            <a:endParaRPr lang="en-US" altLang="en-US"/>
          </a:p>
        </p:txBody>
      </p:sp>
    </p:spTree>
    <p:extLst>
      <p:ext uri="{BB962C8B-B14F-4D97-AF65-F5344CB8AC3E}">
        <p14:creationId xmlns:p14="http://schemas.microsoft.com/office/powerpoint/2010/main" val="374665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2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11967" y="173629"/>
            <a:ext cx="5804739" cy="6512547"/>
          </a:xfrm>
        </p:spPr>
        <p:txBody>
          <a:bodyPr anchor="ctr"/>
          <a:lstStyle>
            <a:lvl1pPr algn="ctr">
              <a:defRPr>
                <a:solidFill>
                  <a:srgbClr val="F9E0A2"/>
                </a:solidFill>
              </a:defRPr>
            </a:lvl1pPr>
            <a:lvl2pPr algn="ctr">
              <a:defRPr>
                <a:solidFill>
                  <a:srgbClr val="F9E0A2"/>
                </a:solidFill>
              </a:defRPr>
            </a:lvl2pPr>
            <a:lvl3pPr algn="ctr">
              <a:defRPr>
                <a:solidFill>
                  <a:srgbClr val="F9E0A2"/>
                </a:solidFill>
              </a:defRPr>
            </a:lvl3pPr>
            <a:lvl4pPr algn="ctr">
              <a:defRPr>
                <a:solidFill>
                  <a:srgbClr val="F9E0A2"/>
                </a:solidFill>
              </a:defRPr>
            </a:lvl4pPr>
            <a:lvl5pPr algn="ctr">
              <a:defRPr>
                <a:solidFill>
                  <a:srgbClr val="F9E0A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137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37519" y="1860176"/>
            <a:ext cx="8842255" cy="4838053"/>
          </a:xfrm>
        </p:spPr>
        <p:txBody>
          <a:bodyPr anchor="ctr"/>
          <a:lstStyle>
            <a:lvl1pPr algn="ctr">
              <a:defRPr>
                <a:solidFill>
                  <a:srgbClr val="F9E0A2"/>
                </a:solidFill>
              </a:defRPr>
            </a:lvl1pPr>
            <a:lvl2pPr algn="ctr">
              <a:defRPr>
                <a:solidFill>
                  <a:srgbClr val="F9E0A2"/>
                </a:solidFill>
              </a:defRPr>
            </a:lvl2pPr>
            <a:lvl3pPr algn="ctr">
              <a:defRPr>
                <a:solidFill>
                  <a:srgbClr val="F9E0A2"/>
                </a:solidFill>
              </a:defRPr>
            </a:lvl3pPr>
            <a:lvl4pPr algn="ctr">
              <a:defRPr>
                <a:solidFill>
                  <a:srgbClr val="F9E0A2"/>
                </a:solidFill>
              </a:defRPr>
            </a:lvl4pPr>
            <a:lvl5pPr algn="ctr">
              <a:defRPr>
                <a:solidFill>
                  <a:srgbClr val="F9E0A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616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ACB86D-6052-4E51-AF3C-0AC91F3F1B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8603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6.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eorgia" pitchFamily="18" charset="0"/>
              </a:defRPr>
            </a:lvl1pPr>
          </a:lstStyle>
          <a:p>
            <a:pPr defTabSz="457200" fontAlgn="base">
              <a:spcBef>
                <a:spcPct val="0"/>
              </a:spcBef>
              <a:spcAft>
                <a:spcPct val="0"/>
              </a:spcAft>
            </a:pPr>
            <a:fld id="{F8F3AFA8-259D-424A-B5B5-6D4C5D5278EB}" type="datetimeFigureOut">
              <a:rPr lang="en-US" altLang="en-US">
                <a:ea typeface="MS PGothic" pitchFamily="34" charset="-128"/>
              </a:rPr>
              <a:pPr defTabSz="457200" fontAlgn="base">
                <a:spcBef>
                  <a:spcPct val="0"/>
                </a:spcBef>
                <a:spcAft>
                  <a:spcPct val="0"/>
                </a:spcAft>
              </a:pPr>
              <a:t>7/10/2015</a:t>
            </a:fld>
            <a:endParaRPr lang="en-US" alt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eorgia" pitchFamily="18" charset="0"/>
              </a:defRPr>
            </a:lvl1pPr>
          </a:lstStyle>
          <a:p>
            <a:pPr defTabSz="457200" fontAlgn="base">
              <a:spcBef>
                <a:spcPct val="0"/>
              </a:spcBef>
              <a:spcAft>
                <a:spcPct val="0"/>
              </a:spcAft>
            </a:pPr>
            <a:fld id="{8A7AF469-5778-4663-A6ED-3637C504BF2B}" type="slidenum">
              <a:rPr lang="en-US" altLang="en-US">
                <a:ea typeface="MS PGothic" pitchFamily="34" charset="-128"/>
              </a:rPr>
              <a:pPr defTabSz="457200" fontAlgn="base">
                <a:spcBef>
                  <a:spcPct val="0"/>
                </a:spcBef>
                <a:spcAft>
                  <a:spcPct val="0"/>
                </a:spcAft>
              </a:pPr>
              <a:t>‹#›</a:t>
            </a:fld>
            <a:endParaRPr lang="en-US" altLang="en-US">
              <a:ea typeface="MS PGothic" pitchFamily="34" charset="-128"/>
            </a:endParaRPr>
          </a:p>
        </p:txBody>
      </p:sp>
    </p:spTree>
    <p:extLst>
      <p:ext uri="{BB962C8B-B14F-4D97-AF65-F5344CB8AC3E}">
        <p14:creationId xmlns:p14="http://schemas.microsoft.com/office/powerpoint/2010/main" val="258743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42" r:id="rId4"/>
    <p:sldLayoutId id="2147483743" r:id="rId5"/>
  </p:sldLayoutIdLst>
  <p:txStyles>
    <p:titleStyle>
      <a:lvl1pPr algn="ctr" defTabSz="457200" rtl="0" eaLnBrk="0" fontAlgn="base" hangingPunct="0">
        <a:spcBef>
          <a:spcPct val="0"/>
        </a:spcBef>
        <a:spcAft>
          <a:spcPct val="0"/>
        </a:spcAft>
        <a:defRPr sz="4400" kern="1200">
          <a:solidFill>
            <a:srgbClr val="F9E0A2"/>
          </a:solidFill>
          <a:effectLst>
            <a:outerShdw blurRad="38100" dist="38100" dir="2700000" algn="tl">
              <a:srgbClr val="000000">
                <a:alpha val="43137"/>
              </a:srgbClr>
            </a:outerShdw>
          </a:effectLst>
          <a:latin typeface="Candara" panose="020E0502030303020204" pitchFamily="34" charset="0"/>
          <a:ea typeface="MS PGothic" pitchFamily="34" charset="-128"/>
          <a:cs typeface="Arial"/>
        </a:defRPr>
      </a:lvl1pPr>
      <a:lvl2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F9E0A2"/>
          </a:solidFill>
          <a:latin typeface="+mn-lt"/>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9E0A2"/>
          </a:solidFill>
          <a:latin typeface="+mn-lt"/>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9E0A2"/>
          </a:solidFill>
          <a:latin typeface="+mn-lt"/>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eorgia" pitchFamily="18" charset="0"/>
              </a:defRPr>
            </a:lvl1pPr>
          </a:lstStyle>
          <a:p>
            <a:pPr defTabSz="457200" fontAlgn="base">
              <a:spcBef>
                <a:spcPct val="0"/>
              </a:spcBef>
              <a:spcAft>
                <a:spcPct val="0"/>
              </a:spcAft>
            </a:pPr>
            <a:fld id="{2682C411-1B14-482E-BCEB-F02468064F34}" type="datetimeFigureOut">
              <a:rPr lang="en-US" altLang="en-US">
                <a:ea typeface="MS PGothic" pitchFamily="34" charset="-128"/>
              </a:rPr>
              <a:pPr defTabSz="457200" fontAlgn="base">
                <a:spcBef>
                  <a:spcPct val="0"/>
                </a:spcBef>
                <a:spcAft>
                  <a:spcPct val="0"/>
                </a:spcAft>
              </a:pPr>
              <a:t>7/10/2015</a:t>
            </a:fld>
            <a:endParaRPr lang="en-US" alt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eorgia" pitchFamily="18" charset="0"/>
              </a:defRPr>
            </a:lvl1pPr>
          </a:lstStyle>
          <a:p>
            <a:pPr defTabSz="457200" fontAlgn="base">
              <a:spcBef>
                <a:spcPct val="0"/>
              </a:spcBef>
              <a:spcAft>
                <a:spcPct val="0"/>
              </a:spcAft>
            </a:pPr>
            <a:fld id="{D80C7FBD-7BE9-46E4-B2D2-E4D808B09F9E}" type="slidenum">
              <a:rPr lang="en-US" altLang="en-US">
                <a:ea typeface="MS PGothic" pitchFamily="34" charset="-128"/>
              </a:rPr>
              <a:pPr defTabSz="457200" fontAlgn="base">
                <a:spcBef>
                  <a:spcPct val="0"/>
                </a:spcBef>
                <a:spcAft>
                  <a:spcPct val="0"/>
                </a:spcAft>
              </a:pPr>
              <a:t>‹#›</a:t>
            </a:fld>
            <a:endParaRPr lang="en-US" altLang="en-US">
              <a:ea typeface="MS PGothic" pitchFamily="34" charset="-128"/>
            </a:endParaRPr>
          </a:p>
        </p:txBody>
      </p:sp>
    </p:spTree>
    <p:extLst>
      <p:ext uri="{BB962C8B-B14F-4D97-AF65-F5344CB8AC3E}">
        <p14:creationId xmlns:p14="http://schemas.microsoft.com/office/powerpoint/2010/main" val="314696646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457200" rtl="0" eaLnBrk="0" fontAlgn="base" hangingPunct="0">
        <a:spcBef>
          <a:spcPct val="0"/>
        </a:spcBef>
        <a:spcAft>
          <a:spcPct val="0"/>
        </a:spcAft>
        <a:defRPr sz="4400" kern="1200">
          <a:solidFill>
            <a:srgbClr val="F9E0A2"/>
          </a:solidFill>
          <a:effectLst>
            <a:outerShdw blurRad="38100" dist="38100" dir="2700000" algn="tl">
              <a:srgbClr val="000000">
                <a:alpha val="43137"/>
              </a:srgbClr>
            </a:outerShdw>
          </a:effectLst>
          <a:latin typeface="Candara" panose="020E0502030303020204" pitchFamily="34" charset="0"/>
          <a:ea typeface="MS PGothic" pitchFamily="34" charset="-128"/>
          <a:cs typeface="Arial"/>
        </a:defRPr>
      </a:lvl1pPr>
      <a:lvl2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F9E0A2"/>
          </a:solidFill>
          <a:latin typeface="+mn-lt"/>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9E0A2"/>
          </a:solidFill>
          <a:latin typeface="+mn-lt"/>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9E0A2"/>
          </a:solidFill>
          <a:latin typeface="+mn-lt"/>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a typeface="MS PGothic" pitchFamily="34"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a typeface="MS PGothic" pitchFamily="34"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CC9A39A-AD71-4082-B57D-4D610D252C2B}"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pic>
        <p:nvPicPr>
          <p:cNvPr id="1183" name="Picture 159" descr="danger of unbelief_t_n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5725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a typeface="MS PGothic" pitchFamily="34" charset="-128"/>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a typeface="MS PGothic" pitchFamily="34" charset="-128"/>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E650720-65A9-4BE5-8D20-E2F8FD0380B8}"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pic>
        <p:nvPicPr>
          <p:cNvPr id="4257" name="Picture 161" descr="danger of unbelief_c_n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11981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856982"/>
            <a:ext cx="9143999" cy="1077218"/>
          </a:xfrm>
          <a:prstGeom prst="rect">
            <a:avLst/>
          </a:prstGeom>
          <a:solidFill>
            <a:schemeClr val="tx1"/>
          </a:solidFill>
        </p:spPr>
        <p:txBody>
          <a:bodyPr wrap="square" rtlCol="0">
            <a:spAutoFit/>
          </a:bodyPr>
          <a:lstStyle/>
          <a:p>
            <a:pPr algn="ctr" defTabSz="457200" fontAlgn="base">
              <a:spcBef>
                <a:spcPct val="0"/>
              </a:spcBef>
              <a:spcAft>
                <a:spcPct val="0"/>
              </a:spcAft>
            </a:pPr>
            <a:r>
              <a:rPr lang="en-US" sz="3200" spc="-150" dirty="0" smtClean="0">
                <a:solidFill>
                  <a:prstClr val="white"/>
                </a:solidFill>
                <a:latin typeface="Calibri" pitchFamily="34" charset="0"/>
                <a:ea typeface="MS PGothic" pitchFamily="34" charset="-128"/>
              </a:rPr>
              <a:t>Where Does </a:t>
            </a:r>
            <a:r>
              <a:rPr lang="en-US" sz="3200" dirty="0" smtClean="0">
                <a:solidFill>
                  <a:prstClr val="white"/>
                </a:solidFill>
                <a:latin typeface="Arial Black" panose="020B0A04020102020204" pitchFamily="34" charset="0"/>
                <a:ea typeface="MS PGothic" pitchFamily="34" charset="-128"/>
              </a:rPr>
              <a:t>MAN’S</a:t>
            </a:r>
            <a:r>
              <a:rPr lang="en-US" sz="3200" dirty="0" smtClean="0">
                <a:solidFill>
                  <a:prstClr val="white"/>
                </a:solidFill>
                <a:latin typeface="Calibri" pitchFamily="34" charset="0"/>
                <a:ea typeface="MS PGothic" pitchFamily="34" charset="-128"/>
              </a:rPr>
              <a:t> </a:t>
            </a:r>
            <a:r>
              <a:rPr lang="en-US" sz="3200" dirty="0" smtClean="0">
                <a:solidFill>
                  <a:prstClr val="white"/>
                </a:solidFill>
                <a:latin typeface="Arial Black" panose="020B0A04020102020204" pitchFamily="34" charset="0"/>
                <a:ea typeface="MS PGothic" pitchFamily="34" charset="-128"/>
              </a:rPr>
              <a:t>UNBELIEF</a:t>
            </a:r>
            <a:r>
              <a:rPr lang="en-US" sz="3200" dirty="0" smtClean="0">
                <a:solidFill>
                  <a:prstClr val="white"/>
                </a:solidFill>
                <a:latin typeface="Calibri" pitchFamily="34" charset="0"/>
                <a:ea typeface="MS PGothic" pitchFamily="34" charset="-128"/>
              </a:rPr>
              <a:t> </a:t>
            </a:r>
            <a:r>
              <a:rPr lang="en-US" sz="3200" spc="-150" dirty="0" smtClean="0">
                <a:solidFill>
                  <a:prstClr val="white"/>
                </a:solidFill>
                <a:latin typeface="Calibri" pitchFamily="34" charset="0"/>
                <a:ea typeface="MS PGothic" pitchFamily="34" charset="-128"/>
              </a:rPr>
              <a:t>In The Creation Week Lead?</a:t>
            </a:r>
            <a:endParaRPr lang="en-US" sz="3200" spc="-150" dirty="0">
              <a:solidFill>
                <a:prstClr val="white"/>
              </a:solidFill>
              <a:latin typeface="Calibri" pitchFamily="34" charset="0"/>
              <a:ea typeface="MS PGothic" pitchFamily="34" charset="-128"/>
            </a:endParaRPr>
          </a:p>
        </p:txBody>
      </p:sp>
      <p:sp>
        <p:nvSpPr>
          <p:cNvPr id="3" name="Oval 2"/>
          <p:cNvSpPr/>
          <p:nvPr/>
        </p:nvSpPr>
        <p:spPr>
          <a:xfrm>
            <a:off x="1371600" y="3733800"/>
            <a:ext cx="6629400" cy="1676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162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sharpenSoften amount="-64000"/>
                    </a14:imgEffect>
                    <a14:imgEffect>
                      <a14:brightnessContrast bright="-3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6259" name="Rectangle 3"/>
          <p:cNvSpPr>
            <a:spLocks noGrp="1" noChangeArrowheads="1"/>
          </p:cNvSpPr>
          <p:nvPr>
            <p:ph type="body" idx="4294967295"/>
          </p:nvPr>
        </p:nvSpPr>
        <p:spPr>
          <a:xfrm>
            <a:off x="1752600" y="1295400"/>
            <a:ext cx="6035675" cy="4343400"/>
          </a:xfrm>
          <a:ln>
            <a:noFill/>
          </a:ln>
        </p:spPr>
        <p:txBody>
          <a:bodyPr/>
          <a:lstStyle/>
          <a:p>
            <a:pPr marL="0" indent="0" algn="ctr">
              <a:buNone/>
            </a:pPr>
            <a:r>
              <a:rPr lang="en-US" altLang="en-US" sz="4400" b="1" spc="600" dirty="0">
                <a:solidFill>
                  <a:srgbClr val="FFC000"/>
                </a:solidFill>
                <a:latin typeface="Cambria" panose="02040503050406030204" pitchFamily="18" charset="0"/>
              </a:rPr>
              <a:t>“GOD CREATED”</a:t>
            </a:r>
          </a:p>
        </p:txBody>
      </p:sp>
      <p:sp>
        <p:nvSpPr>
          <p:cNvPr id="96268" name="Rectangle 12"/>
          <p:cNvSpPr>
            <a:spLocks noGrp="1" noChangeArrowheads="1"/>
          </p:cNvSpPr>
          <p:nvPr>
            <p:ph type="title" idx="4294967295"/>
          </p:nvPr>
        </p:nvSpPr>
        <p:spPr>
          <a:xfrm>
            <a:off x="0" y="76200"/>
            <a:ext cx="9144000" cy="1143000"/>
          </a:xfrm>
          <a:noFill/>
          <a:ln/>
        </p:spPr>
        <p:txBody>
          <a:bodyPr/>
          <a:lstStyle/>
          <a:p>
            <a:r>
              <a:rPr lang="en-US" altLang="en-US" sz="3200" dirty="0">
                <a:latin typeface="Gill Sans Ultra Bold" pitchFamily="34" charset="0"/>
              </a:rPr>
              <a:t>THE CREATION </a:t>
            </a:r>
            <a:r>
              <a:rPr lang="en-US" altLang="en-US" sz="3200" dirty="0" smtClean="0">
                <a:latin typeface="Gill Sans Ultra Bold" pitchFamily="34" charset="0"/>
              </a:rPr>
              <a:t>WEEK GIVES UNDERSTANDING</a:t>
            </a:r>
            <a:r>
              <a:rPr lang="en-US" altLang="en-US" sz="3200" dirty="0">
                <a:latin typeface="Gill Sans Ultra Bold" pitchFamily="34" charset="0"/>
              </a:rPr>
              <a:t/>
            </a:r>
            <a:br>
              <a:rPr lang="en-US" altLang="en-US" sz="3200" dirty="0">
                <a:latin typeface="Gill Sans Ultra Bold" pitchFamily="34" charset="0"/>
              </a:rPr>
            </a:br>
            <a:r>
              <a:rPr lang="en-US" altLang="en-US" sz="2000" dirty="0">
                <a:latin typeface="Gill Sans Ultra Bold" pitchFamily="34" charset="0"/>
              </a:rPr>
              <a:t>GENESIS 1:1</a:t>
            </a:r>
          </a:p>
        </p:txBody>
      </p:sp>
      <p:grpSp>
        <p:nvGrpSpPr>
          <p:cNvPr id="96278" name="Group 22"/>
          <p:cNvGrpSpPr>
            <a:grpSpLocks/>
          </p:cNvGrpSpPr>
          <p:nvPr/>
        </p:nvGrpSpPr>
        <p:grpSpPr bwMode="auto">
          <a:xfrm>
            <a:off x="2057400" y="1976435"/>
            <a:ext cx="5334000" cy="1241426"/>
            <a:chOff x="2016" y="1440"/>
            <a:chExt cx="3360" cy="782"/>
          </a:xfrm>
        </p:grpSpPr>
        <p:sp>
          <p:nvSpPr>
            <p:cNvPr id="96269" name="Text Box 13"/>
            <p:cNvSpPr txBox="1">
              <a:spLocks noChangeArrowheads="1"/>
            </p:cNvSpPr>
            <p:nvPr/>
          </p:nvSpPr>
          <p:spPr bwMode="auto">
            <a:xfrm>
              <a:off x="2016" y="1776"/>
              <a:ext cx="3360" cy="446"/>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smtClean="0">
                  <a:solidFill>
                    <a:schemeClr val="bg1"/>
                  </a:solidFill>
                </a:rPr>
                <a:t>“BARA</a:t>
              </a:r>
              <a:r>
                <a:rPr lang="en-US" altLang="en-US" sz="2000" dirty="0">
                  <a:solidFill>
                    <a:schemeClr val="bg1"/>
                  </a:solidFill>
                </a:rPr>
                <a:t>” –BRINGING INTO EXISTENCE THAT WHICH WAS NOT</a:t>
              </a:r>
            </a:p>
          </p:txBody>
        </p:sp>
        <p:sp>
          <p:nvSpPr>
            <p:cNvPr id="96270" name="Line 14"/>
            <p:cNvSpPr>
              <a:spLocks noChangeShapeType="1"/>
            </p:cNvSpPr>
            <p:nvPr/>
          </p:nvSpPr>
          <p:spPr bwMode="auto">
            <a:xfrm>
              <a:off x="3696" y="1440"/>
              <a:ext cx="0" cy="336"/>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grpSp>
        <p:nvGrpSpPr>
          <p:cNvPr id="96279" name="Group 23"/>
          <p:cNvGrpSpPr>
            <a:grpSpLocks/>
          </p:cNvGrpSpPr>
          <p:nvPr/>
        </p:nvGrpSpPr>
        <p:grpSpPr bwMode="auto">
          <a:xfrm>
            <a:off x="1905001" y="3200397"/>
            <a:ext cx="5715000" cy="1600201"/>
            <a:chOff x="2054" y="2883"/>
            <a:chExt cx="3600" cy="1008"/>
          </a:xfrm>
        </p:grpSpPr>
        <p:sp>
          <p:nvSpPr>
            <p:cNvPr id="96272" name="Line 16"/>
            <p:cNvSpPr>
              <a:spLocks noChangeShapeType="1"/>
            </p:cNvSpPr>
            <p:nvPr/>
          </p:nvSpPr>
          <p:spPr bwMode="auto">
            <a:xfrm>
              <a:off x="3782" y="2883"/>
              <a:ext cx="0" cy="48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96273" name="Line 17"/>
            <p:cNvSpPr>
              <a:spLocks noChangeShapeType="1"/>
            </p:cNvSpPr>
            <p:nvPr/>
          </p:nvSpPr>
          <p:spPr bwMode="auto">
            <a:xfrm>
              <a:off x="4896" y="2883"/>
              <a:ext cx="0" cy="24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96274" name="Text Box 18"/>
            <p:cNvSpPr txBox="1">
              <a:spLocks noChangeArrowheads="1"/>
            </p:cNvSpPr>
            <p:nvPr/>
          </p:nvSpPr>
          <p:spPr bwMode="auto">
            <a:xfrm>
              <a:off x="2198" y="3145"/>
              <a:ext cx="3408" cy="523"/>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chemeClr val="bg1"/>
                  </a:solidFill>
                </a:rPr>
                <a:t>				</a:t>
              </a:r>
              <a:r>
                <a:rPr lang="en-US" altLang="en-US" sz="2400" dirty="0" smtClean="0">
                  <a:solidFill>
                    <a:schemeClr val="bg1"/>
                  </a:solidFill>
                  <a:latin typeface="Cambria" panose="02040503050406030204" pitchFamily="18" charset="0"/>
                </a:rPr>
                <a:t>divine</a:t>
              </a:r>
              <a:endParaRPr lang="en-US" altLang="en-US" dirty="0" smtClean="0">
                <a:solidFill>
                  <a:schemeClr val="bg1"/>
                </a:solidFill>
                <a:latin typeface="Cambria" panose="02040503050406030204" pitchFamily="18" charset="0"/>
              </a:endParaRPr>
            </a:p>
            <a:p>
              <a:pPr algn="ctr"/>
              <a:r>
                <a:rPr lang="en-US" altLang="en-US" sz="2400" dirty="0" smtClean="0">
                  <a:solidFill>
                    <a:schemeClr val="bg1"/>
                  </a:solidFill>
                  <a:latin typeface="Cambria" panose="02040503050406030204" pitchFamily="18" charset="0"/>
                </a:rPr>
                <a:t>matter		 </a:t>
              </a:r>
              <a:r>
                <a:rPr lang="en-US" altLang="en-US" sz="2400" dirty="0">
                  <a:solidFill>
                    <a:schemeClr val="bg1"/>
                  </a:solidFill>
                  <a:latin typeface="Cambria" panose="02040503050406030204" pitchFamily="18" charset="0"/>
                </a:rPr>
                <a:t>life		image</a:t>
              </a:r>
            </a:p>
          </p:txBody>
        </p:sp>
        <p:sp>
          <p:nvSpPr>
            <p:cNvPr id="96275" name="Text Box 19"/>
            <p:cNvSpPr txBox="1">
              <a:spLocks noChangeArrowheads="1"/>
            </p:cNvSpPr>
            <p:nvPr/>
          </p:nvSpPr>
          <p:spPr bwMode="auto">
            <a:xfrm>
              <a:off x="2054" y="3600"/>
              <a:ext cx="3600" cy="291"/>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smtClean="0">
                  <a:solidFill>
                    <a:schemeClr val="accent6">
                      <a:lumMod val="60000"/>
                      <a:lumOff val="40000"/>
                    </a:schemeClr>
                  </a:solidFill>
                  <a:latin typeface="Cambria" panose="02040503050406030204" pitchFamily="18" charset="0"/>
                </a:rPr>
                <a:t>1:1		1:21		1:27</a:t>
              </a:r>
              <a:endParaRPr lang="en-US" altLang="en-US" sz="2400" dirty="0">
                <a:solidFill>
                  <a:schemeClr val="accent6">
                    <a:lumMod val="60000"/>
                    <a:lumOff val="40000"/>
                  </a:schemeClr>
                </a:solidFill>
                <a:latin typeface="Cambria" panose="02040503050406030204" pitchFamily="18" charset="0"/>
              </a:endParaRPr>
            </a:p>
          </p:txBody>
        </p:sp>
        <p:sp>
          <p:nvSpPr>
            <p:cNvPr id="96276" name="Line 20"/>
            <p:cNvSpPr>
              <a:spLocks noChangeShapeType="1"/>
            </p:cNvSpPr>
            <p:nvPr/>
          </p:nvSpPr>
          <p:spPr bwMode="auto">
            <a:xfrm>
              <a:off x="2640" y="2883"/>
              <a:ext cx="0" cy="48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
        <p:nvSpPr>
          <p:cNvPr id="96277" name="Text Box 21"/>
          <p:cNvSpPr txBox="1">
            <a:spLocks noChangeArrowheads="1"/>
          </p:cNvSpPr>
          <p:nvPr/>
        </p:nvSpPr>
        <p:spPr bwMode="auto">
          <a:xfrm>
            <a:off x="0" y="4800600"/>
            <a:ext cx="9144000" cy="2031325"/>
          </a:xfrm>
          <a:prstGeom prst="rect">
            <a:avLst/>
          </a:prstGeom>
          <a:noFill/>
          <a:ln>
            <a:noFill/>
          </a:ln>
          <a:effectLst/>
        </p:spPr>
        <p:txBody>
          <a:bodyPr wrap="square">
            <a:spAutoFit/>
          </a:bodyPr>
          <a:lstStyle/>
          <a:p>
            <a:pPr algn="ctr">
              <a:spcBef>
                <a:spcPct val="50000"/>
              </a:spcBef>
            </a:pPr>
            <a:r>
              <a:rPr lang="en-US" altLang="en-US" sz="2800" i="1" dirty="0" smtClean="0">
                <a:solidFill>
                  <a:srgbClr val="FFC000"/>
                </a:solidFill>
              </a:rPr>
              <a:t>“</a:t>
            </a:r>
            <a:r>
              <a:rPr lang="en-US" altLang="en-US" sz="2800" i="1" dirty="0">
                <a:solidFill>
                  <a:srgbClr val="FFC000"/>
                </a:solidFill>
              </a:rPr>
              <a:t>By faith we understand that the worlds were framed by the word of God, so that the things which are seen were not made of things which are visible</a:t>
            </a:r>
            <a:r>
              <a:rPr lang="en-US" altLang="en-US" sz="2800" i="1" dirty="0" smtClean="0">
                <a:solidFill>
                  <a:srgbClr val="FFC000"/>
                </a:solidFill>
              </a:rPr>
              <a:t>.”</a:t>
            </a:r>
          </a:p>
          <a:p>
            <a:pPr algn="ctr">
              <a:spcBef>
                <a:spcPct val="50000"/>
              </a:spcBef>
            </a:pPr>
            <a:r>
              <a:rPr lang="en-US" altLang="en-US" sz="2800" i="1" dirty="0" smtClean="0">
                <a:solidFill>
                  <a:srgbClr val="FFC000"/>
                </a:solidFill>
              </a:rPr>
              <a:t>Hebrews 11:3</a:t>
            </a:r>
            <a:endParaRPr lang="en-US" altLang="en-US" sz="2800" i="1" dirty="0">
              <a:solidFill>
                <a:srgbClr val="FFC000"/>
              </a:solidFill>
            </a:endParaRPr>
          </a:p>
        </p:txBody>
      </p:sp>
    </p:spTree>
    <p:extLst>
      <p:ext uri="{BB962C8B-B14F-4D97-AF65-F5344CB8AC3E}">
        <p14:creationId xmlns:p14="http://schemas.microsoft.com/office/powerpoint/2010/main" val="4154229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6278"/>
                                        </p:tgtEl>
                                        <p:attrNameLst>
                                          <p:attrName>style.visibility</p:attrName>
                                        </p:attrNameLst>
                                      </p:cBhvr>
                                      <p:to>
                                        <p:strVal val="visible"/>
                                      </p:to>
                                    </p:set>
                                    <p:animEffect transition="in" filter="wipe(up)">
                                      <p:cBhvr>
                                        <p:cTn id="7" dur="500"/>
                                        <p:tgtEl>
                                          <p:spTgt spid="96278"/>
                                        </p:tgtEl>
                                      </p:cBhvr>
                                    </p:animEffect>
                                  </p:childTnLst>
                                </p:cTn>
                              </p:par>
                            </p:childTnLst>
                          </p:cTn>
                        </p:par>
                        <p:par>
                          <p:cTn id="8" fill="hold" nodeType="withGroup">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96277"/>
                                        </p:tgtEl>
                                        <p:attrNameLst>
                                          <p:attrName>style.visibility</p:attrName>
                                        </p:attrNameLst>
                                      </p:cBhvr>
                                      <p:to>
                                        <p:strVal val="visible"/>
                                      </p:to>
                                    </p:set>
                                    <p:anim calcmode="lin" valueType="num">
                                      <p:cBhvr additive="base">
                                        <p:cTn id="11" dur="5000" fill="hold"/>
                                        <p:tgtEl>
                                          <p:spTgt spid="96277"/>
                                        </p:tgtEl>
                                        <p:attrNameLst>
                                          <p:attrName>ppt_x</p:attrName>
                                        </p:attrNameLst>
                                      </p:cBhvr>
                                      <p:tavLst>
                                        <p:tav tm="0">
                                          <p:val>
                                            <p:strVal val="#ppt_x"/>
                                          </p:val>
                                        </p:tav>
                                        <p:tav tm="100000">
                                          <p:val>
                                            <p:strVal val="#ppt_x"/>
                                          </p:val>
                                        </p:tav>
                                      </p:tavLst>
                                    </p:anim>
                                    <p:anim calcmode="lin" valueType="num">
                                      <p:cBhvr additive="base">
                                        <p:cTn id="12" dur="5000" fill="hold"/>
                                        <p:tgtEl>
                                          <p:spTgt spid="9627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6279"/>
                                        </p:tgtEl>
                                        <p:attrNameLst>
                                          <p:attrName>style.visibility</p:attrName>
                                        </p:attrNameLst>
                                      </p:cBhvr>
                                      <p:to>
                                        <p:strVal val="visible"/>
                                      </p:to>
                                    </p:set>
                                    <p:animEffect transition="in" filter="wipe(up)">
                                      <p:cBhvr>
                                        <p:cTn id="17" dur="500"/>
                                        <p:tgtEl>
                                          <p:spTgt spid="96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342891" y="2628901"/>
            <a:ext cx="6204865" cy="4229100"/>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rPr>
              <a:t>APPROACHES:</a:t>
            </a:r>
          </a:p>
          <a:p>
            <a:r>
              <a:rPr lang="en-US" dirty="0" smtClean="0">
                <a:effectLst>
                  <a:outerShdw blurRad="38100" dist="38100" dir="2700000" algn="tl">
                    <a:srgbClr val="000000">
                      <a:alpha val="43137"/>
                    </a:srgbClr>
                  </a:outerShdw>
                </a:effectLst>
              </a:rPr>
              <a:t>Atheistic, </a:t>
            </a:r>
            <a:r>
              <a:rPr lang="en-US" dirty="0" smtClean="0">
                <a:solidFill>
                  <a:schemeClr val="bg1"/>
                </a:solidFill>
                <a:effectLst>
                  <a:outerShdw blurRad="38100" dist="38100" dir="2700000" algn="tl">
                    <a:srgbClr val="000000">
                      <a:alpha val="43137"/>
                    </a:srgbClr>
                  </a:outerShdw>
                </a:effectLst>
              </a:rPr>
              <a:t>Word Denying</a:t>
            </a:r>
          </a:p>
          <a:p>
            <a:pPr lvl="1"/>
            <a:r>
              <a:rPr lang="en-US" dirty="0" smtClean="0">
                <a:effectLst>
                  <a:outerShdw blurRad="38100" dist="38100" dir="2700000" algn="tl">
                    <a:srgbClr val="000000">
                      <a:alpha val="43137"/>
                    </a:srgbClr>
                  </a:outerShdw>
                </a:effectLst>
              </a:rPr>
              <a:t>Add inconceivable timetables to the Genesis record</a:t>
            </a:r>
          </a:p>
        </p:txBody>
      </p:sp>
      <p:graphicFrame>
        <p:nvGraphicFramePr>
          <p:cNvPr id="4" name="Table 3"/>
          <p:cNvGraphicFramePr>
            <a:graphicFrameLocks noGrp="1"/>
          </p:cNvGraphicFramePr>
          <p:nvPr>
            <p:extLst>
              <p:ext uri="{D42A27DB-BD31-4B8C-83A1-F6EECF244321}">
                <p14:modId xmlns:p14="http://schemas.microsoft.com/office/powerpoint/2010/main" val="3257935522"/>
              </p:ext>
            </p:extLst>
          </p:nvPr>
        </p:nvGraphicFramePr>
        <p:xfrm>
          <a:off x="653143" y="193819"/>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a:t>
                      </a:r>
                      <a:r>
                        <a:rPr lang="en-US" spc="-150" dirty="0" smtClean="0"/>
                        <a:t>creatures</a:t>
                      </a:r>
                      <a:r>
                        <a:rPr lang="en-US" dirty="0" smtClean="0"/>
                        <a:t>,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Tree>
    <p:extLst>
      <p:ext uri="{BB962C8B-B14F-4D97-AF65-F5344CB8AC3E}">
        <p14:creationId xmlns:p14="http://schemas.microsoft.com/office/powerpoint/2010/main" val="25815388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0" indent="0">
              <a:buNone/>
            </a:pPr>
            <a:r>
              <a:rPr lang="en-US" sz="4400" b="1" spc="6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PSALM 63:1 </a:t>
            </a:r>
          </a:p>
          <a:p>
            <a:pPr marL="0" indent="0">
              <a:buNone/>
            </a:pPr>
            <a:r>
              <a:rPr lang="en-US" sz="4400" dirty="0" smtClean="0"/>
              <a:t>“O </a:t>
            </a:r>
            <a:r>
              <a:rPr lang="en-US" sz="4400" dirty="0"/>
              <a:t>God, You are my God; Early will I seek You; My soul thirsts for You; My flesh longs for You In a dry and thirsty land Where there is no </a:t>
            </a:r>
            <a:r>
              <a:rPr lang="en-US" sz="4400" dirty="0" smtClean="0"/>
              <a:t>water.”</a:t>
            </a:r>
            <a:endParaRPr lang="en-US" sz="4400" dirty="0"/>
          </a:p>
        </p:txBody>
      </p:sp>
    </p:spTree>
    <p:extLst>
      <p:ext uri="{BB962C8B-B14F-4D97-AF65-F5344CB8AC3E}">
        <p14:creationId xmlns:p14="http://schemas.microsoft.com/office/powerpoint/2010/main" val="957044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6793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4800600" y="4729162"/>
            <a:ext cx="4191000" cy="2009061"/>
          </a:xfrm>
          <a:prstGeom prst="wedgeRoundRectCallout">
            <a:avLst>
              <a:gd name="adj1" fmla="val 49754"/>
              <a:gd name="adj2" fmla="val -90357"/>
              <a:gd name="adj3" fmla="val 16667"/>
            </a:avLst>
          </a:prstGeom>
          <a:solidFill>
            <a:schemeClr val="tx1">
              <a:lumMod val="95000"/>
              <a:lumOff val="5000"/>
            </a:schemeClr>
          </a:solidFill>
          <a:ln>
            <a:solidFill>
              <a:schemeClr val="accent6"/>
            </a:solidFill>
          </a:ln>
        </p:spPr>
        <p:txBody>
          <a:bodyPr wrap="square">
            <a:spAutoFit/>
          </a:bodyPr>
          <a:lstStyle/>
          <a:p>
            <a:pPr algn="ctr"/>
            <a:r>
              <a:rPr lang="en-US" sz="2800" dirty="0" smtClean="0">
                <a:solidFill>
                  <a:schemeClr val="bg1"/>
                </a:solidFill>
              </a:rPr>
              <a:t>“Why </a:t>
            </a:r>
            <a:r>
              <a:rPr lang="en-US" sz="2800" dirty="0">
                <a:solidFill>
                  <a:schemeClr val="bg1"/>
                </a:solidFill>
              </a:rPr>
              <a:t>should it be thought incredible by you that God raises the dead</a:t>
            </a:r>
            <a:r>
              <a:rPr lang="en-US" sz="2800" dirty="0" smtClean="0">
                <a:solidFill>
                  <a:schemeClr val="bg1"/>
                </a:solidFill>
              </a:rPr>
              <a:t>?” (Acts 26:8)</a:t>
            </a:r>
            <a:endParaRPr lang="en-US" sz="2800" dirty="0">
              <a:solidFill>
                <a:schemeClr val="bg1"/>
              </a:solidFill>
            </a:endParaRPr>
          </a:p>
        </p:txBody>
      </p:sp>
      <p:sp>
        <p:nvSpPr>
          <p:cNvPr id="3" name="TextBox 2"/>
          <p:cNvSpPr txBox="1"/>
          <p:nvPr/>
        </p:nvSpPr>
        <p:spPr>
          <a:xfrm>
            <a:off x="249991" y="4491454"/>
            <a:ext cx="4550609" cy="2246769"/>
          </a:xfrm>
          <a:prstGeom prst="homePlat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solidFill>
                  <a:sysClr val="windowText" lastClr="000000"/>
                </a:solidFill>
                <a:latin typeface="Aharoni" panose="02010803020104030203" pitchFamily="2" charset="-79"/>
                <a:cs typeface="Aharoni" panose="02010803020104030203" pitchFamily="2" charset="-79"/>
              </a:rPr>
              <a:t>WITH A CORRECT UNDERSTANDING OF GENESIS, WE CAN ASK THE SAME KIND OF QUESTION!</a:t>
            </a:r>
            <a:endParaRPr lang="en-US" sz="2800" dirty="0">
              <a:solidFill>
                <a:sysClr val="windowText" lastClr="000000"/>
              </a:solidFill>
              <a:latin typeface="Aharoni" panose="02010803020104030203" pitchFamily="2" charset="-79"/>
              <a:cs typeface="Aharoni" panose="02010803020104030203" pitchFamily="2" charset="-79"/>
            </a:endParaRPr>
          </a:p>
        </p:txBody>
      </p:sp>
      <p:sp>
        <p:nvSpPr>
          <p:cNvPr id="4" name="TextBox 3"/>
          <p:cNvSpPr txBox="1"/>
          <p:nvPr/>
        </p:nvSpPr>
        <p:spPr>
          <a:xfrm>
            <a:off x="838200" y="304800"/>
            <a:ext cx="7391400" cy="3631763"/>
          </a:xfrm>
          <a:prstGeom prst="rect">
            <a:avLst/>
          </a:prstGeom>
          <a:noFill/>
        </p:spPr>
        <p:txBody>
          <a:bodyPr wrap="square" rtlCol="0">
            <a:spAutoFit/>
          </a:bodyPr>
          <a:lstStyle/>
          <a:p>
            <a:pPr algn="ctr" defTabSz="457200" fontAlgn="base">
              <a:spcBef>
                <a:spcPct val="0"/>
              </a:spcBef>
              <a:spcAft>
                <a:spcPct val="0"/>
              </a:spcAft>
            </a:pPr>
            <a:r>
              <a:rPr lang="en-US" sz="4400" b="1" spc="60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Calibri" pitchFamily="34" charset="0"/>
                <a:ea typeface="MS PGothic" pitchFamily="34" charset="-128"/>
              </a:rPr>
              <a:t>“He spoke, and it was done; He commanded, and it stood </a:t>
            </a:r>
            <a:r>
              <a:rPr lang="en-US" sz="4400" b="1" spc="60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Calibri" pitchFamily="34" charset="0"/>
                <a:ea typeface="MS PGothic" pitchFamily="34" charset="-128"/>
              </a:rPr>
              <a:t>fast”</a:t>
            </a:r>
            <a:br>
              <a:rPr lang="en-US" sz="4400" b="1" spc="60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Calibri" pitchFamily="34" charset="0"/>
                <a:ea typeface="MS PGothic" pitchFamily="34" charset="-128"/>
              </a:rPr>
            </a:br>
            <a:r>
              <a:rPr lang="en-US" sz="5400" b="1" spc="60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Calibri" pitchFamily="34" charset="0"/>
                <a:ea typeface="MS PGothic" pitchFamily="34" charset="-128"/>
              </a:rPr>
              <a:t>Psalm </a:t>
            </a:r>
            <a:r>
              <a:rPr lang="en-US" sz="5400" b="1" spc="60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Calibri" pitchFamily="34" charset="0"/>
                <a:ea typeface="MS PGothic" pitchFamily="34" charset="-128"/>
              </a:rPr>
              <a:t>33:9</a:t>
            </a:r>
          </a:p>
          <a:p>
            <a:pPr algn="ctr" defTabSz="457200" fontAlgn="base">
              <a:spcBef>
                <a:spcPct val="0"/>
              </a:spcBef>
              <a:spcAft>
                <a:spcPct val="0"/>
              </a:spcAft>
            </a:pPr>
            <a:endParaRPr lang="en-US" sz="4400" b="1" spc="60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Calibri" pitchFamily="34" charset="0"/>
              <a:ea typeface="MS PGothic" pitchFamily="34" charset="-128"/>
            </a:endParaRPr>
          </a:p>
        </p:txBody>
      </p:sp>
    </p:spTree>
    <p:extLst>
      <p:ext uri="{BB962C8B-B14F-4D97-AF65-F5344CB8AC3E}">
        <p14:creationId xmlns:p14="http://schemas.microsoft.com/office/powerpoint/2010/main" val="38768516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342892" y="2628901"/>
            <a:ext cx="6074238" cy="4229100"/>
          </a:xfrm>
        </p:spPr>
        <p:txBody>
          <a:bodyPr>
            <a:normAutofit fontScale="92500" lnSpcReduction="20000"/>
          </a:bodyPr>
          <a:lstStyle/>
          <a:p>
            <a:pPr marL="514350" indent="-514350">
              <a:buFont typeface="+mj-lt"/>
              <a:buAutoNum type="arabicPeriod"/>
            </a:pPr>
            <a:r>
              <a:rPr lang="en-US" dirty="0" smtClean="0">
                <a:effectLst>
                  <a:outerShdw blurRad="38100" dist="38100" dir="2700000" algn="tl">
                    <a:srgbClr val="000000">
                      <a:alpha val="43137"/>
                    </a:srgbClr>
                  </a:outerShdw>
                </a:effectLst>
              </a:rPr>
              <a:t>Light (1:3-5)</a:t>
            </a:r>
          </a:p>
          <a:p>
            <a:pPr marL="514350" indent="-514350">
              <a:buFont typeface="+mj-lt"/>
              <a:buAutoNum type="arabicPeriod"/>
            </a:pPr>
            <a:r>
              <a:rPr lang="en-US" dirty="0" smtClean="0">
                <a:effectLst>
                  <a:outerShdw blurRad="38100" dist="38100" dir="2700000" algn="tl">
                    <a:srgbClr val="000000">
                      <a:alpha val="43137"/>
                    </a:srgbClr>
                  </a:outerShdw>
                </a:effectLst>
              </a:rPr>
              <a:t>Division of waters (1:6-8)</a:t>
            </a:r>
            <a:endParaRPr lang="en-US" dirty="0">
              <a:effectLst>
                <a:outerShdw blurRad="38100" dist="38100" dir="2700000" algn="tl">
                  <a:srgbClr val="000000">
                    <a:alpha val="43137"/>
                  </a:srgbClr>
                </a:outerShdw>
              </a:effectLst>
            </a:endParaRPr>
          </a:p>
          <a:p>
            <a:pPr marL="514350" indent="-514350">
              <a:buFont typeface="+mj-lt"/>
              <a:buAutoNum type="arabicPeriod"/>
            </a:pPr>
            <a:r>
              <a:rPr lang="en-US" dirty="0" smtClean="0">
                <a:effectLst>
                  <a:outerShdw blurRad="38100" dist="38100" dir="2700000" algn="tl">
                    <a:srgbClr val="000000">
                      <a:alpha val="43137"/>
                    </a:srgbClr>
                  </a:outerShdw>
                </a:effectLst>
              </a:rPr>
              <a:t>Dry land, grass, herbs, fruit (1:9-13)</a:t>
            </a:r>
          </a:p>
          <a:p>
            <a:pPr marL="514350" indent="-514350">
              <a:buFont typeface="+mj-lt"/>
              <a:buAutoNum type="arabicPeriod"/>
            </a:pPr>
            <a:r>
              <a:rPr lang="en-US" dirty="0" smtClean="0">
                <a:effectLst>
                  <a:outerShdw blurRad="38100" dist="38100" dir="2700000" algn="tl">
                    <a:srgbClr val="000000">
                      <a:alpha val="43137"/>
                    </a:srgbClr>
                  </a:outerShdw>
                </a:effectLst>
              </a:rPr>
              <a:t>Sun, moon, stars (1:14-19)</a:t>
            </a:r>
          </a:p>
          <a:p>
            <a:pPr marL="514350" indent="-514350">
              <a:buFont typeface="+mj-lt"/>
              <a:buAutoNum type="arabicPeriod"/>
            </a:pPr>
            <a:r>
              <a:rPr lang="en-US" dirty="0" smtClean="0">
                <a:effectLst>
                  <a:outerShdw blurRad="38100" dist="38100" dir="2700000" algn="tl">
                    <a:srgbClr val="000000">
                      <a:alpha val="43137"/>
                    </a:srgbClr>
                  </a:outerShdw>
                </a:effectLst>
              </a:rPr>
              <a:t>Sea and air creatures (1:20-23)</a:t>
            </a:r>
          </a:p>
          <a:p>
            <a:pPr marL="514350" indent="-514350">
              <a:buFont typeface="+mj-lt"/>
              <a:buAutoNum type="arabicPeriod"/>
            </a:pPr>
            <a:r>
              <a:rPr lang="en-US" dirty="0" smtClean="0">
                <a:effectLst>
                  <a:outerShdw blurRad="38100" dist="38100" dir="2700000" algn="tl">
                    <a:srgbClr val="000000">
                      <a:alpha val="43137"/>
                    </a:srgbClr>
                  </a:outerShdw>
                </a:effectLst>
              </a:rPr>
              <a:t>Land creatures, man, woman (1:24-31)</a:t>
            </a:r>
          </a:p>
          <a:p>
            <a:pPr marL="514350" indent="-514350">
              <a:buFont typeface="+mj-lt"/>
              <a:buAutoNum type="arabicPeriod"/>
            </a:pPr>
            <a:r>
              <a:rPr lang="en-US" dirty="0" smtClean="0">
                <a:effectLst>
                  <a:outerShdw blurRad="38100" dist="38100" dir="2700000" algn="tl">
                    <a:srgbClr val="000000">
                      <a:alpha val="43137"/>
                    </a:srgbClr>
                  </a:outerShdw>
                </a:effectLst>
              </a:rPr>
              <a:t>Rest (2:1-3)</a:t>
            </a:r>
          </a:p>
        </p:txBody>
      </p:sp>
      <p:graphicFrame>
        <p:nvGraphicFramePr>
          <p:cNvPr id="4" name="Table 3"/>
          <p:cNvGraphicFramePr>
            <a:graphicFrameLocks noGrp="1"/>
          </p:cNvGraphicFramePr>
          <p:nvPr>
            <p:extLst>
              <p:ext uri="{D42A27DB-BD31-4B8C-83A1-F6EECF244321}">
                <p14:modId xmlns:p14="http://schemas.microsoft.com/office/powerpoint/2010/main" val="1877626628"/>
              </p:ext>
            </p:extLst>
          </p:nvPr>
        </p:nvGraphicFramePr>
        <p:xfrm>
          <a:off x="653143" y="193819"/>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a:t>
                      </a:r>
                      <a:r>
                        <a:rPr lang="en-US" spc="-150" dirty="0" smtClean="0"/>
                        <a:t>creatures</a:t>
                      </a:r>
                      <a:r>
                        <a:rPr lang="en-US" dirty="0" smtClean="0"/>
                        <a:t>,</a:t>
                      </a:r>
                      <a:r>
                        <a:rPr lang="en-US" baseline="0" dirty="0" smtClean="0"/>
                        <a:t> </a:t>
                      </a:r>
                      <a:r>
                        <a:rPr lang="en-US" dirty="0" smtClean="0"/>
                        <a:t>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
        <p:nvSpPr>
          <p:cNvPr id="2" name="Rectangle 1"/>
          <p:cNvSpPr/>
          <p:nvPr/>
        </p:nvSpPr>
        <p:spPr>
          <a:xfrm>
            <a:off x="627529" y="210671"/>
            <a:ext cx="1143000" cy="2133600"/>
          </a:xfrm>
          <a:prstGeom prst="rect">
            <a:avLst/>
          </a:prstGeom>
          <a:noFill/>
          <a:ln w="57150">
            <a:solidFill>
              <a:schemeClr val="accent6"/>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12258" y="206187"/>
            <a:ext cx="1143000" cy="2133600"/>
          </a:xfrm>
          <a:prstGeom prst="rect">
            <a:avLst/>
          </a:prstGeom>
          <a:noFill/>
          <a:ln w="57150">
            <a:solidFill>
              <a:schemeClr val="accent6"/>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793572" y="214086"/>
            <a:ext cx="1143000" cy="2133600"/>
          </a:xfrm>
          <a:prstGeom prst="rect">
            <a:avLst/>
          </a:prstGeom>
          <a:noFill/>
          <a:ln w="57150">
            <a:solidFill>
              <a:schemeClr val="accent6"/>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857172" y="228600"/>
            <a:ext cx="1143000" cy="2133600"/>
          </a:xfrm>
          <a:prstGeom prst="rect">
            <a:avLst/>
          </a:prstGeom>
          <a:noFill/>
          <a:ln w="57150">
            <a:solidFill>
              <a:schemeClr val="accent6"/>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920342" y="228600"/>
            <a:ext cx="1143000" cy="2133600"/>
          </a:xfrm>
          <a:prstGeom prst="rect">
            <a:avLst/>
          </a:prstGeom>
          <a:noFill/>
          <a:ln w="57150">
            <a:solidFill>
              <a:schemeClr val="accent6"/>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01656" y="228600"/>
            <a:ext cx="1143000" cy="2133600"/>
          </a:xfrm>
          <a:prstGeom prst="rect">
            <a:avLst/>
          </a:prstGeom>
          <a:noFill/>
          <a:ln w="57150">
            <a:solidFill>
              <a:schemeClr val="accent6"/>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086600" y="228600"/>
            <a:ext cx="1143000" cy="2133600"/>
          </a:xfrm>
          <a:prstGeom prst="rect">
            <a:avLst/>
          </a:prstGeom>
          <a:noFill/>
          <a:ln w="57150">
            <a:solidFill>
              <a:schemeClr val="accent6"/>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130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xit" presetSubtype="1" fill="hold" grpId="1" nodeType="clickEffect">
                                  <p:stCondLst>
                                    <p:cond delay="500"/>
                                  </p:stCondLst>
                                  <p:childTnLst>
                                    <p:animEffect transition="out" filter="wheel(1)">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par>
                                <p:cTn id="17" presetID="21"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xit" presetSubtype="1" fill="hold" grpId="1" nodeType="clickEffect">
                                  <p:stCondLst>
                                    <p:cond delay="0"/>
                                  </p:stCondLst>
                                  <p:childTnLst>
                                    <p:animEffect transition="out" filter="wheel(1)">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21"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xit" presetSubtype="1" fill="hold" grpId="1" nodeType="clickEffect">
                                  <p:stCondLst>
                                    <p:cond delay="0"/>
                                  </p:stCondLst>
                                  <p:childTnLst>
                                    <p:animEffect transition="out" filter="wheel(1)">
                                      <p:cBhvr>
                                        <p:cTn id="39" dur="2000"/>
                                        <p:tgtEl>
                                          <p:spTgt spid="6"/>
                                        </p:tgtEl>
                                      </p:cBhvr>
                                    </p:animEffect>
                                    <p:set>
                                      <p:cBhvr>
                                        <p:cTn id="40" dur="1" fill="hold">
                                          <p:stCondLst>
                                            <p:cond delay="1999"/>
                                          </p:stCondLst>
                                        </p:cTn>
                                        <p:tgtEl>
                                          <p:spTgt spid="6"/>
                                        </p:tgtEl>
                                        <p:attrNameLst>
                                          <p:attrName>style.visibility</p:attrName>
                                        </p:attrNameLst>
                                      </p:cBhvr>
                                      <p:to>
                                        <p:strVal val="hidden"/>
                                      </p:to>
                                    </p:se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xit" presetSubtype="1" fill="hold" grpId="1" nodeType="clickEffect">
                                  <p:stCondLst>
                                    <p:cond delay="0"/>
                                  </p:stCondLst>
                                  <p:childTnLst>
                                    <p:animEffect transition="out" filter="wheel(1)">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par>
                                <p:cTn id="53" presetID="21" presetClass="entr" presetSubtype="1"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2000"/>
                                        <p:tgtEl>
                                          <p:spTgt spid="8"/>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500"/>
                                        <p:tgtEl>
                                          <p:spTgt spid="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xit" presetSubtype="1" fill="hold" grpId="1" nodeType="clickEffect">
                                  <p:stCondLst>
                                    <p:cond delay="0"/>
                                  </p:stCondLst>
                                  <p:childTnLst>
                                    <p:animEffect transition="out" filter="wheel(1)">
                                      <p:cBhvr>
                                        <p:cTn id="63" dur="2000"/>
                                        <p:tgtEl>
                                          <p:spTgt spid="8"/>
                                        </p:tgtEl>
                                      </p:cBhvr>
                                    </p:animEffect>
                                    <p:set>
                                      <p:cBhvr>
                                        <p:cTn id="64" dur="1" fill="hold">
                                          <p:stCondLst>
                                            <p:cond delay="1999"/>
                                          </p:stCondLst>
                                        </p:cTn>
                                        <p:tgtEl>
                                          <p:spTgt spid="8"/>
                                        </p:tgtEl>
                                        <p:attrNameLst>
                                          <p:attrName>style.visibility</p:attrName>
                                        </p:attrNameLst>
                                      </p:cBhvr>
                                      <p:to>
                                        <p:strVal val="hidden"/>
                                      </p:to>
                                    </p:set>
                                  </p:childTnLst>
                                </p:cTn>
                              </p:par>
                              <p:par>
                                <p:cTn id="65" presetID="21" presetClass="entr" presetSubtype="1"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heel(1)">
                                      <p:cBhvr>
                                        <p:cTn id="67" dur="2000"/>
                                        <p:tgtEl>
                                          <p:spTgt spid="9"/>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fade">
                                      <p:cBhvr>
                                        <p:cTn id="71" dur="500"/>
                                        <p:tgtEl>
                                          <p:spTgt spid="3">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xit" presetSubtype="1" fill="hold" grpId="1" nodeType="clickEffect">
                                  <p:stCondLst>
                                    <p:cond delay="0"/>
                                  </p:stCondLst>
                                  <p:childTnLst>
                                    <p:animEffect transition="out" filter="wheel(1)">
                                      <p:cBhvr>
                                        <p:cTn id="75" dur="2000"/>
                                        <p:tgtEl>
                                          <p:spTgt spid="9"/>
                                        </p:tgtEl>
                                      </p:cBhvr>
                                    </p:animEffect>
                                    <p:set>
                                      <p:cBhvr>
                                        <p:cTn id="76" dur="1" fill="hold">
                                          <p:stCondLst>
                                            <p:cond delay="1999"/>
                                          </p:stCondLst>
                                        </p:cTn>
                                        <p:tgtEl>
                                          <p:spTgt spid="9"/>
                                        </p:tgtEl>
                                        <p:attrNameLst>
                                          <p:attrName>style.visibility</p:attrName>
                                        </p:attrNameLst>
                                      </p:cBhvr>
                                      <p:to>
                                        <p:strVal val="hidden"/>
                                      </p:to>
                                    </p:set>
                                  </p:childTnLst>
                                </p:cTn>
                              </p:par>
                              <p:par>
                                <p:cTn id="77" presetID="21" presetClass="entr" presetSubtype="1"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heel(1)">
                                      <p:cBhvr>
                                        <p:cTn id="79" dur="2000"/>
                                        <p:tgtEl>
                                          <p:spTgt spid="10"/>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animEffect transition="in" filter="fade">
                                      <p:cBhvr>
                                        <p:cTn id="83" dur="500"/>
                                        <p:tgtEl>
                                          <p:spTgt spid="3">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xit" presetSubtype="1" fill="hold" grpId="1" nodeType="clickEffect">
                                  <p:stCondLst>
                                    <p:cond delay="0"/>
                                  </p:stCondLst>
                                  <p:childTnLst>
                                    <p:animEffect transition="out" filter="wheel(1)">
                                      <p:cBhvr>
                                        <p:cTn id="87" dur="2000"/>
                                        <p:tgtEl>
                                          <p:spTgt spid="10"/>
                                        </p:tgtEl>
                                      </p:cBhvr>
                                    </p:animEffect>
                                    <p:set>
                                      <p:cBhvr>
                                        <p:cTn id="88"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2"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342890" y="2628901"/>
            <a:ext cx="6792695" cy="4229100"/>
          </a:xfrm>
        </p:spPr>
        <p:txBody>
          <a:bodyPr>
            <a:normAutofit fontScale="92500" lnSpcReduction="20000"/>
          </a:bodyPr>
          <a:lstStyle/>
          <a:p>
            <a:pPr marL="0" indent="0">
              <a:buNone/>
            </a:pPr>
            <a:r>
              <a:rPr lang="en-US" b="1" dirty="0" smtClean="0">
                <a:solidFill>
                  <a:schemeClr val="bg1"/>
                </a:solidFill>
                <a:effectLst>
                  <a:outerShdw blurRad="38100" dist="38100" dir="2700000" algn="tl">
                    <a:srgbClr val="000000">
                      <a:alpha val="43137"/>
                    </a:srgbClr>
                  </a:outerShdw>
                </a:effectLst>
              </a:rPr>
              <a:t>The Significance of the Genesis Record and the Days of Creation:</a:t>
            </a:r>
          </a:p>
          <a:p>
            <a:r>
              <a:rPr lang="en-US" dirty="0" smtClean="0">
                <a:effectLst>
                  <a:outerShdw blurRad="38100" dist="38100" dir="2700000" algn="tl">
                    <a:srgbClr val="000000">
                      <a:alpha val="43137"/>
                    </a:srgbClr>
                  </a:outerShdw>
                </a:effectLst>
              </a:rPr>
              <a:t>Intent, order, and design</a:t>
            </a:r>
          </a:p>
          <a:p>
            <a:r>
              <a:rPr lang="en-US" dirty="0" smtClean="0">
                <a:effectLst>
                  <a:outerShdw blurRad="38100" dist="38100" dir="2700000" algn="tl">
                    <a:srgbClr val="000000">
                      <a:alpha val="43137"/>
                    </a:srgbClr>
                  </a:outerShdw>
                </a:effectLst>
              </a:rPr>
              <a:t>Beginning was “very good”</a:t>
            </a:r>
          </a:p>
          <a:p>
            <a:r>
              <a:rPr lang="en-US" dirty="0" smtClean="0">
                <a:effectLst>
                  <a:outerShdw blurRad="38100" dist="38100" dir="2700000" algn="tl">
                    <a:srgbClr val="000000">
                      <a:alpha val="43137"/>
                    </a:srgbClr>
                  </a:outerShdw>
                </a:effectLst>
              </a:rPr>
              <a:t>Cannot be made to agree with evolutionary dogma</a:t>
            </a:r>
          </a:p>
          <a:p>
            <a:r>
              <a:rPr lang="en-US" dirty="0" smtClean="0">
                <a:effectLst>
                  <a:outerShdw blurRad="38100" dist="38100" dir="2700000" algn="tl">
                    <a:srgbClr val="000000">
                      <a:alpha val="43137"/>
                    </a:srgbClr>
                  </a:outerShdw>
                </a:effectLst>
              </a:rPr>
              <a:t>Man superior to animals</a:t>
            </a:r>
          </a:p>
          <a:p>
            <a:r>
              <a:rPr lang="en-US" dirty="0" smtClean="0">
                <a:effectLst>
                  <a:outerShdw blurRad="38100" dist="38100" dir="2700000" algn="tl">
                    <a:srgbClr val="000000">
                      <a:alpha val="43137"/>
                    </a:srgbClr>
                  </a:outerShdw>
                </a:effectLst>
              </a:rPr>
              <a:t>Denies racism</a:t>
            </a:r>
          </a:p>
          <a:p>
            <a:r>
              <a:rPr lang="en-US" dirty="0" smtClean="0">
                <a:effectLst>
                  <a:outerShdw blurRad="38100" dist="38100" dir="2700000" algn="tl">
                    <a:srgbClr val="000000">
                      <a:alpha val="43137"/>
                    </a:srgbClr>
                  </a:outerShdw>
                </a:effectLst>
              </a:rPr>
              <a:t>Displays the power of God</a:t>
            </a:r>
          </a:p>
        </p:txBody>
      </p:sp>
      <p:graphicFrame>
        <p:nvGraphicFramePr>
          <p:cNvPr id="4" name="Table 3"/>
          <p:cNvGraphicFramePr>
            <a:graphicFrameLocks noGrp="1"/>
          </p:cNvGraphicFramePr>
          <p:nvPr>
            <p:extLst>
              <p:ext uri="{D42A27DB-BD31-4B8C-83A1-F6EECF244321}">
                <p14:modId xmlns:p14="http://schemas.microsoft.com/office/powerpoint/2010/main" val="698816792"/>
              </p:ext>
            </p:extLst>
          </p:nvPr>
        </p:nvGraphicFramePr>
        <p:xfrm>
          <a:off x="653143" y="193819"/>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a:t>
                      </a:r>
                      <a:r>
                        <a:rPr lang="en-US" spc="-150" dirty="0" smtClean="0"/>
                        <a:t>creatures</a:t>
                      </a:r>
                      <a:r>
                        <a:rPr lang="en-US" dirty="0" smtClean="0"/>
                        <a:t>,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Tree>
    <p:extLst>
      <p:ext uri="{BB962C8B-B14F-4D97-AF65-F5344CB8AC3E}">
        <p14:creationId xmlns:p14="http://schemas.microsoft.com/office/powerpoint/2010/main" val="8344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342891" y="2628901"/>
            <a:ext cx="6204865" cy="4229100"/>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rPr>
              <a:t>APPROACHES:</a:t>
            </a:r>
          </a:p>
          <a:p>
            <a:r>
              <a:rPr lang="en-US" dirty="0" smtClean="0">
                <a:effectLst>
                  <a:outerShdw blurRad="38100" dist="38100" dir="2700000" algn="tl">
                    <a:srgbClr val="000000">
                      <a:alpha val="43137"/>
                    </a:srgbClr>
                  </a:outerShdw>
                </a:effectLst>
              </a:rPr>
              <a:t>Atheistic, </a:t>
            </a:r>
            <a:r>
              <a:rPr lang="en-US" dirty="0" smtClean="0">
                <a:solidFill>
                  <a:schemeClr val="bg1"/>
                </a:solidFill>
                <a:effectLst>
                  <a:outerShdw blurRad="38100" dist="38100" dir="2700000" algn="tl">
                    <a:srgbClr val="000000">
                      <a:alpha val="43137"/>
                    </a:srgbClr>
                  </a:outerShdw>
                </a:effectLst>
              </a:rPr>
              <a:t>God Denying</a:t>
            </a:r>
          </a:p>
          <a:p>
            <a:pPr lvl="1"/>
            <a:r>
              <a:rPr lang="en-US" dirty="0" smtClean="0">
                <a:effectLst>
                  <a:outerShdw blurRad="38100" dist="38100" dir="2700000" algn="tl">
                    <a:srgbClr val="000000">
                      <a:alpha val="43137"/>
                    </a:srgbClr>
                  </a:outerShdw>
                </a:effectLst>
              </a:rPr>
              <a:t>“Evolution is science and belief in creation is a religion.”</a:t>
            </a:r>
          </a:p>
        </p:txBody>
      </p:sp>
      <p:graphicFrame>
        <p:nvGraphicFramePr>
          <p:cNvPr id="4" name="Table 3"/>
          <p:cNvGraphicFramePr>
            <a:graphicFrameLocks noGrp="1"/>
          </p:cNvGraphicFramePr>
          <p:nvPr>
            <p:extLst>
              <p:ext uri="{D42A27DB-BD31-4B8C-83A1-F6EECF244321}">
                <p14:modId xmlns:p14="http://schemas.microsoft.com/office/powerpoint/2010/main" val="1008864063"/>
              </p:ext>
            </p:extLst>
          </p:nvPr>
        </p:nvGraphicFramePr>
        <p:xfrm>
          <a:off x="653143" y="193819"/>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a:t>
                      </a:r>
                      <a:r>
                        <a:rPr lang="en-US" spc="-150" dirty="0" smtClean="0"/>
                        <a:t>creatures</a:t>
                      </a:r>
                      <a:r>
                        <a:rPr lang="en-US" dirty="0" smtClean="0"/>
                        <a:t>,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Tree>
    <p:extLst>
      <p:ext uri="{BB962C8B-B14F-4D97-AF65-F5344CB8AC3E}">
        <p14:creationId xmlns:p14="http://schemas.microsoft.com/office/powerpoint/2010/main" val="64234633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sharpenSoften amount="-77000"/>
                    </a14:imgEffect>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grpSp>
        <p:nvGrpSpPr>
          <p:cNvPr id="105485" name="Group 13"/>
          <p:cNvGrpSpPr>
            <a:grpSpLocks/>
          </p:cNvGrpSpPr>
          <p:nvPr/>
        </p:nvGrpSpPr>
        <p:grpSpPr bwMode="auto">
          <a:xfrm>
            <a:off x="228600" y="1457325"/>
            <a:ext cx="7037390" cy="401639"/>
            <a:chOff x="144" y="288"/>
            <a:chExt cx="4433" cy="253"/>
          </a:xfrm>
        </p:grpSpPr>
        <p:sp>
          <p:nvSpPr>
            <p:cNvPr id="105476" name="Text Box 4"/>
            <p:cNvSpPr txBox="1">
              <a:spLocks noChangeArrowheads="1"/>
            </p:cNvSpPr>
            <p:nvPr/>
          </p:nvSpPr>
          <p:spPr bwMode="auto">
            <a:xfrm>
              <a:off x="144" y="288"/>
              <a:ext cx="163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b="1" dirty="0">
                  <a:solidFill>
                    <a:prstClr val="white"/>
                  </a:solidFill>
                  <a:latin typeface="Cambria" panose="02040503050406030204" pitchFamily="18" charset="0"/>
                </a:rPr>
                <a:t>LIFELESS MATTER</a:t>
              </a:r>
            </a:p>
          </p:txBody>
        </p:sp>
        <p:sp>
          <p:nvSpPr>
            <p:cNvPr id="105477" name="Line 5"/>
            <p:cNvSpPr>
              <a:spLocks noChangeShapeType="1"/>
            </p:cNvSpPr>
            <p:nvPr/>
          </p:nvSpPr>
          <p:spPr bwMode="auto">
            <a:xfrm flipV="1">
              <a:off x="2064" y="404"/>
              <a:ext cx="1636" cy="1"/>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latin typeface="Cambria" panose="02040503050406030204" pitchFamily="18" charset="0"/>
              </a:endParaRPr>
            </a:p>
          </p:txBody>
        </p:sp>
        <p:sp>
          <p:nvSpPr>
            <p:cNvPr id="105478" name="Text Box 6"/>
            <p:cNvSpPr txBox="1">
              <a:spLocks noChangeArrowheads="1"/>
            </p:cNvSpPr>
            <p:nvPr/>
          </p:nvSpPr>
          <p:spPr bwMode="auto">
            <a:xfrm>
              <a:off x="4065" y="289"/>
              <a:ext cx="51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prstClr val="white"/>
                  </a:solidFill>
                  <a:latin typeface="Cambria" panose="02040503050406030204" pitchFamily="18" charset="0"/>
                </a:rPr>
                <a:t>LIFE</a:t>
              </a:r>
              <a:r>
                <a:rPr lang="en-US" altLang="en-US" sz="2000" dirty="0">
                  <a:solidFill>
                    <a:prstClr val="white"/>
                  </a:solidFill>
                  <a:latin typeface="Cambria" panose="02040503050406030204" pitchFamily="18" charset="0"/>
                </a:rPr>
                <a:t>?</a:t>
              </a:r>
            </a:p>
          </p:txBody>
        </p:sp>
      </p:grpSp>
      <p:grpSp>
        <p:nvGrpSpPr>
          <p:cNvPr id="105486" name="Group 14"/>
          <p:cNvGrpSpPr>
            <a:grpSpLocks/>
          </p:cNvGrpSpPr>
          <p:nvPr/>
        </p:nvGrpSpPr>
        <p:grpSpPr bwMode="auto">
          <a:xfrm>
            <a:off x="381000" y="2209803"/>
            <a:ext cx="8604753" cy="708026"/>
            <a:chOff x="240" y="1392"/>
            <a:chExt cx="4932" cy="446"/>
          </a:xfrm>
        </p:grpSpPr>
        <p:sp>
          <p:nvSpPr>
            <p:cNvPr id="105479" name="Text Box 7"/>
            <p:cNvSpPr txBox="1">
              <a:spLocks noChangeArrowheads="1"/>
            </p:cNvSpPr>
            <p:nvPr/>
          </p:nvSpPr>
          <p:spPr bwMode="auto">
            <a:xfrm>
              <a:off x="240" y="1392"/>
              <a:ext cx="139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b="1" dirty="0">
                  <a:solidFill>
                    <a:prstClr val="white"/>
                  </a:solidFill>
                  <a:latin typeface="Cambria" panose="02040503050406030204" pitchFamily="18" charset="0"/>
                </a:rPr>
                <a:t>EMOTIONLESS MATTER</a:t>
              </a:r>
            </a:p>
          </p:txBody>
        </p:sp>
        <p:sp>
          <p:nvSpPr>
            <p:cNvPr id="105480" name="Line 8"/>
            <p:cNvSpPr>
              <a:spLocks noChangeShapeType="1"/>
            </p:cNvSpPr>
            <p:nvPr/>
          </p:nvSpPr>
          <p:spPr bwMode="auto">
            <a:xfrm>
              <a:off x="1900" y="1680"/>
              <a:ext cx="1488"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latin typeface="Cambria" panose="02040503050406030204" pitchFamily="18" charset="0"/>
              </a:endParaRPr>
            </a:p>
          </p:txBody>
        </p:sp>
        <p:sp>
          <p:nvSpPr>
            <p:cNvPr id="105481" name="Text Box 9"/>
            <p:cNvSpPr txBox="1">
              <a:spLocks noChangeArrowheads="1"/>
            </p:cNvSpPr>
            <p:nvPr/>
          </p:nvSpPr>
          <p:spPr bwMode="auto">
            <a:xfrm>
              <a:off x="3720" y="1555"/>
              <a:ext cx="145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prstClr val="white"/>
                  </a:solidFill>
                  <a:latin typeface="Cambria" panose="02040503050406030204" pitchFamily="18" charset="0"/>
                </a:rPr>
                <a:t>EMOTION</a:t>
              </a:r>
              <a:r>
                <a:rPr lang="en-US" altLang="en-US" sz="2000" dirty="0">
                  <a:solidFill>
                    <a:prstClr val="white"/>
                  </a:solidFill>
                  <a:latin typeface="Cambria" panose="02040503050406030204" pitchFamily="18" charset="0"/>
                </a:rPr>
                <a:t>?</a:t>
              </a:r>
            </a:p>
          </p:txBody>
        </p:sp>
      </p:grpSp>
      <p:grpSp>
        <p:nvGrpSpPr>
          <p:cNvPr id="105487" name="Group 15"/>
          <p:cNvGrpSpPr>
            <a:grpSpLocks/>
          </p:cNvGrpSpPr>
          <p:nvPr/>
        </p:nvGrpSpPr>
        <p:grpSpPr bwMode="auto">
          <a:xfrm>
            <a:off x="304800" y="3048002"/>
            <a:ext cx="8178801" cy="823914"/>
            <a:chOff x="192" y="2304"/>
            <a:chExt cx="5152" cy="519"/>
          </a:xfrm>
        </p:grpSpPr>
        <p:sp>
          <p:nvSpPr>
            <p:cNvPr id="105482" name="Text Box 10"/>
            <p:cNvSpPr txBox="1">
              <a:spLocks noChangeArrowheads="1"/>
            </p:cNvSpPr>
            <p:nvPr/>
          </p:nvSpPr>
          <p:spPr bwMode="auto">
            <a:xfrm>
              <a:off x="192" y="2304"/>
              <a:ext cx="158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b="1" dirty="0">
                  <a:solidFill>
                    <a:prstClr val="white"/>
                  </a:solidFill>
                  <a:latin typeface="Cambria" panose="02040503050406030204" pitchFamily="18" charset="0"/>
                </a:rPr>
                <a:t>UNINTELLIGENT MATTER </a:t>
              </a:r>
            </a:p>
          </p:txBody>
        </p:sp>
        <p:sp>
          <p:nvSpPr>
            <p:cNvPr id="105483" name="Line 11"/>
            <p:cNvSpPr>
              <a:spLocks noChangeShapeType="1"/>
            </p:cNvSpPr>
            <p:nvPr/>
          </p:nvSpPr>
          <p:spPr bwMode="auto">
            <a:xfrm>
              <a:off x="2064" y="2688"/>
              <a:ext cx="1636"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latin typeface="Cambria" panose="02040503050406030204" pitchFamily="18" charset="0"/>
              </a:endParaRPr>
            </a:p>
          </p:txBody>
        </p:sp>
        <p:sp>
          <p:nvSpPr>
            <p:cNvPr id="105484" name="Text Box 12"/>
            <p:cNvSpPr txBox="1">
              <a:spLocks noChangeArrowheads="1"/>
            </p:cNvSpPr>
            <p:nvPr/>
          </p:nvSpPr>
          <p:spPr bwMode="auto">
            <a:xfrm>
              <a:off x="4065" y="2571"/>
              <a:ext cx="1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prstClr val="white"/>
                  </a:solidFill>
                  <a:latin typeface="Cambria" panose="02040503050406030204" pitchFamily="18" charset="0"/>
                </a:rPr>
                <a:t>INTELLIGENCE?</a:t>
              </a:r>
            </a:p>
          </p:txBody>
        </p:sp>
      </p:grpSp>
      <p:sp>
        <p:nvSpPr>
          <p:cNvPr id="2" name="TextBox 1"/>
          <p:cNvSpPr txBox="1"/>
          <p:nvPr/>
        </p:nvSpPr>
        <p:spPr>
          <a:xfrm>
            <a:off x="381000" y="4191000"/>
            <a:ext cx="8102602" cy="1815882"/>
          </a:xfrm>
          <a:prstGeom prst="rect">
            <a:avLst/>
          </a:prstGeom>
          <a:noFill/>
        </p:spPr>
        <p:txBody>
          <a:bodyPr wrap="square" rtlCol="0">
            <a:spAutoFit/>
          </a:bodyPr>
          <a:lstStyle/>
          <a:p>
            <a:pPr algn="ctr"/>
            <a:r>
              <a:rPr lang="en-US" sz="2800" dirty="0" smtClean="0">
                <a:solidFill>
                  <a:prstClr val="white"/>
                </a:solidFill>
              </a:rPr>
              <a:t>“For </a:t>
            </a:r>
            <a:r>
              <a:rPr lang="en-US" sz="2800" dirty="0">
                <a:solidFill>
                  <a:prstClr val="white"/>
                </a:solidFill>
              </a:rPr>
              <a:t>since the creation of the world His invisible attributes are clearly seen, being understood by the things that are made, even His eternal power and Godhead, so that they are without </a:t>
            </a:r>
            <a:r>
              <a:rPr lang="en-US" sz="2800" dirty="0" smtClean="0">
                <a:solidFill>
                  <a:prstClr val="white"/>
                </a:solidFill>
              </a:rPr>
              <a:t>excuse”</a:t>
            </a:r>
            <a:endParaRPr lang="en-US" sz="2800" dirty="0">
              <a:solidFill>
                <a:prstClr val="white"/>
              </a:solidFill>
            </a:endParaRPr>
          </a:p>
        </p:txBody>
      </p:sp>
      <p:sp>
        <p:nvSpPr>
          <p:cNvPr id="3" name="TextBox 2"/>
          <p:cNvSpPr txBox="1"/>
          <p:nvPr/>
        </p:nvSpPr>
        <p:spPr>
          <a:xfrm>
            <a:off x="3812932" y="6019800"/>
            <a:ext cx="1524776" cy="369332"/>
          </a:xfrm>
          <a:prstGeom prst="rect">
            <a:avLst/>
          </a:prstGeom>
          <a:noFill/>
        </p:spPr>
        <p:txBody>
          <a:bodyPr wrap="none" rtlCol="0">
            <a:spAutoFit/>
          </a:bodyPr>
          <a:lstStyle/>
          <a:p>
            <a:pPr algn="ctr"/>
            <a:r>
              <a:rPr lang="en-US" dirty="0" smtClean="0">
                <a:solidFill>
                  <a:prstClr val="white"/>
                </a:solidFill>
              </a:rPr>
              <a:t>Romans 1:20</a:t>
            </a:r>
            <a:endParaRPr lang="en-US" dirty="0">
              <a:solidFill>
                <a:prstClr val="white"/>
              </a:solidFill>
            </a:endParaRPr>
          </a:p>
        </p:txBody>
      </p:sp>
      <p:sp>
        <p:nvSpPr>
          <p:cNvPr id="4" name="TextBox 3"/>
          <p:cNvSpPr txBox="1"/>
          <p:nvPr/>
        </p:nvSpPr>
        <p:spPr>
          <a:xfrm>
            <a:off x="3279932" y="282714"/>
            <a:ext cx="2590774" cy="707886"/>
          </a:xfrm>
          <a:prstGeom prst="rect">
            <a:avLst/>
          </a:prstGeom>
          <a:noFill/>
        </p:spPr>
        <p:txBody>
          <a:bodyPr wrap="none" rtlCol="0">
            <a:spAutoFit/>
          </a:bodyPr>
          <a:lstStyle/>
          <a:p>
            <a:pPr algn="ctr"/>
            <a:r>
              <a:rPr lang="en-US" sz="4000" dirty="0" smtClean="0">
                <a:solidFill>
                  <a:prstClr val="white"/>
                </a:solidFill>
              </a:rPr>
              <a:t>It Is Faith!</a:t>
            </a:r>
            <a:endParaRPr lang="en-US" sz="4000" dirty="0">
              <a:solidFill>
                <a:prstClr val="white"/>
              </a:solidFill>
            </a:endParaRPr>
          </a:p>
        </p:txBody>
      </p:sp>
    </p:spTree>
    <p:extLst>
      <p:ext uri="{BB962C8B-B14F-4D97-AF65-F5344CB8AC3E}">
        <p14:creationId xmlns:p14="http://schemas.microsoft.com/office/powerpoint/2010/main" val="3731650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105485"/>
                                        </p:tgtEl>
                                        <p:attrNameLst>
                                          <p:attrName>style.visibility</p:attrName>
                                        </p:attrNameLst>
                                      </p:cBhvr>
                                      <p:to>
                                        <p:strVal val="visible"/>
                                      </p:to>
                                    </p:set>
                                    <p:anim calcmode="lin" valueType="num">
                                      <p:cBhvr>
                                        <p:cTn id="7" dur="1000" fill="hold"/>
                                        <p:tgtEl>
                                          <p:spTgt spid="105485"/>
                                        </p:tgtEl>
                                        <p:attrNameLst>
                                          <p:attrName>ppt_x</p:attrName>
                                        </p:attrNameLst>
                                      </p:cBhvr>
                                      <p:tavLst>
                                        <p:tav tm="0">
                                          <p:val>
                                            <p:strVal val="#ppt_x-.2"/>
                                          </p:val>
                                        </p:tav>
                                        <p:tav tm="100000">
                                          <p:val>
                                            <p:strVal val="#ppt_x"/>
                                          </p:val>
                                        </p:tav>
                                      </p:tavLst>
                                    </p:anim>
                                    <p:anim calcmode="lin" valueType="num">
                                      <p:cBhvr>
                                        <p:cTn id="8" dur="1000" fill="hold"/>
                                        <p:tgtEl>
                                          <p:spTgt spid="1054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5485"/>
                                        </p:tgtEl>
                                      </p:cBhvr>
                                    </p:animEffect>
                                  </p:childTnLst>
                                </p:cTn>
                              </p:par>
                            </p:childTnLst>
                          </p:cTn>
                        </p:par>
                        <p:par>
                          <p:cTn id="10" fill="hold" nodeType="with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05486"/>
                                        </p:tgtEl>
                                        <p:attrNameLst>
                                          <p:attrName>style.visibility</p:attrName>
                                        </p:attrNameLst>
                                      </p:cBhvr>
                                      <p:to>
                                        <p:strVal val="visible"/>
                                      </p:to>
                                    </p:set>
                                    <p:anim calcmode="lin" valueType="num">
                                      <p:cBhvr>
                                        <p:cTn id="13" dur="1000" fill="hold"/>
                                        <p:tgtEl>
                                          <p:spTgt spid="105486"/>
                                        </p:tgtEl>
                                        <p:attrNameLst>
                                          <p:attrName>ppt_x</p:attrName>
                                        </p:attrNameLst>
                                      </p:cBhvr>
                                      <p:tavLst>
                                        <p:tav tm="0">
                                          <p:val>
                                            <p:strVal val="#ppt_x-.2"/>
                                          </p:val>
                                        </p:tav>
                                        <p:tav tm="100000">
                                          <p:val>
                                            <p:strVal val="#ppt_x"/>
                                          </p:val>
                                        </p:tav>
                                      </p:tavLst>
                                    </p:anim>
                                    <p:anim calcmode="lin" valueType="num">
                                      <p:cBhvr>
                                        <p:cTn id="14" dur="1000" fill="hold"/>
                                        <p:tgtEl>
                                          <p:spTgt spid="10548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5486"/>
                                        </p:tgtEl>
                                      </p:cBhvr>
                                    </p:animEffect>
                                  </p:childTnLst>
                                </p:cTn>
                              </p:par>
                            </p:childTnLst>
                          </p:cTn>
                        </p:par>
                        <p:par>
                          <p:cTn id="16" fill="hold" nodeType="with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105487"/>
                                        </p:tgtEl>
                                        <p:attrNameLst>
                                          <p:attrName>style.visibility</p:attrName>
                                        </p:attrNameLst>
                                      </p:cBhvr>
                                      <p:to>
                                        <p:strVal val="visible"/>
                                      </p:to>
                                    </p:set>
                                    <p:anim calcmode="lin" valueType="num">
                                      <p:cBhvr>
                                        <p:cTn id="19" dur="1000" fill="hold"/>
                                        <p:tgtEl>
                                          <p:spTgt spid="105487"/>
                                        </p:tgtEl>
                                        <p:attrNameLst>
                                          <p:attrName>ppt_x</p:attrName>
                                        </p:attrNameLst>
                                      </p:cBhvr>
                                      <p:tavLst>
                                        <p:tav tm="0">
                                          <p:val>
                                            <p:strVal val="#ppt_x-.2"/>
                                          </p:val>
                                        </p:tav>
                                        <p:tav tm="100000">
                                          <p:val>
                                            <p:strVal val="#ppt_x"/>
                                          </p:val>
                                        </p:tav>
                                      </p:tavLst>
                                    </p:anim>
                                    <p:anim calcmode="lin" valueType="num">
                                      <p:cBhvr>
                                        <p:cTn id="20" dur="1000" fill="hold"/>
                                        <p:tgtEl>
                                          <p:spTgt spid="10548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548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sharpenSoften amount="-77000"/>
                    </a14:imgEffect>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grpSp>
        <p:nvGrpSpPr>
          <p:cNvPr id="105485" name="Group 13"/>
          <p:cNvGrpSpPr>
            <a:grpSpLocks/>
          </p:cNvGrpSpPr>
          <p:nvPr/>
        </p:nvGrpSpPr>
        <p:grpSpPr bwMode="auto">
          <a:xfrm>
            <a:off x="228600" y="1457325"/>
            <a:ext cx="7037390" cy="401639"/>
            <a:chOff x="144" y="288"/>
            <a:chExt cx="4433" cy="253"/>
          </a:xfrm>
        </p:grpSpPr>
        <p:sp>
          <p:nvSpPr>
            <p:cNvPr id="105476" name="Text Box 4"/>
            <p:cNvSpPr txBox="1">
              <a:spLocks noChangeArrowheads="1"/>
            </p:cNvSpPr>
            <p:nvPr/>
          </p:nvSpPr>
          <p:spPr bwMode="auto">
            <a:xfrm>
              <a:off x="144" y="288"/>
              <a:ext cx="163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b="1" dirty="0">
                  <a:solidFill>
                    <a:schemeClr val="bg1"/>
                  </a:solidFill>
                  <a:latin typeface="Cambria" panose="02040503050406030204" pitchFamily="18" charset="0"/>
                </a:rPr>
                <a:t>LIFELESS MATTER</a:t>
              </a:r>
            </a:p>
          </p:txBody>
        </p:sp>
        <p:sp>
          <p:nvSpPr>
            <p:cNvPr id="105477" name="Line 5"/>
            <p:cNvSpPr>
              <a:spLocks noChangeShapeType="1"/>
            </p:cNvSpPr>
            <p:nvPr/>
          </p:nvSpPr>
          <p:spPr bwMode="auto">
            <a:xfrm flipV="1">
              <a:off x="2064" y="404"/>
              <a:ext cx="1636" cy="1"/>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Cambria" panose="02040503050406030204" pitchFamily="18" charset="0"/>
              </a:endParaRPr>
            </a:p>
          </p:txBody>
        </p:sp>
        <p:sp>
          <p:nvSpPr>
            <p:cNvPr id="105478" name="Text Box 6"/>
            <p:cNvSpPr txBox="1">
              <a:spLocks noChangeArrowheads="1"/>
            </p:cNvSpPr>
            <p:nvPr/>
          </p:nvSpPr>
          <p:spPr bwMode="auto">
            <a:xfrm>
              <a:off x="4065" y="289"/>
              <a:ext cx="51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chemeClr val="bg1"/>
                  </a:solidFill>
                  <a:latin typeface="Cambria" panose="02040503050406030204" pitchFamily="18" charset="0"/>
                </a:rPr>
                <a:t>LIFE</a:t>
              </a:r>
              <a:r>
                <a:rPr lang="en-US" altLang="en-US" sz="2000" dirty="0">
                  <a:solidFill>
                    <a:schemeClr val="bg1"/>
                  </a:solidFill>
                  <a:latin typeface="Cambria" panose="02040503050406030204" pitchFamily="18" charset="0"/>
                </a:rPr>
                <a:t>?</a:t>
              </a:r>
            </a:p>
          </p:txBody>
        </p:sp>
      </p:grpSp>
      <p:grpSp>
        <p:nvGrpSpPr>
          <p:cNvPr id="105486" name="Group 14"/>
          <p:cNvGrpSpPr>
            <a:grpSpLocks/>
          </p:cNvGrpSpPr>
          <p:nvPr/>
        </p:nvGrpSpPr>
        <p:grpSpPr bwMode="auto">
          <a:xfrm>
            <a:off x="381000" y="2209803"/>
            <a:ext cx="8604753" cy="708026"/>
            <a:chOff x="240" y="1392"/>
            <a:chExt cx="4932" cy="446"/>
          </a:xfrm>
        </p:grpSpPr>
        <p:sp>
          <p:nvSpPr>
            <p:cNvPr id="105479" name="Text Box 7"/>
            <p:cNvSpPr txBox="1">
              <a:spLocks noChangeArrowheads="1"/>
            </p:cNvSpPr>
            <p:nvPr/>
          </p:nvSpPr>
          <p:spPr bwMode="auto">
            <a:xfrm>
              <a:off x="240" y="1392"/>
              <a:ext cx="139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b="1" dirty="0">
                  <a:solidFill>
                    <a:schemeClr val="bg1"/>
                  </a:solidFill>
                  <a:latin typeface="Cambria" panose="02040503050406030204" pitchFamily="18" charset="0"/>
                </a:rPr>
                <a:t>EMOTIONLESS MATTER</a:t>
              </a:r>
            </a:p>
          </p:txBody>
        </p:sp>
        <p:sp>
          <p:nvSpPr>
            <p:cNvPr id="105480" name="Line 8"/>
            <p:cNvSpPr>
              <a:spLocks noChangeShapeType="1"/>
            </p:cNvSpPr>
            <p:nvPr/>
          </p:nvSpPr>
          <p:spPr bwMode="auto">
            <a:xfrm>
              <a:off x="1900" y="1680"/>
              <a:ext cx="1488"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Cambria" panose="02040503050406030204" pitchFamily="18" charset="0"/>
              </a:endParaRPr>
            </a:p>
          </p:txBody>
        </p:sp>
        <p:sp>
          <p:nvSpPr>
            <p:cNvPr id="105481" name="Text Box 9"/>
            <p:cNvSpPr txBox="1">
              <a:spLocks noChangeArrowheads="1"/>
            </p:cNvSpPr>
            <p:nvPr/>
          </p:nvSpPr>
          <p:spPr bwMode="auto">
            <a:xfrm>
              <a:off x="3720" y="1555"/>
              <a:ext cx="145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schemeClr val="bg1"/>
                  </a:solidFill>
                  <a:latin typeface="Cambria" panose="02040503050406030204" pitchFamily="18" charset="0"/>
                </a:rPr>
                <a:t>EMOTION</a:t>
              </a:r>
              <a:r>
                <a:rPr lang="en-US" altLang="en-US" sz="2000" dirty="0">
                  <a:solidFill>
                    <a:schemeClr val="bg1"/>
                  </a:solidFill>
                  <a:latin typeface="Cambria" panose="02040503050406030204" pitchFamily="18" charset="0"/>
                </a:rPr>
                <a:t>?</a:t>
              </a:r>
            </a:p>
          </p:txBody>
        </p:sp>
      </p:grpSp>
      <p:grpSp>
        <p:nvGrpSpPr>
          <p:cNvPr id="105487" name="Group 15"/>
          <p:cNvGrpSpPr>
            <a:grpSpLocks/>
          </p:cNvGrpSpPr>
          <p:nvPr/>
        </p:nvGrpSpPr>
        <p:grpSpPr bwMode="auto">
          <a:xfrm>
            <a:off x="304800" y="3048002"/>
            <a:ext cx="8178801" cy="823914"/>
            <a:chOff x="192" y="2304"/>
            <a:chExt cx="5152" cy="519"/>
          </a:xfrm>
        </p:grpSpPr>
        <p:sp>
          <p:nvSpPr>
            <p:cNvPr id="105482" name="Text Box 10"/>
            <p:cNvSpPr txBox="1">
              <a:spLocks noChangeArrowheads="1"/>
            </p:cNvSpPr>
            <p:nvPr/>
          </p:nvSpPr>
          <p:spPr bwMode="auto">
            <a:xfrm>
              <a:off x="192" y="2304"/>
              <a:ext cx="158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b="1" dirty="0">
                  <a:solidFill>
                    <a:schemeClr val="bg1"/>
                  </a:solidFill>
                  <a:latin typeface="Cambria" panose="02040503050406030204" pitchFamily="18" charset="0"/>
                </a:rPr>
                <a:t>UNINTELLIGENT MATTER </a:t>
              </a:r>
            </a:p>
          </p:txBody>
        </p:sp>
        <p:sp>
          <p:nvSpPr>
            <p:cNvPr id="105483" name="Line 11"/>
            <p:cNvSpPr>
              <a:spLocks noChangeShapeType="1"/>
            </p:cNvSpPr>
            <p:nvPr/>
          </p:nvSpPr>
          <p:spPr bwMode="auto">
            <a:xfrm>
              <a:off x="2064" y="2688"/>
              <a:ext cx="1636"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Cambria" panose="02040503050406030204" pitchFamily="18" charset="0"/>
              </a:endParaRPr>
            </a:p>
          </p:txBody>
        </p:sp>
        <p:sp>
          <p:nvSpPr>
            <p:cNvPr id="105484" name="Text Box 12"/>
            <p:cNvSpPr txBox="1">
              <a:spLocks noChangeArrowheads="1"/>
            </p:cNvSpPr>
            <p:nvPr/>
          </p:nvSpPr>
          <p:spPr bwMode="auto">
            <a:xfrm>
              <a:off x="4065" y="2571"/>
              <a:ext cx="1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chemeClr val="bg1"/>
                  </a:solidFill>
                  <a:latin typeface="Cambria" panose="02040503050406030204" pitchFamily="18" charset="0"/>
                </a:rPr>
                <a:t>INTELLIGENCE?</a:t>
              </a:r>
            </a:p>
          </p:txBody>
        </p:sp>
      </p:grpSp>
      <p:sp>
        <p:nvSpPr>
          <p:cNvPr id="2" name="TextBox 1"/>
          <p:cNvSpPr txBox="1"/>
          <p:nvPr/>
        </p:nvSpPr>
        <p:spPr>
          <a:xfrm>
            <a:off x="667038" y="5088088"/>
            <a:ext cx="7816563" cy="523220"/>
          </a:xfrm>
          <a:prstGeom prst="rect">
            <a:avLst/>
          </a:prstGeom>
          <a:noFill/>
        </p:spPr>
        <p:txBody>
          <a:bodyPr wrap="none" rtlCol="0">
            <a:spAutoFit/>
          </a:bodyPr>
          <a:lstStyle/>
          <a:p>
            <a:pPr algn="ctr"/>
            <a:r>
              <a:rPr lang="en-US" sz="2800" dirty="0">
                <a:solidFill>
                  <a:schemeClr val="bg1"/>
                </a:solidFill>
              </a:rPr>
              <a:t>The fool has said in his heart, "There is no God."</a:t>
            </a:r>
          </a:p>
        </p:txBody>
      </p:sp>
      <p:sp>
        <p:nvSpPr>
          <p:cNvPr id="3" name="TextBox 2"/>
          <p:cNvSpPr txBox="1"/>
          <p:nvPr/>
        </p:nvSpPr>
        <p:spPr>
          <a:xfrm>
            <a:off x="3941171" y="6019800"/>
            <a:ext cx="1268296" cy="369332"/>
          </a:xfrm>
          <a:prstGeom prst="rect">
            <a:avLst/>
          </a:prstGeom>
          <a:noFill/>
        </p:spPr>
        <p:txBody>
          <a:bodyPr wrap="none" rtlCol="0">
            <a:spAutoFit/>
          </a:bodyPr>
          <a:lstStyle/>
          <a:p>
            <a:pPr algn="ctr"/>
            <a:r>
              <a:rPr lang="en-US" dirty="0" smtClean="0">
                <a:solidFill>
                  <a:schemeClr val="bg1"/>
                </a:solidFill>
              </a:rPr>
              <a:t>Psalm 14:1</a:t>
            </a:r>
            <a:endParaRPr lang="en-US" dirty="0">
              <a:solidFill>
                <a:schemeClr val="bg1"/>
              </a:solidFill>
            </a:endParaRPr>
          </a:p>
        </p:txBody>
      </p:sp>
      <p:sp>
        <p:nvSpPr>
          <p:cNvPr id="4" name="TextBox 3"/>
          <p:cNvSpPr txBox="1"/>
          <p:nvPr/>
        </p:nvSpPr>
        <p:spPr>
          <a:xfrm>
            <a:off x="2125775" y="282714"/>
            <a:ext cx="4899098" cy="707886"/>
          </a:xfrm>
          <a:prstGeom prst="rect">
            <a:avLst/>
          </a:prstGeom>
          <a:noFill/>
        </p:spPr>
        <p:txBody>
          <a:bodyPr wrap="none" rtlCol="0">
            <a:spAutoFit/>
          </a:bodyPr>
          <a:lstStyle/>
          <a:p>
            <a:pPr algn="ctr"/>
            <a:r>
              <a:rPr lang="en-US" sz="4000" dirty="0" smtClean="0">
                <a:solidFill>
                  <a:schemeClr val="bg1"/>
                </a:solidFill>
              </a:rPr>
              <a:t>Evolution Is A Faith!</a:t>
            </a:r>
            <a:endParaRPr lang="en-US" sz="4000" dirty="0">
              <a:solidFill>
                <a:schemeClr val="bg1"/>
              </a:solidFill>
            </a:endParaRPr>
          </a:p>
        </p:txBody>
      </p:sp>
    </p:spTree>
    <p:extLst>
      <p:ext uri="{BB962C8B-B14F-4D97-AF65-F5344CB8AC3E}">
        <p14:creationId xmlns:p14="http://schemas.microsoft.com/office/powerpoint/2010/main" val="172130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342891" y="2628901"/>
            <a:ext cx="6204865" cy="4229100"/>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rPr>
              <a:t>APPROACHES:</a:t>
            </a:r>
          </a:p>
          <a:p>
            <a:r>
              <a:rPr lang="en-US" dirty="0" smtClean="0">
                <a:effectLst>
                  <a:outerShdw blurRad="38100" dist="38100" dir="2700000" algn="tl">
                    <a:srgbClr val="000000">
                      <a:alpha val="43137"/>
                    </a:srgbClr>
                  </a:outerShdw>
                </a:effectLst>
              </a:rPr>
              <a:t>Atheistic, </a:t>
            </a:r>
            <a:r>
              <a:rPr lang="en-US" dirty="0" smtClean="0">
                <a:solidFill>
                  <a:schemeClr val="bg1"/>
                </a:solidFill>
                <a:effectLst>
                  <a:outerShdw blurRad="38100" dist="38100" dir="2700000" algn="tl">
                    <a:srgbClr val="000000">
                      <a:alpha val="43137"/>
                    </a:srgbClr>
                  </a:outerShdw>
                </a:effectLst>
              </a:rPr>
              <a:t>God Denying</a:t>
            </a:r>
          </a:p>
          <a:p>
            <a:pPr lvl="1"/>
            <a:r>
              <a:rPr lang="en-US" dirty="0" smtClean="0">
                <a:effectLst>
                  <a:outerShdw blurRad="38100" dist="38100" dir="2700000" algn="tl">
                    <a:srgbClr val="000000">
                      <a:alpha val="43137"/>
                    </a:srgbClr>
                  </a:outerShdw>
                </a:effectLst>
              </a:rPr>
              <a:t>“There is no God of creation; there is no creation week; there is no creation that belongs to God.”</a:t>
            </a:r>
          </a:p>
          <a:p>
            <a:pPr lvl="2"/>
            <a:r>
              <a:rPr lang="en-US" dirty="0" smtClean="0">
                <a:effectLst>
                  <a:outerShdw blurRad="38100" dist="38100" dir="2700000" algn="tl">
                    <a:srgbClr val="000000">
                      <a:alpha val="43137"/>
                    </a:srgbClr>
                  </a:outerShdw>
                </a:effectLst>
              </a:rPr>
              <a:t>What explains and justifies his seven day work week?</a:t>
            </a:r>
          </a:p>
        </p:txBody>
      </p:sp>
      <p:graphicFrame>
        <p:nvGraphicFramePr>
          <p:cNvPr id="4" name="Table 3"/>
          <p:cNvGraphicFramePr>
            <a:graphicFrameLocks noGrp="1"/>
          </p:cNvGraphicFramePr>
          <p:nvPr>
            <p:extLst>
              <p:ext uri="{D42A27DB-BD31-4B8C-83A1-F6EECF244321}">
                <p14:modId xmlns:p14="http://schemas.microsoft.com/office/powerpoint/2010/main" val="949415202"/>
              </p:ext>
            </p:extLst>
          </p:nvPr>
        </p:nvGraphicFramePr>
        <p:xfrm>
          <a:off x="653143" y="193819"/>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a:t>
                      </a:r>
                      <a:r>
                        <a:rPr lang="en-US" spc="-150" dirty="0" smtClean="0"/>
                        <a:t>creatures</a:t>
                      </a:r>
                      <a:r>
                        <a:rPr lang="en-US" dirty="0" smtClean="0"/>
                        <a:t>,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Tree>
    <p:extLst>
      <p:ext uri="{BB962C8B-B14F-4D97-AF65-F5344CB8AC3E}">
        <p14:creationId xmlns:p14="http://schemas.microsoft.com/office/powerpoint/2010/main" val="61358905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628</Words>
  <Application>Microsoft Office PowerPoint</Application>
  <PresentationFormat>On-screen Show (4:3)</PresentationFormat>
  <Paragraphs>136</Paragraphs>
  <Slides>12</Slides>
  <Notes>10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Arial</vt:lpstr>
      <vt:lpstr>Arial Black</vt:lpstr>
      <vt:lpstr>ＭＳ Ｐゴシック</vt:lpstr>
      <vt:lpstr>Candara</vt:lpstr>
      <vt:lpstr>Aharoni</vt:lpstr>
      <vt:lpstr>Cambria</vt:lpstr>
      <vt:lpstr>Gill Sans Ultra Bold</vt:lpstr>
      <vt:lpstr>Georgia</vt:lpstr>
      <vt:lpstr>Berlin Sans FB Demi</vt:lpstr>
      <vt:lpstr>Calibri</vt:lpstr>
      <vt:lpstr>1_Office Theme</vt:lpstr>
      <vt:lpstr>2_Office Theme</vt:lpstr>
      <vt:lpstr>1_Default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CREATION WEEK GIVES UNDERSTANDING GENESIS 1:1</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64</cp:revision>
  <dcterms:created xsi:type="dcterms:W3CDTF">2015-07-01T18:38:00Z</dcterms:created>
  <dcterms:modified xsi:type="dcterms:W3CDTF">2015-07-11T00:45:45Z</dcterms:modified>
</cp:coreProperties>
</file>