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9" r:id="rId2"/>
    <p:sldMasterId id="2147483697" r:id="rId3"/>
    <p:sldMasterId id="2147483706" r:id="rId4"/>
  </p:sldMasterIdLst>
  <p:sldIdLst>
    <p:sldId id="268" r:id="rId5"/>
    <p:sldId id="264" r:id="rId6"/>
    <p:sldId id="263" r:id="rId7"/>
    <p:sldId id="265" r:id="rId8"/>
    <p:sldId id="266" r:id="rId9"/>
    <p:sldId id="270" r:id="rId10"/>
    <p:sldId id="281" r:id="rId11"/>
    <p:sldId id="271" r:id="rId12"/>
    <p:sldId id="272" r:id="rId13"/>
    <p:sldId id="274" r:id="rId14"/>
    <p:sldId id="273" r:id="rId15"/>
    <p:sldId id="275" r:id="rId16"/>
    <p:sldId id="277" r:id="rId17"/>
    <p:sldId id="276" r:id="rId18"/>
    <p:sldId id="278" r:id="rId19"/>
    <p:sldId id="280" r:id="rId20"/>
    <p:sldId id="279" r:id="rId21"/>
  </p:sldIdLst>
  <p:sldSz cx="9144000" cy="6858000" type="screen4x3"/>
  <p:notesSz cx="6858000" cy="9144000"/>
  <p:embeddedFontLst>
    <p:embeddedFont>
      <p:font typeface="Trebuchet MS" panose="020B0603020202020204" pitchFamily="34" charset="0"/>
      <p:regular r:id="rId22"/>
      <p:bold r:id="rId23"/>
      <p:italic r:id="rId24"/>
      <p:boldItalic r:id="rId25"/>
    </p:embeddedFont>
    <p:embeddedFont>
      <p:font typeface="Wingdings 3" panose="05040102010807070707" pitchFamily="18" charset="2"/>
      <p:regular r:id="rId26"/>
    </p:embeddedFont>
    <p:embeddedFont>
      <p:font typeface="Georgia" panose="02040502050405020303" pitchFamily="18"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84" autoAdjust="0"/>
  </p:normalViewPr>
  <p:slideViewPr>
    <p:cSldViewPr snapToGrid="0">
      <p:cViewPr varScale="1">
        <p:scale>
          <a:sx n="75" d="100"/>
          <a:sy n="75" d="100"/>
        </p:scale>
        <p:origin x="1694" y="5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17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3650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4781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760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48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2477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751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6456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210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75641" y="5170143"/>
            <a:ext cx="7881594" cy="48471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641004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641" y="1851540"/>
            <a:ext cx="7881594" cy="2341579"/>
          </a:xfrm>
        </p:spPr>
        <p:txBody>
          <a:bodyPr/>
          <a:lstStyle/>
          <a:p>
            <a:r>
              <a:rPr lang="en-US" dirty="0"/>
              <a:t>Add Your Title</a:t>
            </a:r>
          </a:p>
        </p:txBody>
      </p:sp>
      <p:sp>
        <p:nvSpPr>
          <p:cNvPr id="4" name="Text Placeholder 5"/>
          <p:cNvSpPr>
            <a:spLocks noGrp="1"/>
          </p:cNvSpPr>
          <p:nvPr>
            <p:ph type="body" sz="quarter" idx="12" hasCustomPrompt="1"/>
          </p:nvPr>
        </p:nvSpPr>
        <p:spPr>
          <a:xfrm>
            <a:off x="575641" y="5170143"/>
            <a:ext cx="7881594" cy="48471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60045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76019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46977"/>
            <a:ext cx="8206339" cy="42108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24636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1" hasCustomPrompt="1"/>
          </p:nvPr>
        </p:nvSpPr>
        <p:spPr>
          <a:xfrm>
            <a:off x="468313" y="446977"/>
            <a:ext cx="8206339" cy="4210879"/>
          </a:xfrm>
        </p:spPr>
        <p:txBody>
          <a:bodyPr anchor="t" anchorCtr="0"/>
          <a:lstStyle>
            <a:lvl1pPr marL="457200" indent="-457200" algn="l">
              <a:buFont typeface="Arial" panose="020B0604020202020204" pitchFamily="34" charset="0"/>
              <a:buChar cha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264515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51418" y="5114441"/>
            <a:ext cx="4107638" cy="930356"/>
          </a:xfrm>
        </p:spPr>
        <p:txBody>
          <a:bodyPr>
            <a:noAutofit/>
          </a:bodyPr>
          <a:lstStyle>
            <a:lvl1pPr>
              <a:defRPr sz="1800"/>
            </a:lvl1pPr>
          </a:lstStyle>
          <a:p>
            <a:r>
              <a:rPr lang="en-US" dirty="0"/>
              <a:t>Add Your Title</a:t>
            </a:r>
          </a:p>
        </p:txBody>
      </p:sp>
      <p:sp>
        <p:nvSpPr>
          <p:cNvPr id="5" name="Text Placeholder 6"/>
          <p:cNvSpPr>
            <a:spLocks noGrp="1"/>
          </p:cNvSpPr>
          <p:nvPr>
            <p:ph type="body" sz="quarter" idx="11" hasCustomPrompt="1"/>
          </p:nvPr>
        </p:nvSpPr>
        <p:spPr>
          <a:xfrm>
            <a:off x="468313" y="446977"/>
            <a:ext cx="8206339" cy="4210879"/>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29573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11173" y="561829"/>
            <a:ext cx="8275627" cy="5805547"/>
          </a:xfrm>
        </p:spPr>
        <p:txBody>
          <a:bodyPr anchor="ctr"/>
          <a:lstStyle>
            <a:lvl1pPr marL="0" indent="0" algn="ctr">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2804605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3253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280286" y="6295216"/>
            <a:ext cx="4541333" cy="382773"/>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25078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280286" y="6295216"/>
            <a:ext cx="4541333" cy="382773"/>
          </a:xfrm>
        </p:spPr>
        <p:txBody>
          <a:bodyPr>
            <a:normAutofit/>
          </a:bodyPr>
          <a:lstStyle>
            <a:lvl1pPr>
              <a:defRPr sz="1600"/>
            </a:lvl1pPr>
          </a:lstStyle>
          <a:p>
            <a:pPr lvl="0"/>
            <a:r>
              <a:rPr lang="en-US" dirty="0"/>
              <a:t>Add Your Subtitle</a:t>
            </a:r>
          </a:p>
        </p:txBody>
      </p:sp>
      <p:sp>
        <p:nvSpPr>
          <p:cNvPr id="7" name="Title 1"/>
          <p:cNvSpPr>
            <a:spLocks noGrp="1"/>
          </p:cNvSpPr>
          <p:nvPr>
            <p:ph type="title" hasCustomPrompt="1"/>
          </p:nvPr>
        </p:nvSpPr>
        <p:spPr>
          <a:xfrm>
            <a:off x="567666" y="1374587"/>
            <a:ext cx="8062788" cy="2081804"/>
          </a:xfrm>
        </p:spPr>
        <p:txBody>
          <a:bodyPr/>
          <a:lstStyle/>
          <a:p>
            <a:r>
              <a:rPr lang="en-US" dirty="0"/>
              <a:t>Add Your Title</a:t>
            </a:r>
          </a:p>
        </p:txBody>
      </p:sp>
    </p:spTree>
    <p:extLst>
      <p:ext uri="{BB962C8B-B14F-4D97-AF65-F5344CB8AC3E}">
        <p14:creationId xmlns:p14="http://schemas.microsoft.com/office/powerpoint/2010/main" val="35593890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205619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198628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205619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2288694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2056191"/>
            <a:ext cx="8211824" cy="431921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5" name="Title 1"/>
          <p:cNvSpPr>
            <a:spLocks noGrp="1"/>
          </p:cNvSpPr>
          <p:nvPr>
            <p:ph type="title" hasCustomPrompt="1"/>
          </p:nvPr>
        </p:nvSpPr>
        <p:spPr>
          <a:xfrm>
            <a:off x="2828711" y="956236"/>
            <a:ext cx="3617671" cy="96690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68335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05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2579146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129729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8535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1373422" y="6189855"/>
            <a:ext cx="6622056" cy="255396"/>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3134685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58957" y="1568174"/>
            <a:ext cx="6416260" cy="3530337"/>
          </a:xfrm>
        </p:spPr>
        <p:txBody>
          <a:bodyPr/>
          <a:lstStyle>
            <a:lvl1pPr>
              <a:defRPr>
                <a:solidFill>
                  <a:srgbClr val="590060"/>
                </a:solidFill>
              </a:defRPr>
            </a:lvl1pPr>
          </a:lstStyle>
          <a:p>
            <a:r>
              <a:rPr lang="en-US" dirty="0"/>
              <a:t>Add Your Title</a:t>
            </a:r>
          </a:p>
        </p:txBody>
      </p:sp>
      <p:sp>
        <p:nvSpPr>
          <p:cNvPr id="9" name="Text Placeholder 3"/>
          <p:cNvSpPr>
            <a:spLocks noGrp="1"/>
          </p:cNvSpPr>
          <p:nvPr>
            <p:ph type="body" sz="quarter" idx="11" hasCustomPrompt="1"/>
          </p:nvPr>
        </p:nvSpPr>
        <p:spPr>
          <a:xfrm>
            <a:off x="1373422" y="6189855"/>
            <a:ext cx="6622056" cy="255396"/>
          </a:xfrm>
        </p:spPr>
        <p:txBody>
          <a:bodyPr>
            <a:noAutofit/>
          </a:bodyPr>
          <a:lstStyle>
            <a:lvl1pPr>
              <a:defRPr sz="1200"/>
            </a:lvl1pPr>
          </a:lstStyle>
          <a:p>
            <a:pPr lvl="0"/>
            <a:r>
              <a:rPr lang="en-US" dirty="0"/>
              <a:t>Add Your Subtitle</a:t>
            </a:r>
          </a:p>
        </p:txBody>
      </p:sp>
    </p:spTree>
    <p:extLst>
      <p:ext uri="{BB962C8B-B14F-4D97-AF65-F5344CB8AC3E}">
        <p14:creationId xmlns:p14="http://schemas.microsoft.com/office/powerpoint/2010/main" val="16848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88180" y="1587261"/>
            <a:ext cx="8739781" cy="5020868"/>
          </a:xfrm>
        </p:spPr>
        <p:txBody>
          <a:bodyPr>
            <a:normAutofit/>
          </a:bodyPr>
          <a:lstStyle>
            <a:lvl1pPr>
              <a:defRPr sz="2400">
                <a:solidFill>
                  <a:srgbClr val="590060"/>
                </a:solidFill>
              </a:defRPr>
            </a:lvl1pPr>
          </a:lstStyle>
          <a:p>
            <a:pPr lvl="0"/>
            <a:r>
              <a:rPr lang="en-US" dirty="0"/>
              <a:t>Add Your Subtitle</a:t>
            </a:r>
          </a:p>
        </p:txBody>
      </p:sp>
    </p:spTree>
    <p:extLst>
      <p:ext uri="{BB962C8B-B14F-4D97-AF65-F5344CB8AC3E}">
        <p14:creationId xmlns:p14="http://schemas.microsoft.com/office/powerpoint/2010/main" val="3999939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88180" y="1587261"/>
            <a:ext cx="8739781" cy="5020868"/>
          </a:xfrm>
        </p:spPr>
        <p:txBody>
          <a:bodyPr>
            <a:normAutofit/>
          </a:bodyPr>
          <a:lstStyle>
            <a:lvl1pPr>
              <a:defRPr sz="2400">
                <a:solidFill>
                  <a:srgbClr val="590060"/>
                </a:solidFill>
              </a:defRPr>
            </a:lvl1pPr>
          </a:lstStyle>
          <a:p>
            <a:pPr lvl="0"/>
            <a:r>
              <a:rPr lang="en-US" dirty="0"/>
              <a:t>Add Your Subtitle</a:t>
            </a:r>
          </a:p>
        </p:txBody>
      </p:sp>
    </p:spTree>
    <p:extLst>
      <p:ext uri="{BB962C8B-B14F-4D97-AF65-F5344CB8AC3E}">
        <p14:creationId xmlns:p14="http://schemas.microsoft.com/office/powerpoint/2010/main" val="3907736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7826" y="95252"/>
            <a:ext cx="2218360" cy="1375833"/>
          </a:xfrm>
        </p:spPr>
        <p:txBody>
          <a:bodyPr>
            <a:normAutofit/>
          </a:bodyPr>
          <a:lstStyle>
            <a:lvl1pPr>
              <a:defRPr sz="1600">
                <a:solidFill>
                  <a:srgbClr val="590060"/>
                </a:solidFill>
              </a:defRPr>
            </a:lvl1pPr>
          </a:lstStyle>
          <a:p>
            <a:r>
              <a:rPr lang="en-US" dirty="0"/>
              <a:t>Add Your Title</a:t>
            </a:r>
          </a:p>
        </p:txBody>
      </p:sp>
      <p:sp>
        <p:nvSpPr>
          <p:cNvPr id="4" name="Text Placeholder 3"/>
          <p:cNvSpPr>
            <a:spLocks noGrp="1"/>
          </p:cNvSpPr>
          <p:nvPr>
            <p:ph type="body" sz="quarter" idx="11" hasCustomPrompt="1"/>
          </p:nvPr>
        </p:nvSpPr>
        <p:spPr>
          <a:xfrm>
            <a:off x="188180" y="1587261"/>
            <a:ext cx="8739781" cy="5020868"/>
          </a:xfrm>
        </p:spPr>
        <p:txBody>
          <a:bodyPr>
            <a:normAutofit/>
          </a:bodyPr>
          <a:lstStyle>
            <a:lvl1pPr>
              <a:defRPr sz="2400">
                <a:solidFill>
                  <a:srgbClr val="590060"/>
                </a:solidFill>
              </a:defRPr>
            </a:lvl1pPr>
          </a:lstStyle>
          <a:p>
            <a:pPr lvl="0"/>
            <a:r>
              <a:rPr lang="en-US" dirty="0"/>
              <a:t>Add Your Subtitle</a:t>
            </a:r>
          </a:p>
        </p:txBody>
      </p:sp>
    </p:spTree>
    <p:extLst>
      <p:ext uri="{BB962C8B-B14F-4D97-AF65-F5344CB8AC3E}">
        <p14:creationId xmlns:p14="http://schemas.microsoft.com/office/powerpoint/2010/main" val="308433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551574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2695570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42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42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7057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5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42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63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8.jp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image" Target="../media/image15.jpg"/><Relationship Id="rId4" Type="http://schemas.openxmlformats.org/officeDocument/2006/relationships/slideLayout" Target="../slideLayouts/slideLayout35.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8/3/2016</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3249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177029162"/>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xStyles>
    <p:titleStyle>
      <a:lvl1pPr algn="ctr" defTabSz="914400" rtl="0" eaLnBrk="1" latinLnBrk="0" hangingPunct="1">
        <a:spcBef>
          <a:spcPct val="0"/>
        </a:spcBef>
        <a:buNone/>
        <a:defRPr sz="4400" kern="1200">
          <a:solidFill>
            <a:srgbClr val="F4C673"/>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F4C673"/>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F4C673"/>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F4C673"/>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F4C673"/>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F4C67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325247654"/>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Georgia"/>
                <a:cs typeface="Georgia"/>
              </a:defRPr>
            </a:lvl1pPr>
          </a:lstStyle>
          <a:p>
            <a:fld id="{6BFECD78-3C8E-49F2-8FAB-59489D168ABB}" type="datetimeFigureOut">
              <a:rPr lang="en-US" smtClean="0"/>
              <a:pPr/>
              <a:t>8/3/2016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eorgia"/>
                <a:cs typeface="Georgia"/>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Georgia"/>
                <a:cs typeface="Georgia"/>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647579526"/>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Lst>
  <p:txStyles>
    <p:titleStyle>
      <a:lvl1pPr algn="ctr" defTabSz="914400" rtl="0" eaLnBrk="1" latinLnBrk="0" hangingPunct="1">
        <a:spcBef>
          <a:spcPct val="0"/>
        </a:spcBef>
        <a:buNone/>
        <a:defRPr sz="4400" kern="1200">
          <a:solidFill>
            <a:schemeClr val="tx1"/>
          </a:solidFill>
          <a:latin typeface="Georgia"/>
          <a:ea typeface="+mj-ea"/>
          <a:cs typeface="Georgia"/>
        </a:defRPr>
      </a:lvl1pPr>
    </p:titleStyle>
    <p:bodyStyle>
      <a:lvl1pPr marL="0" indent="0" algn="ctr" defTabSz="914400" rtl="0" eaLnBrk="1" latinLnBrk="0" hangingPunct="1">
        <a:spcBef>
          <a:spcPct val="20000"/>
        </a:spcBef>
        <a:buFont typeface="Arial"/>
        <a:buNone/>
        <a:defRPr sz="3000" kern="1200">
          <a:solidFill>
            <a:srgbClr val="FFFFFF"/>
          </a:solidFill>
          <a:latin typeface="Georgia"/>
          <a:ea typeface="+mn-ea"/>
          <a:cs typeface="Georgia"/>
        </a:defRPr>
      </a:lvl1pPr>
      <a:lvl2pPr marL="914400" indent="-457200" algn="ctr" defTabSz="914400" rtl="0" eaLnBrk="1" latinLnBrk="0" hangingPunct="1">
        <a:spcBef>
          <a:spcPct val="20000"/>
        </a:spcBef>
        <a:buFont typeface="Arial"/>
        <a:buChar char="•"/>
        <a:defRPr sz="3000" kern="1200">
          <a:solidFill>
            <a:srgbClr val="FFFFFF"/>
          </a:solidFill>
          <a:latin typeface="Georgia"/>
          <a:ea typeface="+mn-ea"/>
          <a:cs typeface="Georgia"/>
        </a:defRPr>
      </a:lvl2pPr>
      <a:lvl3pPr marL="914400" indent="0" algn="ctr" defTabSz="914400" rtl="0" eaLnBrk="1" latinLnBrk="0" hangingPunct="1">
        <a:spcBef>
          <a:spcPct val="20000"/>
        </a:spcBef>
        <a:buFont typeface="Arial" pitchFamily="34" charset="0"/>
        <a:buNone/>
        <a:defRPr sz="3000" kern="1200">
          <a:solidFill>
            <a:srgbClr val="FFFFFF"/>
          </a:solidFill>
          <a:latin typeface="Georgia"/>
          <a:ea typeface="+mn-ea"/>
          <a:cs typeface="Georgia"/>
        </a:defRPr>
      </a:lvl3pPr>
      <a:lvl4pPr marL="1371600" indent="0" algn="ctr" defTabSz="914400" rtl="0" eaLnBrk="1" latinLnBrk="0" hangingPunct="1">
        <a:spcBef>
          <a:spcPct val="20000"/>
        </a:spcBef>
        <a:buFont typeface="Arial" pitchFamily="34" charset="0"/>
        <a:buNone/>
        <a:defRPr sz="3000" kern="1200">
          <a:solidFill>
            <a:srgbClr val="FFFFFF"/>
          </a:solidFill>
          <a:latin typeface="Georgia"/>
          <a:ea typeface="+mn-ea"/>
          <a:cs typeface="Georgia"/>
        </a:defRPr>
      </a:lvl4pPr>
      <a:lvl5pPr marL="1828800" indent="0" algn="ctr" defTabSz="914400" rtl="0" eaLnBrk="1" latinLnBrk="0" hangingPunct="1">
        <a:spcBef>
          <a:spcPct val="20000"/>
        </a:spcBef>
        <a:buFont typeface="Arial" pitchFamily="34" charset="0"/>
        <a:buNone/>
        <a:defRPr sz="3000" kern="1200">
          <a:solidFill>
            <a:srgbClr val="FFFFFF"/>
          </a:solidFill>
          <a:latin typeface="Georgia"/>
          <a:ea typeface="+mn-ea"/>
          <a:cs typeface="Georgi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8.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The Journey of Faith (3)</a:t>
            </a:r>
          </a:p>
        </p:txBody>
      </p:sp>
    </p:spTree>
    <p:extLst>
      <p:ext uri="{BB962C8B-B14F-4D97-AF65-F5344CB8AC3E}">
        <p14:creationId xmlns:p14="http://schemas.microsoft.com/office/powerpoint/2010/main" val="187581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SAVING FAITH</a:t>
            </a:r>
          </a:p>
        </p:txBody>
      </p:sp>
      <p:sp>
        <p:nvSpPr>
          <p:cNvPr id="4" name="Title 3"/>
          <p:cNvSpPr>
            <a:spLocks noGrp="1"/>
          </p:cNvSpPr>
          <p:nvPr>
            <p:ph type="title"/>
          </p:nvPr>
        </p:nvSpPr>
        <p:spPr/>
        <p:txBody>
          <a:bodyPr>
            <a:normAutofit fontScale="90000"/>
          </a:bodyPr>
          <a:lstStyle/>
          <a:p>
            <a:r>
              <a:rPr lang="en-US" sz="4900" b="1" dirty="0">
                <a:solidFill>
                  <a:schemeClr val="accent6">
                    <a:lumMod val="50000"/>
                  </a:schemeClr>
                </a:solidFill>
              </a:rPr>
              <a:t>JAMES 2:20</a:t>
            </a:r>
            <a:br>
              <a:rPr lang="en-US" dirty="0">
                <a:solidFill>
                  <a:schemeClr val="accent6">
                    <a:lumMod val="50000"/>
                  </a:schemeClr>
                </a:solidFill>
              </a:rPr>
            </a:br>
            <a:r>
              <a:rPr lang="en-US" dirty="0">
                <a:solidFill>
                  <a:schemeClr val="accent6">
                    <a:lumMod val="50000"/>
                  </a:schemeClr>
                </a:solidFill>
              </a:rPr>
              <a:t>“But do you want to know, O foolish man, that faith without works is dead?”</a:t>
            </a:r>
          </a:p>
        </p:txBody>
      </p:sp>
    </p:spTree>
    <p:extLst>
      <p:ext uri="{BB962C8B-B14F-4D97-AF65-F5344CB8AC3E}">
        <p14:creationId xmlns:p14="http://schemas.microsoft.com/office/powerpoint/2010/main" val="3229235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SAVING FAITH</a:t>
            </a:r>
          </a:p>
        </p:txBody>
      </p:sp>
      <p:sp>
        <p:nvSpPr>
          <p:cNvPr id="4" name="Title 3"/>
          <p:cNvSpPr>
            <a:spLocks noGrp="1"/>
          </p:cNvSpPr>
          <p:nvPr>
            <p:ph type="title"/>
          </p:nvPr>
        </p:nvSpPr>
        <p:spPr/>
        <p:txBody>
          <a:bodyPr>
            <a:normAutofit fontScale="90000"/>
          </a:bodyPr>
          <a:lstStyle/>
          <a:p>
            <a:r>
              <a:rPr lang="en-US" sz="4900" b="1" dirty="0">
                <a:solidFill>
                  <a:schemeClr val="accent6">
                    <a:lumMod val="50000"/>
                  </a:schemeClr>
                </a:solidFill>
              </a:rPr>
              <a:t>JAMES 2:21, 22</a:t>
            </a:r>
            <a:br>
              <a:rPr lang="en-US" dirty="0">
                <a:solidFill>
                  <a:schemeClr val="accent6">
                    <a:lumMod val="50000"/>
                  </a:schemeClr>
                </a:solidFill>
              </a:rPr>
            </a:br>
            <a:r>
              <a:rPr lang="en-US" dirty="0">
                <a:solidFill>
                  <a:schemeClr val="accent6">
                    <a:lumMod val="50000"/>
                  </a:schemeClr>
                </a:solidFill>
              </a:rPr>
              <a:t>“Was not Abraham our father justified by works when he offered Isaac his son on the altar? Do you see that faith was working together with his works, and by works faith was made perfect?</a:t>
            </a:r>
          </a:p>
        </p:txBody>
      </p:sp>
    </p:spTree>
    <p:extLst>
      <p:ext uri="{BB962C8B-B14F-4D97-AF65-F5344CB8AC3E}">
        <p14:creationId xmlns:p14="http://schemas.microsoft.com/office/powerpoint/2010/main" val="2852689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SAVING FAITH</a:t>
            </a:r>
          </a:p>
        </p:txBody>
      </p:sp>
      <p:sp>
        <p:nvSpPr>
          <p:cNvPr id="4" name="Title 3"/>
          <p:cNvSpPr>
            <a:spLocks noGrp="1"/>
          </p:cNvSpPr>
          <p:nvPr>
            <p:ph type="title"/>
          </p:nvPr>
        </p:nvSpPr>
        <p:spPr/>
        <p:txBody>
          <a:bodyPr>
            <a:normAutofit fontScale="90000"/>
          </a:bodyPr>
          <a:lstStyle/>
          <a:p>
            <a:r>
              <a:rPr lang="en-US" sz="4900" b="1" dirty="0">
                <a:solidFill>
                  <a:schemeClr val="accent6">
                    <a:lumMod val="50000"/>
                  </a:schemeClr>
                </a:solidFill>
              </a:rPr>
              <a:t>JAMES 2:23</a:t>
            </a:r>
            <a:br>
              <a:rPr lang="en-US" dirty="0">
                <a:solidFill>
                  <a:schemeClr val="accent6">
                    <a:lumMod val="50000"/>
                  </a:schemeClr>
                </a:solidFill>
              </a:rPr>
            </a:br>
            <a:r>
              <a:rPr lang="en-US" dirty="0">
                <a:solidFill>
                  <a:schemeClr val="accent6">
                    <a:lumMod val="50000"/>
                  </a:schemeClr>
                </a:solidFill>
              </a:rPr>
              <a:t>“And the Scripture was fulfilled which says, ‘Abraham believed God, and it was accounted to him for righteousness.’ And he was called the friend of God.”</a:t>
            </a:r>
          </a:p>
        </p:txBody>
      </p:sp>
      <p:cxnSp>
        <p:nvCxnSpPr>
          <p:cNvPr id="3" name="Straight Connector 2"/>
          <p:cNvCxnSpPr/>
          <p:nvPr/>
        </p:nvCxnSpPr>
        <p:spPr>
          <a:xfrm>
            <a:off x="2280286" y="1818640"/>
            <a:ext cx="5939154"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327995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724075" y="2438400"/>
            <a:ext cx="4165925" cy="4226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50195" y="2438400"/>
            <a:ext cx="4165925" cy="4226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Open B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15" y="2757848"/>
            <a:ext cx="3972886" cy="3114632"/>
          </a:xfrm>
          <a:prstGeom prst="rect">
            <a:avLst/>
          </a:prstGeom>
        </p:spPr>
      </p:pic>
      <p:pic>
        <p:nvPicPr>
          <p:cNvPr id="8" name="Picture 7" descr="Open Bib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55" y="2757848"/>
            <a:ext cx="3972886" cy="3114632"/>
          </a:xfrm>
          <a:prstGeom prst="rect">
            <a:avLst/>
          </a:prstGeom>
        </p:spPr>
      </p:pic>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artisticGlowDiffused/>
                    </a14:imgEffect>
                  </a14:imgLayer>
                </a14:imgProps>
              </a:ext>
            </a:extLst>
          </a:blip>
          <a:stretch>
            <a:fillRect/>
          </a:stretch>
        </p:blipFill>
        <p:spPr>
          <a:xfrm>
            <a:off x="2815179" y="3482790"/>
            <a:ext cx="3615241" cy="1335140"/>
          </a:xfrm>
          <a:prstGeom prst="rect">
            <a:avLst/>
          </a:prstGeom>
        </p:spPr>
      </p:pic>
      <p:sp>
        <p:nvSpPr>
          <p:cNvPr id="15" name="TextBox 14"/>
          <p:cNvSpPr txBox="1"/>
          <p:nvPr/>
        </p:nvSpPr>
        <p:spPr>
          <a:xfrm>
            <a:off x="1181053" y="5901174"/>
            <a:ext cx="2504212" cy="584775"/>
          </a:xfrm>
          <a:prstGeom prst="rect">
            <a:avLst/>
          </a:prstGeom>
          <a:noFill/>
        </p:spPr>
        <p:txBody>
          <a:bodyPr wrap="none" rtlCol="0">
            <a:spAutoFit/>
          </a:bodyPr>
          <a:lstStyle/>
          <a:p>
            <a:pPr algn="ctr"/>
            <a:r>
              <a:rPr lang="en-US" sz="3200" dirty="0">
                <a:solidFill>
                  <a:srgbClr val="7030A0"/>
                </a:solidFill>
              </a:rPr>
              <a:t>Genesis 15:6</a:t>
            </a:r>
          </a:p>
        </p:txBody>
      </p:sp>
      <p:sp>
        <p:nvSpPr>
          <p:cNvPr id="16" name="TextBox 15"/>
          <p:cNvSpPr txBox="1"/>
          <p:nvPr/>
        </p:nvSpPr>
        <p:spPr>
          <a:xfrm>
            <a:off x="5432291" y="5901174"/>
            <a:ext cx="2719014" cy="584775"/>
          </a:xfrm>
          <a:prstGeom prst="rect">
            <a:avLst/>
          </a:prstGeom>
          <a:noFill/>
        </p:spPr>
        <p:txBody>
          <a:bodyPr wrap="none" rtlCol="0">
            <a:spAutoFit/>
          </a:bodyPr>
          <a:lstStyle/>
          <a:p>
            <a:pPr algn="ctr"/>
            <a:r>
              <a:rPr lang="en-US" sz="3200" dirty="0">
                <a:solidFill>
                  <a:srgbClr val="7030A0"/>
                </a:solidFill>
              </a:rPr>
              <a:t>Genesis 22:12</a:t>
            </a:r>
          </a:p>
        </p:txBody>
      </p:sp>
    </p:spTree>
    <p:extLst>
      <p:ext uri="{BB962C8B-B14F-4D97-AF65-F5344CB8AC3E}">
        <p14:creationId xmlns:p14="http://schemas.microsoft.com/office/powerpoint/2010/main" val="254014863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SAVING FAITH</a:t>
            </a:r>
          </a:p>
        </p:txBody>
      </p:sp>
      <p:sp>
        <p:nvSpPr>
          <p:cNvPr id="4" name="Title 3"/>
          <p:cNvSpPr>
            <a:spLocks noGrp="1"/>
          </p:cNvSpPr>
          <p:nvPr>
            <p:ph type="title"/>
          </p:nvPr>
        </p:nvSpPr>
        <p:spPr/>
        <p:txBody>
          <a:bodyPr>
            <a:normAutofit fontScale="90000"/>
          </a:bodyPr>
          <a:lstStyle/>
          <a:p>
            <a:r>
              <a:rPr lang="en-US" sz="4900" b="1" dirty="0">
                <a:solidFill>
                  <a:schemeClr val="accent6">
                    <a:lumMod val="50000"/>
                  </a:schemeClr>
                </a:solidFill>
              </a:rPr>
              <a:t>JAMES 2:24</a:t>
            </a:r>
            <a:br>
              <a:rPr lang="en-US" dirty="0">
                <a:solidFill>
                  <a:schemeClr val="accent6">
                    <a:lumMod val="50000"/>
                  </a:schemeClr>
                </a:solidFill>
              </a:rPr>
            </a:br>
            <a:r>
              <a:rPr lang="en-US" dirty="0">
                <a:solidFill>
                  <a:schemeClr val="accent6">
                    <a:lumMod val="50000"/>
                  </a:schemeClr>
                </a:solidFill>
              </a:rPr>
              <a:t>“You see then that a man is justified by works, and not by faith only.”</a:t>
            </a:r>
          </a:p>
        </p:txBody>
      </p:sp>
    </p:spTree>
    <p:extLst>
      <p:ext uri="{BB962C8B-B14F-4D97-AF65-F5344CB8AC3E}">
        <p14:creationId xmlns:p14="http://schemas.microsoft.com/office/powerpoint/2010/main" val="195122558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SAVING FAITH</a:t>
            </a:r>
          </a:p>
        </p:txBody>
      </p:sp>
      <p:sp>
        <p:nvSpPr>
          <p:cNvPr id="4" name="Title 3"/>
          <p:cNvSpPr>
            <a:spLocks noGrp="1"/>
          </p:cNvSpPr>
          <p:nvPr>
            <p:ph type="title"/>
          </p:nvPr>
        </p:nvSpPr>
        <p:spPr/>
        <p:txBody>
          <a:bodyPr>
            <a:normAutofit fontScale="90000"/>
          </a:bodyPr>
          <a:lstStyle/>
          <a:p>
            <a:r>
              <a:rPr lang="en-US" sz="4900" b="1" dirty="0">
                <a:solidFill>
                  <a:schemeClr val="accent6">
                    <a:lumMod val="50000"/>
                  </a:schemeClr>
                </a:solidFill>
              </a:rPr>
              <a:t>JOHN 8:39</a:t>
            </a:r>
            <a:br>
              <a:rPr lang="en-US" dirty="0">
                <a:solidFill>
                  <a:schemeClr val="accent6">
                    <a:lumMod val="50000"/>
                  </a:schemeClr>
                </a:solidFill>
              </a:rPr>
            </a:br>
            <a:r>
              <a:rPr lang="en-US" dirty="0">
                <a:solidFill>
                  <a:schemeClr val="accent6">
                    <a:lumMod val="50000"/>
                  </a:schemeClr>
                </a:solidFill>
              </a:rPr>
              <a:t>“They answered and said to Him, ‘Abraham is our father.’ Jesus said to them, ‘If you were Abraham’s children, you would do the works of Abraham.’”</a:t>
            </a:r>
          </a:p>
        </p:txBody>
      </p:sp>
    </p:spTree>
    <p:extLst>
      <p:ext uri="{BB962C8B-B14F-4D97-AF65-F5344CB8AC3E}">
        <p14:creationId xmlns:p14="http://schemas.microsoft.com/office/powerpoint/2010/main" val="285055080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27050" y="551670"/>
            <a:ext cx="8160063" cy="4486813"/>
          </a:xfrm>
        </p:spPr>
        <p:txBody>
          <a:bodyPr>
            <a:normAutofit/>
          </a:bodyPr>
          <a:lstStyle/>
          <a:p>
            <a:r>
              <a:rPr lang="en-US" sz="3200" b="1" dirty="0">
                <a:ln w="9525">
                  <a:solidFill>
                    <a:schemeClr val="bg1"/>
                  </a:solidFill>
                  <a:prstDash val="solid"/>
                </a:ln>
                <a:solidFill>
                  <a:schemeClr val="tx1"/>
                </a:solidFill>
                <a:effectLst>
                  <a:glow rad="101600">
                    <a:srgbClr val="C00000">
                      <a:alpha val="60000"/>
                    </a:srgbClr>
                  </a:glow>
                  <a:outerShdw blurRad="12700" dist="38100" dir="2700000" algn="tl" rotWithShape="0">
                    <a:schemeClr val="bg1">
                      <a:lumMod val="50000"/>
                    </a:schemeClr>
                  </a:outerShdw>
                </a:effectLst>
              </a:rPr>
              <a:t>“… It shall be imputed to us who believe in Him who raised up Jesus our Lord from the dead,</a:t>
            </a:r>
            <a:br>
              <a:rPr lang="en-US" sz="3200" b="1" dirty="0">
                <a:ln w="9525">
                  <a:solidFill>
                    <a:schemeClr val="bg1"/>
                  </a:solidFill>
                  <a:prstDash val="solid"/>
                </a:ln>
                <a:solidFill>
                  <a:schemeClr val="tx1"/>
                </a:solidFill>
                <a:effectLst>
                  <a:glow rad="101600">
                    <a:srgbClr val="C00000">
                      <a:alpha val="60000"/>
                    </a:srgbClr>
                  </a:glow>
                  <a:outerShdw blurRad="12700" dist="38100" dir="2700000" algn="tl" rotWithShape="0">
                    <a:schemeClr val="bg1">
                      <a:lumMod val="50000"/>
                    </a:schemeClr>
                  </a:outerShdw>
                </a:effectLst>
              </a:rPr>
            </a:br>
            <a:r>
              <a:rPr lang="en-US" sz="3200" b="1" dirty="0">
                <a:ln w="9525">
                  <a:solidFill>
                    <a:schemeClr val="bg1"/>
                  </a:solidFill>
                  <a:prstDash val="solid"/>
                </a:ln>
                <a:solidFill>
                  <a:schemeClr val="tx1"/>
                </a:solidFill>
                <a:effectLst>
                  <a:glow rad="101600">
                    <a:srgbClr val="C00000">
                      <a:alpha val="60000"/>
                    </a:srgbClr>
                  </a:glow>
                  <a:outerShdw blurRad="12700" dist="38100" dir="2700000" algn="tl" rotWithShape="0">
                    <a:schemeClr val="bg1">
                      <a:lumMod val="50000"/>
                    </a:schemeClr>
                  </a:outerShdw>
                </a:effectLst>
              </a:rPr>
              <a:t>who was delivered up because of our offenses, and was raised because of our justification.”</a:t>
            </a:r>
          </a:p>
        </p:txBody>
      </p:sp>
      <p:sp>
        <p:nvSpPr>
          <p:cNvPr id="3" name="Text Placeholder 2"/>
          <p:cNvSpPr>
            <a:spLocks noGrp="1"/>
          </p:cNvSpPr>
          <p:nvPr>
            <p:ph type="body" sz="quarter" idx="14"/>
          </p:nvPr>
        </p:nvSpPr>
        <p:spPr>
          <a:xfrm>
            <a:off x="527050" y="5648960"/>
            <a:ext cx="8159750" cy="702811"/>
          </a:xfrm>
        </p:spPr>
        <p:txBody>
          <a:bodyPr>
            <a:normAutofit/>
          </a:bodyPr>
          <a:lstStyle/>
          <a:p>
            <a:r>
              <a:rPr lang="en-US" sz="3600" dirty="0"/>
              <a:t>ROMANS 4:24, 25</a:t>
            </a:r>
          </a:p>
        </p:txBody>
      </p:sp>
    </p:spTree>
    <p:extLst>
      <p:ext uri="{BB962C8B-B14F-4D97-AF65-F5344CB8AC3E}">
        <p14:creationId xmlns:p14="http://schemas.microsoft.com/office/powerpoint/2010/main" val="7576675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1573377" y="1697837"/>
            <a:ext cx="5969387" cy="4149477"/>
          </a:xfrm>
          <a:effectLst>
            <a:glow rad="228600">
              <a:schemeClr val="accent3">
                <a:satMod val="175000"/>
                <a:alpha val="40000"/>
              </a:schemeClr>
            </a:glow>
          </a:effectLst>
        </p:spPr>
        <p:txBody>
          <a:bodyPr>
            <a:normAutofit/>
          </a:bodyPr>
          <a:lstStyle/>
          <a:p>
            <a:r>
              <a:rPr lang="en-US" sz="3200" b="1" dirty="0">
                <a:effectLst>
                  <a:glow rad="63500">
                    <a:srgbClr val="FFFF00">
                      <a:alpha val="40000"/>
                    </a:srgbClr>
                  </a:glow>
                </a:effectLst>
              </a:rPr>
              <a:t>Will You Believe In His Death &amp; Resurrection Through Obeying The Command To Be Baptized?</a:t>
            </a:r>
          </a:p>
        </p:txBody>
      </p:sp>
    </p:spTree>
    <p:extLst>
      <p:ext uri="{BB962C8B-B14F-4D97-AF65-F5344CB8AC3E}">
        <p14:creationId xmlns:p14="http://schemas.microsoft.com/office/powerpoint/2010/main" val="13105892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641" y="4982695"/>
            <a:ext cx="7882811" cy="859611"/>
          </a:xfrm>
          <a:prstGeom prst="rect">
            <a:avLst/>
          </a:prstGeom>
        </p:spPr>
      </p:pic>
      <p:sp>
        <p:nvSpPr>
          <p:cNvPr id="4" name="Text Placeholder 3"/>
          <p:cNvSpPr>
            <a:spLocks noGrp="1"/>
          </p:cNvSpPr>
          <p:nvPr>
            <p:ph type="body" sz="quarter" idx="11"/>
          </p:nvPr>
        </p:nvSpPr>
        <p:spPr>
          <a:xfrm>
            <a:off x="575641" y="5847155"/>
            <a:ext cx="7881594" cy="484716"/>
          </a:xfrm>
        </p:spPr>
        <p:txBody>
          <a:bodyPr>
            <a:normAutofit/>
          </a:bodyPr>
          <a:lstStyle/>
          <a:p>
            <a:r>
              <a:rPr lang="en-US" sz="1800" spc="300" dirty="0"/>
              <a:t>2 Chronicles 20:7 </a:t>
            </a:r>
            <a:r>
              <a:rPr lang="en-US" sz="1800" spc="300"/>
              <a:t>| Isaiah 41:8 | James </a:t>
            </a:r>
            <a:r>
              <a:rPr lang="en-US" sz="1800" spc="300" dirty="0"/>
              <a:t>2:23</a:t>
            </a:r>
          </a:p>
          <a:p>
            <a:endParaRPr lang="en-US" sz="1800" spc="300" dirty="0"/>
          </a:p>
        </p:txBody>
      </p:sp>
    </p:spTree>
    <p:extLst>
      <p:ext uri="{BB962C8B-B14F-4D97-AF65-F5344CB8AC3E}">
        <p14:creationId xmlns:p14="http://schemas.microsoft.com/office/powerpoint/2010/main" val="3740910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4" name="Rectangle 4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1"/>
            <a:ext cx="915543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2" name="Picture 41"/>
          <p:cNvPicPr>
            <a:picLocks noChangeAspect="1"/>
          </p:cNvPicPr>
          <p:nvPr/>
        </p:nvPicPr>
        <p:blipFill rotWithShape="1">
          <a:blip r:embed="rId2">
            <a:duotone>
              <a:schemeClr val="bg2">
                <a:shade val="45000"/>
                <a:satMod val="135000"/>
              </a:schemeClr>
              <a:prstClr val="white"/>
            </a:duotone>
            <a:alphaModFix amt="40000"/>
            <a:extLst/>
          </a:blip>
          <a:srcRect l="7335" r="12665"/>
          <a:stretch/>
        </p:blipFill>
        <p:spPr>
          <a:xfrm>
            <a:off x="20" y="10"/>
            <a:ext cx="9143980" cy="6857990"/>
          </a:xfrm>
          <a:prstGeom prst="rect">
            <a:avLst/>
          </a:prstGeom>
        </p:spPr>
      </p:pic>
      <p:grpSp>
        <p:nvGrpSpPr>
          <p:cNvPr id="45" name="Group 44"/>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138628" cy="6638625"/>
            <a:chOff x="2487613" y="285750"/>
            <a:chExt cx="2428875" cy="5654676"/>
          </a:xfrm>
        </p:grpSpPr>
        <p:sp>
          <p:nvSpPr>
            <p:cNvPr id="46"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7"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8"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9"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0"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2"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3"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4"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5"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6"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7"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8" name="Group 57"/>
          <p:cNvGrpSpPr>
            <a:grpSpLocks noGrp="1" noUngrp="1" noRot="1" noChangeAspect="1" noMove="1" noResize="1"/>
          </p:cNvGrpSpPr>
          <p:nvPr>
            <p:extLst>
              <p:ext uri="{386F3935-93C4-4BCD-93E2-E3B085C9AB24}">
                <p16:designElem xmlns:p16="http://schemas.microsoft.com/office/powerpoint/2015/main" val="1"/>
              </p:ext>
            </p:extLst>
          </p:nvPr>
        </p:nvGrpSpPr>
        <p:grpSpPr>
          <a:xfrm>
            <a:off x="20413" y="-786"/>
            <a:ext cx="1767505" cy="6854040"/>
            <a:chOff x="6627813" y="194833"/>
            <a:chExt cx="1952625" cy="5678918"/>
          </a:xfrm>
        </p:grpSpPr>
        <p:sp>
          <p:nvSpPr>
            <p:cNvPr id="59"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0"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1"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2"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3"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4"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5"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6"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7"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8"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9"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0"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2"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3" name="Content Placeholder 2"/>
          <p:cNvSpPr>
            <a:spLocks noGrp="1"/>
          </p:cNvSpPr>
          <p:nvPr>
            <p:ph idx="1"/>
          </p:nvPr>
        </p:nvSpPr>
        <p:spPr>
          <a:xfrm>
            <a:off x="1942415" y="2133600"/>
            <a:ext cx="6591985" cy="3777622"/>
          </a:xfrm>
        </p:spPr>
        <p:txBody>
          <a:bodyPr>
            <a:noAutofit/>
          </a:bodyPr>
          <a:lstStyle/>
          <a:p>
            <a:r>
              <a:rPr lang="en-US" sz="3200" b="1" dirty="0">
                <a:effectLst>
                  <a:glow rad="63500">
                    <a:schemeClr val="accent2">
                      <a:satMod val="175000"/>
                      <a:alpha val="40000"/>
                    </a:schemeClr>
                  </a:glow>
                </a:effectLst>
              </a:rPr>
              <a:t>Obedient</a:t>
            </a:r>
          </a:p>
          <a:p>
            <a:r>
              <a:rPr lang="en-US" sz="3200" b="1" dirty="0">
                <a:effectLst>
                  <a:glow rad="63500">
                    <a:schemeClr val="accent2">
                      <a:satMod val="175000"/>
                      <a:alpha val="40000"/>
                    </a:schemeClr>
                  </a:glow>
                </a:effectLst>
              </a:rPr>
              <a:t>Considerate</a:t>
            </a:r>
          </a:p>
          <a:p>
            <a:r>
              <a:rPr lang="en-US" sz="3200" b="1" dirty="0">
                <a:effectLst>
                  <a:glow rad="63500">
                    <a:schemeClr val="accent2">
                      <a:satMod val="175000"/>
                      <a:alpha val="40000"/>
                    </a:schemeClr>
                  </a:glow>
                </a:effectLst>
              </a:rPr>
              <a:t>Courageous to save Lot</a:t>
            </a:r>
          </a:p>
          <a:p>
            <a:r>
              <a:rPr lang="en-US" sz="3200" b="1" dirty="0">
                <a:effectLst>
                  <a:glow rad="63500">
                    <a:schemeClr val="accent2">
                      <a:satMod val="175000"/>
                      <a:alpha val="40000"/>
                    </a:schemeClr>
                  </a:glow>
                </a:effectLst>
              </a:rPr>
              <a:t>Honored the Lord</a:t>
            </a:r>
          </a:p>
          <a:p>
            <a:r>
              <a:rPr lang="en-US" sz="3200" b="1" dirty="0">
                <a:effectLst>
                  <a:glow rad="63500">
                    <a:schemeClr val="accent2">
                      <a:satMod val="175000"/>
                      <a:alpha val="40000"/>
                    </a:schemeClr>
                  </a:glow>
                </a:effectLst>
              </a:rPr>
              <a:t>Guarded reputation</a:t>
            </a:r>
          </a:p>
          <a:p>
            <a:r>
              <a:rPr lang="en-US" sz="3200" b="1" dirty="0">
                <a:effectLst>
                  <a:glow rad="63500">
                    <a:schemeClr val="accent2">
                      <a:satMod val="175000"/>
                      <a:alpha val="40000"/>
                    </a:schemeClr>
                  </a:glow>
                </a:effectLst>
              </a:rPr>
              <a:t>Entreated God on behalf of others</a:t>
            </a:r>
          </a:p>
        </p:txBody>
      </p:sp>
      <p:pic>
        <p:nvPicPr>
          <p:cNvPr id="43" name="Picture 42"/>
          <p:cNvPicPr>
            <a:picLocks noChangeAspect="1"/>
          </p:cNvPicPr>
          <p:nvPr/>
        </p:nvPicPr>
        <p:blipFill>
          <a:blip r:embed="rId3"/>
          <a:stretch>
            <a:fillRect/>
          </a:stretch>
        </p:blipFill>
        <p:spPr>
          <a:xfrm>
            <a:off x="1402016" y="143050"/>
            <a:ext cx="6956139" cy="2292295"/>
          </a:xfrm>
          <a:prstGeom prst="rect">
            <a:avLst/>
          </a:prstGeom>
        </p:spPr>
      </p:pic>
    </p:spTree>
    <p:extLst>
      <p:ext uri="{BB962C8B-B14F-4D97-AF65-F5344CB8AC3E}">
        <p14:creationId xmlns:p14="http://schemas.microsoft.com/office/powerpoint/2010/main" val="2863548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28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strVal val="4/3*#ppt_w"/>
                                          </p:val>
                                        </p:tav>
                                        <p:tav tm="100000">
                                          <p:val>
                                            <p:strVal val="#ppt_w"/>
                                          </p:val>
                                        </p:tav>
                                      </p:tavLst>
                                    </p:anim>
                                    <p:anim calcmode="lin" valueType="num">
                                      <p:cBhvr>
                                        <p:cTn id="13" dur="500" fill="hold"/>
                                        <p:tgtEl>
                                          <p:spTgt spid="3">
                                            <p:txEl>
                                              <p:pRg st="1" end="1"/>
                                            </p:txEl>
                                          </p:spTgt>
                                        </p:tgtEl>
                                        <p:attrNameLst>
                                          <p:attrName>ppt_h</p:attrName>
                                        </p:attrNameLst>
                                      </p:cBhvr>
                                      <p:tavLst>
                                        <p:tav tm="0">
                                          <p:val>
                                            <p:strVal val="4/3*#ppt_h"/>
                                          </p:val>
                                        </p:tav>
                                        <p:tav tm="100000">
                                          <p:val>
                                            <p:strVal val="#ppt_h"/>
                                          </p:val>
                                        </p:tav>
                                      </p:tavLst>
                                    </p:anim>
                                  </p:childTnLst>
                                </p:cTn>
                              </p:par>
                            </p:childTnLst>
                          </p:cTn>
                        </p:par>
                        <p:par>
                          <p:cTn id="14" fill="hold">
                            <p:stCondLst>
                              <p:cond delay="1000"/>
                            </p:stCondLst>
                            <p:childTnLst>
                              <p:par>
                                <p:cTn id="15" presetID="23" presetClass="entr" presetSubtype="28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strVal val="4/3*#ppt_w"/>
                                          </p:val>
                                        </p:tav>
                                        <p:tav tm="100000">
                                          <p:val>
                                            <p:strVal val="#ppt_w"/>
                                          </p:val>
                                        </p:tav>
                                      </p:tavLst>
                                    </p:anim>
                                    <p:anim calcmode="lin" valueType="num">
                                      <p:cBhvr>
                                        <p:cTn id="18" dur="500" fill="hold"/>
                                        <p:tgtEl>
                                          <p:spTgt spid="3">
                                            <p:txEl>
                                              <p:pRg st="2" end="2"/>
                                            </p:txEl>
                                          </p:spTgt>
                                        </p:tgtEl>
                                        <p:attrNameLst>
                                          <p:attrName>ppt_h</p:attrName>
                                        </p:attrNameLst>
                                      </p:cBhvr>
                                      <p:tavLst>
                                        <p:tav tm="0">
                                          <p:val>
                                            <p:strVal val="4/3*#ppt_h"/>
                                          </p:val>
                                        </p:tav>
                                        <p:tav tm="100000">
                                          <p:val>
                                            <p:strVal val="#ppt_h"/>
                                          </p:val>
                                        </p:tav>
                                      </p:tavLst>
                                    </p:anim>
                                  </p:childTnLst>
                                </p:cTn>
                              </p:par>
                            </p:childTnLst>
                          </p:cTn>
                        </p:par>
                        <p:par>
                          <p:cTn id="19" fill="hold">
                            <p:stCondLst>
                              <p:cond delay="1500"/>
                            </p:stCondLst>
                            <p:childTnLst>
                              <p:par>
                                <p:cTn id="20" presetID="23" presetClass="entr" presetSubtype="28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strVal val="4/3*#ppt_w"/>
                                          </p:val>
                                        </p:tav>
                                        <p:tav tm="100000">
                                          <p:val>
                                            <p:strVal val="#ppt_w"/>
                                          </p:val>
                                        </p:tav>
                                      </p:tavLst>
                                    </p:anim>
                                    <p:anim calcmode="lin" valueType="num">
                                      <p:cBhvr>
                                        <p:cTn id="23" dur="500" fill="hold"/>
                                        <p:tgtEl>
                                          <p:spTgt spid="3">
                                            <p:txEl>
                                              <p:pRg st="3" end="3"/>
                                            </p:txEl>
                                          </p:spTgt>
                                        </p:tgtEl>
                                        <p:attrNameLst>
                                          <p:attrName>ppt_h</p:attrName>
                                        </p:attrNameLst>
                                      </p:cBhvr>
                                      <p:tavLst>
                                        <p:tav tm="0">
                                          <p:val>
                                            <p:strVal val="4/3*#ppt_h"/>
                                          </p:val>
                                        </p:tav>
                                        <p:tav tm="100000">
                                          <p:val>
                                            <p:strVal val="#ppt_h"/>
                                          </p:val>
                                        </p:tav>
                                      </p:tavLst>
                                    </p:anim>
                                  </p:childTnLst>
                                </p:cTn>
                              </p:par>
                            </p:childTnLst>
                          </p:cTn>
                        </p:par>
                        <p:par>
                          <p:cTn id="24" fill="hold">
                            <p:stCondLst>
                              <p:cond delay="2000"/>
                            </p:stCondLst>
                            <p:childTnLst>
                              <p:par>
                                <p:cTn id="25" presetID="23" presetClass="entr" presetSubtype="28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strVal val="4/3*#ppt_w"/>
                                          </p:val>
                                        </p:tav>
                                        <p:tav tm="100000">
                                          <p:val>
                                            <p:strVal val="#ppt_w"/>
                                          </p:val>
                                        </p:tav>
                                      </p:tavLst>
                                    </p:anim>
                                    <p:anim calcmode="lin" valueType="num">
                                      <p:cBhvr>
                                        <p:cTn id="28" dur="500" fill="hold"/>
                                        <p:tgtEl>
                                          <p:spTgt spid="3">
                                            <p:txEl>
                                              <p:pRg st="4" end="4"/>
                                            </p:txEl>
                                          </p:spTgt>
                                        </p:tgtEl>
                                        <p:attrNameLst>
                                          <p:attrName>ppt_h</p:attrName>
                                        </p:attrNameLst>
                                      </p:cBhvr>
                                      <p:tavLst>
                                        <p:tav tm="0">
                                          <p:val>
                                            <p:strVal val="4/3*#ppt_h"/>
                                          </p:val>
                                        </p:tav>
                                        <p:tav tm="100000">
                                          <p:val>
                                            <p:strVal val="#ppt_h"/>
                                          </p:val>
                                        </p:tav>
                                      </p:tavLst>
                                    </p:anim>
                                  </p:childTnLst>
                                </p:cTn>
                              </p:par>
                            </p:childTnLst>
                          </p:cTn>
                        </p:par>
                        <p:par>
                          <p:cTn id="29" fill="hold">
                            <p:stCondLst>
                              <p:cond delay="2500"/>
                            </p:stCondLst>
                            <p:childTnLst>
                              <p:par>
                                <p:cTn id="30" presetID="23" presetClass="entr" presetSubtype="288"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strVal val="4/3*#ppt_w"/>
                                          </p:val>
                                        </p:tav>
                                        <p:tav tm="100000">
                                          <p:val>
                                            <p:strVal val="#ppt_w"/>
                                          </p:val>
                                        </p:tav>
                                      </p:tavLst>
                                    </p:anim>
                                    <p:anim calcmode="lin" valueType="num">
                                      <p:cBhvr>
                                        <p:cTn id="33" dur="500" fill="hold"/>
                                        <p:tgtEl>
                                          <p:spTgt spid="3">
                                            <p:txEl>
                                              <p:pRg st="5" end="5"/>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wrap="square">
            <a:normAutofit/>
          </a:bodyPr>
          <a:lstStyle/>
          <a:p>
            <a:pPr marL="571500" indent="-571500">
              <a:spcAft>
                <a:spcPts val="2400"/>
              </a:spcAft>
              <a:buFont typeface="Wingdings" panose="05000000000000000000" pitchFamily="2" charset="2"/>
              <a:buChar char="ü"/>
            </a:pPr>
            <a:r>
              <a:rPr lang="en-US" sz="3600" dirty="0"/>
              <a:t>The Journey of Faith takes us to the summit of fully trusting God</a:t>
            </a:r>
          </a:p>
          <a:p>
            <a:pPr marL="571500" indent="-571500">
              <a:spcAft>
                <a:spcPts val="2400"/>
              </a:spcAft>
              <a:buFont typeface="Wingdings" panose="05000000000000000000" pitchFamily="2" charset="2"/>
              <a:buChar char="ü"/>
            </a:pPr>
            <a:r>
              <a:rPr lang="en-US" sz="3600" dirty="0"/>
              <a:t>Mount Moriah was Abraham’s summit</a:t>
            </a:r>
          </a:p>
          <a:p>
            <a:pPr marL="571500" indent="-571500">
              <a:spcAft>
                <a:spcPts val="2400"/>
              </a:spcAft>
              <a:buFont typeface="Wingdings" panose="05000000000000000000" pitchFamily="2" charset="2"/>
              <a:buChar char="ü"/>
            </a:pPr>
            <a:r>
              <a:rPr lang="en-US" sz="3600" dirty="0"/>
              <a:t>Partial obedience is never obedience</a:t>
            </a:r>
          </a:p>
        </p:txBody>
      </p:sp>
      <p:sp>
        <p:nvSpPr>
          <p:cNvPr id="5" name="Title 4"/>
          <p:cNvSpPr>
            <a:spLocks noGrp="1"/>
          </p:cNvSpPr>
          <p:nvPr>
            <p:ph type="title"/>
          </p:nvPr>
        </p:nvSpPr>
        <p:spPr/>
        <p:txBody>
          <a:bodyPr/>
          <a:lstStyle/>
          <a:p>
            <a:r>
              <a:rPr lang="en-US" dirty="0"/>
              <a:t>WHERE THE JOURNEY OF FAITH CAN TAKE ONE</a:t>
            </a:r>
          </a:p>
        </p:txBody>
      </p:sp>
    </p:spTree>
    <p:extLst>
      <p:ext uri="{BB962C8B-B14F-4D97-AF65-F5344CB8AC3E}">
        <p14:creationId xmlns:p14="http://schemas.microsoft.com/office/powerpoint/2010/main" val="3689706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2500"/>
                                        <p:tgtEl>
                                          <p:spTgt spid="4">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2500"/>
                                        <p:tgtEl>
                                          <p:spTgt spid="4">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2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spcAft>
                <a:spcPts val="2400"/>
              </a:spcAft>
            </a:pPr>
            <a:r>
              <a:rPr lang="en-US" sz="3200" dirty="0"/>
              <a:t>About 100 years old</a:t>
            </a:r>
          </a:p>
          <a:p>
            <a:pPr>
              <a:spcAft>
                <a:spcPts val="2400"/>
              </a:spcAft>
            </a:pPr>
            <a:r>
              <a:rPr lang="en-US" sz="3200" dirty="0"/>
              <a:t>Not being weak in faith</a:t>
            </a:r>
          </a:p>
          <a:p>
            <a:pPr>
              <a:spcAft>
                <a:spcPts val="2400"/>
              </a:spcAft>
            </a:pPr>
            <a:r>
              <a:rPr lang="en-US" sz="3200" dirty="0"/>
              <a:t>Did not waver</a:t>
            </a:r>
          </a:p>
          <a:p>
            <a:pPr>
              <a:spcAft>
                <a:spcPts val="2400"/>
              </a:spcAft>
            </a:pPr>
            <a:r>
              <a:rPr lang="en-US" sz="3200" dirty="0"/>
              <a:t>Strengthened in faith</a:t>
            </a:r>
          </a:p>
          <a:p>
            <a:pPr>
              <a:spcAft>
                <a:spcPts val="2400"/>
              </a:spcAft>
            </a:pPr>
            <a:r>
              <a:rPr lang="en-US" sz="3200" dirty="0"/>
              <a:t>Fully convinced</a:t>
            </a:r>
          </a:p>
        </p:txBody>
      </p:sp>
      <p:sp>
        <p:nvSpPr>
          <p:cNvPr id="3" name="Title 2"/>
          <p:cNvSpPr>
            <a:spLocks noGrp="1"/>
          </p:cNvSpPr>
          <p:nvPr>
            <p:ph type="title"/>
          </p:nvPr>
        </p:nvSpPr>
        <p:spPr/>
        <p:txBody>
          <a:bodyPr/>
          <a:lstStyle/>
          <a:p>
            <a:r>
              <a:rPr lang="en-US" dirty="0"/>
              <a:t>ROMANS 4:19-22</a:t>
            </a:r>
          </a:p>
        </p:txBody>
      </p:sp>
    </p:spTree>
    <p:extLst>
      <p:ext uri="{BB962C8B-B14F-4D97-AF65-F5344CB8AC3E}">
        <p14:creationId xmlns:p14="http://schemas.microsoft.com/office/powerpoint/2010/main" val="359441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right)">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right)">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right)">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right)">
                                      <p:cBhvr>
                                        <p:cTn id="22" dur="1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right)">
                                      <p:cBhvr>
                                        <p:cTn id="27" dur="1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pPr>
              <a:spcAft>
                <a:spcPts val="2400"/>
              </a:spcAft>
            </a:pPr>
            <a:r>
              <a:rPr lang="en-US" sz="4000" dirty="0"/>
              <a:t>BELIEVED GOD; BUT…</a:t>
            </a:r>
          </a:p>
          <a:p>
            <a:pPr>
              <a:spcAft>
                <a:spcPts val="1800"/>
              </a:spcAft>
            </a:pPr>
            <a:r>
              <a:rPr lang="en-US" sz="3200" dirty="0"/>
              <a:t>Took part in a carnal plan (Gen. 16)</a:t>
            </a:r>
          </a:p>
          <a:p>
            <a:pPr>
              <a:spcAft>
                <a:spcPts val="1800"/>
              </a:spcAft>
            </a:pPr>
            <a:r>
              <a:rPr lang="en-US" sz="3200" dirty="0"/>
              <a:t>Laughed (Gen. 17:17)</a:t>
            </a:r>
          </a:p>
          <a:p>
            <a:pPr>
              <a:spcAft>
                <a:spcPts val="1800"/>
              </a:spcAft>
            </a:pPr>
            <a:r>
              <a:rPr lang="en-US" sz="3200" dirty="0"/>
              <a:t>Emphasized Ishmael (Gen. 17:18)</a:t>
            </a:r>
          </a:p>
          <a:p>
            <a:pPr>
              <a:spcAft>
                <a:spcPts val="1800"/>
              </a:spcAft>
            </a:pPr>
            <a:r>
              <a:rPr lang="en-US" sz="3200" dirty="0"/>
              <a:t>Continued to struggle with fear (Gen. 20)</a:t>
            </a:r>
          </a:p>
        </p:txBody>
      </p:sp>
      <p:sp>
        <p:nvSpPr>
          <p:cNvPr id="3" name="Title 2"/>
          <p:cNvSpPr>
            <a:spLocks noGrp="1"/>
          </p:cNvSpPr>
          <p:nvPr>
            <p:ph type="title"/>
          </p:nvPr>
        </p:nvSpPr>
        <p:spPr/>
        <p:txBody>
          <a:bodyPr/>
          <a:lstStyle/>
          <a:p>
            <a:r>
              <a:rPr lang="en-US" dirty="0"/>
              <a:t>BEFORE GENESIS 22</a:t>
            </a:r>
          </a:p>
        </p:txBody>
      </p:sp>
    </p:spTree>
    <p:extLst>
      <p:ext uri="{BB962C8B-B14F-4D97-AF65-F5344CB8AC3E}">
        <p14:creationId xmlns:p14="http://schemas.microsoft.com/office/powerpoint/2010/main" val="146680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3200" dirty="0"/>
              <a:t>1  And the LORD visited Sarah as He had said, and the LORD did for Sarah as He had spoken.</a:t>
            </a:r>
          </a:p>
          <a:p>
            <a:r>
              <a:rPr lang="en-US" sz="3200" dirty="0"/>
              <a:t>2  For Sarah conceived and bore Abraham a son in his old age, at the set time of which God had spoken to him.</a:t>
            </a:r>
          </a:p>
          <a:p>
            <a:endParaRPr lang="en-US" sz="3200" dirty="0"/>
          </a:p>
        </p:txBody>
      </p:sp>
      <p:sp>
        <p:nvSpPr>
          <p:cNvPr id="3" name="Title 2"/>
          <p:cNvSpPr>
            <a:spLocks noGrp="1"/>
          </p:cNvSpPr>
          <p:nvPr>
            <p:ph type="title"/>
          </p:nvPr>
        </p:nvSpPr>
        <p:spPr/>
        <p:txBody>
          <a:bodyPr>
            <a:normAutofit/>
          </a:bodyPr>
          <a:lstStyle/>
          <a:p>
            <a:r>
              <a:rPr lang="en-US" sz="2800" dirty="0"/>
              <a:t>GENESIS 21:1, 2</a:t>
            </a:r>
          </a:p>
        </p:txBody>
      </p:sp>
      <p:cxnSp>
        <p:nvCxnSpPr>
          <p:cNvPr id="5" name="Straight Connector 4"/>
          <p:cNvCxnSpPr/>
          <p:nvPr/>
        </p:nvCxnSpPr>
        <p:spPr>
          <a:xfrm>
            <a:off x="6446382" y="2905760"/>
            <a:ext cx="1854338" cy="0"/>
          </a:xfrm>
          <a:prstGeom prst="line">
            <a:avLst/>
          </a:prstGeom>
          <a:effectLst>
            <a:glow rad="63500">
              <a:srgbClr val="FF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6" name="Straight Connector 5"/>
          <p:cNvCxnSpPr/>
          <p:nvPr/>
        </p:nvCxnSpPr>
        <p:spPr>
          <a:xfrm>
            <a:off x="655928" y="3413760"/>
            <a:ext cx="714927" cy="0"/>
          </a:xfrm>
          <a:prstGeom prst="line">
            <a:avLst/>
          </a:prstGeom>
          <a:effectLst>
            <a:glow rad="63500">
              <a:srgbClr val="FF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7" name="Straight Connector 6"/>
          <p:cNvCxnSpPr/>
          <p:nvPr/>
        </p:nvCxnSpPr>
        <p:spPr>
          <a:xfrm>
            <a:off x="4130695" y="4927600"/>
            <a:ext cx="4372432" cy="0"/>
          </a:xfrm>
          <a:prstGeom prst="line">
            <a:avLst/>
          </a:prstGeom>
          <a:effectLst>
            <a:glow rad="63500">
              <a:srgbClr val="FF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8" name="Straight Connector 7"/>
          <p:cNvCxnSpPr/>
          <p:nvPr/>
        </p:nvCxnSpPr>
        <p:spPr>
          <a:xfrm>
            <a:off x="2438555" y="5476240"/>
            <a:ext cx="4261672" cy="0"/>
          </a:xfrm>
          <a:prstGeom prst="line">
            <a:avLst/>
          </a:prstGeom>
          <a:effectLst>
            <a:glow rad="63500">
              <a:srgbClr val="FF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7059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500"/>
                                        <p:tgtEl>
                                          <p:spTgt spid="5"/>
                                        </p:tgtEl>
                                      </p:cBhvr>
                                    </p:animEffect>
                                  </p:childTnLst>
                                </p:cTn>
                              </p:par>
                              <p:par>
                                <p:cTn id="8" presetID="16" presetClass="entr" presetSubtype="37"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500"/>
                                        <p:tgtEl>
                                          <p:spTgt spid="6"/>
                                        </p:tgtEl>
                                      </p:cBhvr>
                                    </p:animEffect>
                                  </p:childTnLst>
                                </p:cTn>
                              </p:par>
                            </p:childTnLst>
                          </p:cTn>
                        </p:par>
                        <p:par>
                          <p:cTn id="11" fill="hold">
                            <p:stCondLst>
                              <p:cond delay="1500"/>
                            </p:stCondLst>
                            <p:childTnLst>
                              <p:par>
                                <p:cTn id="12" presetID="16" presetClass="entr" presetSubtype="37"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outVertical)">
                                      <p:cBhvr>
                                        <p:cTn id="14" dur="1500"/>
                                        <p:tgtEl>
                                          <p:spTgt spid="7"/>
                                        </p:tgtEl>
                                      </p:cBhvr>
                                    </p:animEffect>
                                  </p:childTnLst>
                                </p:cTn>
                              </p:par>
                              <p:par>
                                <p:cTn id="15" presetID="16" presetClass="entr" presetSubtype="37"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outVertical)">
                                      <p:cBhvr>
                                        <p:cTn id="1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ROSE EARLY</a:t>
            </a:r>
          </a:p>
          <a:p>
            <a:r>
              <a:rPr lang="en-US" dirty="0"/>
              <a:t>SAW HIS SON RETURNING WITH HIM</a:t>
            </a:r>
          </a:p>
          <a:p>
            <a:r>
              <a:rPr lang="en-US" dirty="0"/>
              <a:t>KNEW GOD WOULD PROVIDE</a:t>
            </a:r>
          </a:p>
          <a:p>
            <a:r>
              <a:rPr lang="en-US" dirty="0"/>
              <a:t>NO IMPROVISING</a:t>
            </a:r>
          </a:p>
        </p:txBody>
      </p:sp>
      <p:sp>
        <p:nvSpPr>
          <p:cNvPr id="3" name="Title 2"/>
          <p:cNvSpPr>
            <a:spLocks noGrp="1"/>
          </p:cNvSpPr>
          <p:nvPr>
            <p:ph type="title"/>
          </p:nvPr>
        </p:nvSpPr>
        <p:spPr/>
        <p:txBody>
          <a:bodyPr/>
          <a:lstStyle/>
          <a:p>
            <a:r>
              <a:rPr lang="en-US" dirty="0"/>
              <a:t>IN GENESIS 22</a:t>
            </a:r>
          </a:p>
        </p:txBody>
      </p:sp>
    </p:spTree>
    <p:extLst>
      <p:ext uri="{BB962C8B-B14F-4D97-AF65-F5344CB8AC3E}">
        <p14:creationId xmlns:p14="http://schemas.microsoft.com/office/powerpoint/2010/main" val="412094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94021" y="6295216"/>
            <a:ext cx="7313862" cy="382773"/>
          </a:xfrm>
        </p:spPr>
        <p:txBody>
          <a:bodyPr>
            <a:noAutofit/>
          </a:bodyPr>
          <a:lstStyle/>
          <a:p>
            <a:r>
              <a:rPr lang="en-US" sz="2400" dirty="0"/>
              <a:t>WHAT </a:t>
            </a:r>
            <a:r>
              <a:rPr lang="en-US" sz="3200" spc="300" dirty="0"/>
              <a:t>SAVING</a:t>
            </a:r>
            <a:r>
              <a:rPr lang="en-US" sz="2400" dirty="0"/>
              <a:t> FAITH </a:t>
            </a:r>
            <a:r>
              <a:rPr lang="en-US" sz="3200" spc="300" dirty="0"/>
              <a:t>LOOKS</a:t>
            </a:r>
            <a:r>
              <a:rPr lang="en-US" sz="2400" dirty="0"/>
              <a:t> LIKE</a:t>
            </a:r>
          </a:p>
        </p:txBody>
      </p:sp>
      <p:sp>
        <p:nvSpPr>
          <p:cNvPr id="4" name="Title 3"/>
          <p:cNvSpPr>
            <a:spLocks noGrp="1"/>
          </p:cNvSpPr>
          <p:nvPr>
            <p:ph type="title"/>
          </p:nvPr>
        </p:nvSpPr>
        <p:spPr/>
        <p:txBody>
          <a:bodyPr>
            <a:normAutofit fontScale="90000"/>
          </a:bodyPr>
          <a:lstStyle/>
          <a:p>
            <a:r>
              <a:rPr lang="en-US" b="1" dirty="0">
                <a:solidFill>
                  <a:schemeClr val="accent6">
                    <a:lumMod val="50000"/>
                  </a:schemeClr>
                </a:solidFill>
              </a:rPr>
              <a:t>ROMANS 4:23, 24</a:t>
            </a:r>
            <a:br>
              <a:rPr lang="en-US" dirty="0">
                <a:solidFill>
                  <a:schemeClr val="accent6">
                    <a:lumMod val="50000"/>
                  </a:schemeClr>
                </a:solidFill>
              </a:rPr>
            </a:br>
            <a:r>
              <a:rPr lang="en-US" dirty="0">
                <a:solidFill>
                  <a:schemeClr val="accent6">
                    <a:lumMod val="50000"/>
                  </a:schemeClr>
                </a:solidFill>
              </a:rPr>
              <a:t>“Now it was not written for his sake alone that it was imputed to him, but also for us. It shall be imputed to us who believe in Him who raised up Jesus our Lord from the dead.”</a:t>
            </a:r>
          </a:p>
        </p:txBody>
      </p:sp>
    </p:spTree>
    <p:extLst>
      <p:ext uri="{BB962C8B-B14F-4D97-AF65-F5344CB8AC3E}">
        <p14:creationId xmlns:p14="http://schemas.microsoft.com/office/powerpoint/2010/main" val="26897626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355</TotalTime>
  <Words>270</Words>
  <Application>Microsoft Office PowerPoint</Application>
  <PresentationFormat>On-screen Show (4:3)</PresentationFormat>
  <Paragraphs>49</Paragraphs>
  <Slides>17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17</vt:i4>
      </vt:variant>
    </vt:vector>
  </HeadingPairs>
  <TitlesOfParts>
    <vt:vector size="29" baseType="lpstr">
      <vt:lpstr>Trebuchet MS</vt:lpstr>
      <vt:lpstr>Wingdings 3</vt:lpstr>
      <vt:lpstr>Georgia</vt:lpstr>
      <vt:lpstr>Arial</vt:lpstr>
      <vt:lpstr>Wingdings</vt:lpstr>
      <vt:lpstr>Apple Chancery</vt:lpstr>
      <vt:lpstr>Century Gothic</vt:lpstr>
      <vt:lpstr>Adelle-Regular</vt:lpstr>
      <vt:lpstr>Wisp</vt:lpstr>
      <vt:lpstr>Default</vt:lpstr>
      <vt:lpstr>1_Default</vt:lpstr>
      <vt:lpstr>2_Default</vt:lpstr>
      <vt:lpstr>PowerPoint Presentation</vt:lpstr>
      <vt:lpstr>PowerPoint Presentation</vt:lpstr>
      <vt:lpstr>PowerPoint Presentation</vt:lpstr>
      <vt:lpstr>WHERE THE JOURNEY OF FAITH CAN TAKE ONE</vt:lpstr>
      <vt:lpstr>ROMANS 4:19-22</vt:lpstr>
      <vt:lpstr>BEFORE GENESIS 22</vt:lpstr>
      <vt:lpstr>GENESIS 21:1, 2</vt:lpstr>
      <vt:lpstr>IN GENESIS 22</vt:lpstr>
      <vt:lpstr>ROMANS 4:23, 24 “Now it was not written for his sake alone that it was imputed to him, but also for us. It shall be imputed to us who believe in Him who raised up Jesus our Lord from the dead.”</vt:lpstr>
      <vt:lpstr>JAMES 2:20 “But do you want to know, O foolish man, that faith without works is dead?”</vt:lpstr>
      <vt:lpstr>JAMES 2:21, 22 “Was not Abraham our father justified by works when he offered Isaac his son on the altar? Do you see that faith was working together with his works, and by works faith was made perfect?</vt:lpstr>
      <vt:lpstr>JAMES 2:23 “And the Scripture was fulfilled which says, ‘Abraham believed God, and it was accounted to him for righteousness.’ And he was called the friend of God.”</vt:lpstr>
      <vt:lpstr>PowerPoint Presentation</vt:lpstr>
      <vt:lpstr>JAMES 2:24 “You see then that a man is justified by works, and not by faith only.”</vt:lpstr>
      <vt:lpstr>JOHN 8:39 “They answered and said to Him, ‘Abraham is our father.’ Jesus said to them, ‘If you were Abraham’s children, you would do the works of Abraham.’”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&amp; Lot</dc:title>
  <dc:creator>Steven Wallace</dc:creator>
  <cp:lastModifiedBy>Steven Wallace</cp:lastModifiedBy>
  <cp:revision>33</cp:revision>
  <dcterms:created xsi:type="dcterms:W3CDTF">2016-07-16T00:13:36Z</dcterms:created>
  <dcterms:modified xsi:type="dcterms:W3CDTF">2016-08-04T04:05:11Z</dcterms:modified>
</cp:coreProperties>
</file>