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5" r:id="rId1"/>
    <p:sldMasterId id="2147483682" r:id="rId2"/>
  </p:sldMasterIdLst>
  <p:sldIdLst>
    <p:sldId id="268" r:id="rId3"/>
    <p:sldId id="256" r:id="rId4"/>
    <p:sldId id="257" r:id="rId5"/>
    <p:sldId id="258" r:id="rId6"/>
    <p:sldId id="260" r:id="rId7"/>
    <p:sldId id="261" r:id="rId8"/>
    <p:sldId id="263" r:id="rId9"/>
    <p:sldId id="264" r:id="rId10"/>
    <p:sldId id="265" r:id="rId11"/>
    <p:sldId id="262" r:id="rId12"/>
    <p:sldId id="259" r:id="rId13"/>
    <p:sldId id="266" r:id="rId14"/>
    <p:sldId id="267" r:id="rId15"/>
  </p:sldIdLst>
  <p:sldSz cx="9144000" cy="6858000" type="screen4x3"/>
  <p:notesSz cx="6858000" cy="9144000"/>
  <p:embeddedFontLst>
    <p:embeddedFont>
      <p:font typeface="Wingdings 3" panose="05040102010807070707" pitchFamily="18" charset="2"/>
      <p:regular r:id="rId16"/>
    </p:embeddedFont>
    <p:embeddedFont>
      <p:font typeface="Century Gothic" panose="020B0502020202020204" pitchFamily="34" charset="0"/>
      <p:regular r:id="rId17"/>
      <p:bold r:id="rId18"/>
      <p:italic r:id="rId19"/>
      <p:boldItalic r:id="rId20"/>
    </p:embeddedFont>
    <p:embeddedFont>
      <p:font typeface="Arial Black" panose="020B0A04020102020204" pitchFamily="34" charset="0"/>
      <p:bold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135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6423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23471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69218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7970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69179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50925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0087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9126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1795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572597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2603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2602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8/3/2016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83742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74506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36361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17098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0587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830573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79342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489550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93323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86578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0901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39172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45906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8805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8/3/2016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32889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9474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4630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5235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5799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71437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8/3/2016</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348119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8/3/2016</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676964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3462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4000" dirty="0">
                <a:latin typeface="Arial Black" panose="020B0A04020102020204" pitchFamily="34" charset="0"/>
              </a:rPr>
              <a:t>Challenges</a:t>
            </a:r>
            <a:r>
              <a:rPr lang="en-US" sz="4000" dirty="0"/>
              <a:t> on the Journey of Faith</a:t>
            </a:r>
          </a:p>
        </p:txBody>
      </p:sp>
      <p:sp>
        <p:nvSpPr>
          <p:cNvPr id="6" name="Content Placeholder 5"/>
          <p:cNvSpPr>
            <a:spLocks noGrp="1"/>
          </p:cNvSpPr>
          <p:nvPr>
            <p:ph idx="1"/>
          </p:nvPr>
        </p:nvSpPr>
        <p:spPr>
          <a:xfrm>
            <a:off x="1942415" y="2133599"/>
            <a:ext cx="6591985" cy="4627685"/>
          </a:xfrm>
        </p:spPr>
        <p:txBody>
          <a:bodyPr>
            <a:normAutofit/>
          </a:bodyPr>
          <a:lstStyle/>
          <a:p>
            <a:r>
              <a:rPr lang="en-US" sz="3200" dirty="0">
                <a:solidFill>
                  <a:schemeClr val="bg2">
                    <a:lumMod val="50000"/>
                  </a:schemeClr>
                </a:solidFill>
              </a:rPr>
              <a:t>Famine</a:t>
            </a:r>
          </a:p>
          <a:p>
            <a:r>
              <a:rPr lang="en-US" sz="3200" dirty="0">
                <a:solidFill>
                  <a:schemeClr val="bg2">
                    <a:lumMod val="50000"/>
                  </a:schemeClr>
                </a:solidFill>
              </a:rPr>
              <a:t>Fear</a:t>
            </a:r>
          </a:p>
          <a:p>
            <a:r>
              <a:rPr lang="en-US" sz="3200" dirty="0">
                <a:solidFill>
                  <a:schemeClr val="bg2">
                    <a:lumMod val="50000"/>
                  </a:schemeClr>
                </a:solidFill>
              </a:rPr>
              <a:t>Fortune</a:t>
            </a:r>
          </a:p>
          <a:p>
            <a:r>
              <a:rPr lang="en-US" sz="3200" b="1" dirty="0"/>
              <a:t>Family Fervor</a:t>
            </a:r>
          </a:p>
          <a:p>
            <a:pPr lvl="1"/>
            <a:r>
              <a:rPr lang="en-US" sz="3000" dirty="0"/>
              <a:t>Genesis 19:31, 32</a:t>
            </a:r>
          </a:p>
          <a:p>
            <a:pPr lvl="1"/>
            <a:r>
              <a:rPr lang="en-US" sz="3000" dirty="0"/>
              <a:t>Genesis 11:30; 15:1-5; 16:1-5; 17:5, 17; 18:12-14</a:t>
            </a:r>
          </a:p>
        </p:txBody>
      </p:sp>
    </p:spTree>
    <p:extLst>
      <p:ext uri="{BB962C8B-B14F-4D97-AF65-F5344CB8AC3E}">
        <p14:creationId xmlns:p14="http://schemas.microsoft.com/office/powerpoint/2010/main" val="1807285344"/>
      </p:ext>
    </p:extLst>
  </p:cSld>
  <p:clrMapOvr>
    <a:masterClrMapping/>
  </p:clrMapOvr>
  <p:transition spd="slow">
    <p:push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blip>
          <a:stretch>
            <a:fillRect/>
          </a:stretch>
        </p:blipFill>
        <p:spPr>
          <a:xfrm>
            <a:off x="5238407" y="1963615"/>
            <a:ext cx="1752039" cy="1233401"/>
          </a:xfrm>
          <a:prstGeom prst="rect">
            <a:avLst/>
          </a:prstGeom>
        </p:spPr>
      </p:pic>
      <p:sp>
        <p:nvSpPr>
          <p:cNvPr id="2" name="Title 1"/>
          <p:cNvSpPr>
            <a:spLocks noGrp="1"/>
          </p:cNvSpPr>
          <p:nvPr>
            <p:ph type="title"/>
          </p:nvPr>
        </p:nvSpPr>
        <p:spPr/>
        <p:txBody>
          <a:bodyPr/>
          <a:lstStyle/>
          <a:p>
            <a:r>
              <a:rPr lang="en-US" dirty="0"/>
              <a:t>What To Bear In Mind On The Journey of Faith</a:t>
            </a:r>
          </a:p>
        </p:txBody>
      </p:sp>
      <p:sp>
        <p:nvSpPr>
          <p:cNvPr id="3" name="Content Placeholder 2"/>
          <p:cNvSpPr>
            <a:spLocks noGrp="1"/>
          </p:cNvSpPr>
          <p:nvPr>
            <p:ph idx="1"/>
          </p:nvPr>
        </p:nvSpPr>
        <p:spPr/>
        <p:txBody>
          <a:bodyPr>
            <a:normAutofit/>
          </a:bodyPr>
          <a:lstStyle/>
          <a:p>
            <a:r>
              <a:rPr lang="en-US" sz="3200" dirty="0"/>
              <a:t>Do not allow earthly troubles to derail or obscure God’s promises or our destination</a:t>
            </a:r>
          </a:p>
          <a:p>
            <a:r>
              <a:rPr lang="en-US" sz="3200" dirty="0"/>
              <a:t>Keep in mind that nothing is too hard for the Lord</a:t>
            </a:r>
          </a:p>
        </p:txBody>
      </p:sp>
    </p:spTree>
    <p:extLst>
      <p:ext uri="{BB962C8B-B14F-4D97-AF65-F5344CB8AC3E}">
        <p14:creationId xmlns:p14="http://schemas.microsoft.com/office/powerpoint/2010/main" val="153176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lum bright="70000" contrast="-70000"/>
          </a:blip>
          <a:stretch>
            <a:fillRect/>
          </a:stretch>
        </p:blipFill>
        <p:spPr>
          <a:xfrm>
            <a:off x="2739071" y="2749062"/>
            <a:ext cx="6078185" cy="4278923"/>
          </a:xfrm>
          <a:prstGeom prst="rect">
            <a:avLst/>
          </a:prstGeom>
        </p:spPr>
      </p:pic>
      <p:pic>
        <p:nvPicPr>
          <p:cNvPr id="4" name="Picture 3" descr="File:Coa Illustration Shield Triangular 3.svg - Wikimedia Commons"/>
          <p:cNvPicPr>
            <a:picLocks noChangeAspect="1"/>
          </p:cNvPicPr>
          <p:nvPr/>
        </p:nvPicPr>
        <p:blipFill>
          <a:blip r:embed="rId3">
            <a:duotone>
              <a:prstClr val="black"/>
              <a:schemeClr val="accent2">
                <a:tint val="45000"/>
                <a:satMod val="400000"/>
              </a:schemeClr>
            </a:duotone>
          </a:blip>
          <a:stretch>
            <a:fillRect/>
          </a:stretch>
        </p:blipFill>
        <p:spPr>
          <a:xfrm>
            <a:off x="5778164" y="1905000"/>
            <a:ext cx="1220514" cy="1198685"/>
          </a:xfrm>
          <a:prstGeom prst="rect">
            <a:avLst/>
          </a:prstGeom>
        </p:spPr>
      </p:pic>
      <p:sp>
        <p:nvSpPr>
          <p:cNvPr id="2" name="Title 1"/>
          <p:cNvSpPr>
            <a:spLocks noGrp="1"/>
          </p:cNvSpPr>
          <p:nvPr>
            <p:ph type="title"/>
          </p:nvPr>
        </p:nvSpPr>
        <p:spPr/>
        <p:txBody>
          <a:bodyPr/>
          <a:lstStyle/>
          <a:p>
            <a:r>
              <a:rPr lang="en-US" dirty="0"/>
              <a:t>What To Bear In Mind On The Journey of Faith</a:t>
            </a:r>
          </a:p>
        </p:txBody>
      </p:sp>
      <p:sp>
        <p:nvSpPr>
          <p:cNvPr id="3" name="Content Placeholder 2"/>
          <p:cNvSpPr>
            <a:spLocks noGrp="1"/>
          </p:cNvSpPr>
          <p:nvPr>
            <p:ph idx="1"/>
          </p:nvPr>
        </p:nvSpPr>
        <p:spPr>
          <a:xfrm>
            <a:off x="1942415" y="2133600"/>
            <a:ext cx="6591985" cy="4539762"/>
          </a:xfrm>
        </p:spPr>
        <p:txBody>
          <a:bodyPr>
            <a:normAutofit lnSpcReduction="10000"/>
          </a:bodyPr>
          <a:lstStyle/>
          <a:p>
            <a:r>
              <a:rPr lang="en-US" sz="2800" dirty="0"/>
              <a:t>Recall that God is a </a:t>
            </a:r>
            <a:r>
              <a:rPr lang="en-US" sz="2800" b="1" dirty="0"/>
              <a:t>shield</a:t>
            </a:r>
            <a:r>
              <a:rPr lang="en-US" sz="2800" dirty="0"/>
              <a:t> to those who trust in Him </a:t>
            </a:r>
          </a:p>
          <a:p>
            <a:pPr lvl="1"/>
            <a:r>
              <a:rPr lang="en-US" sz="2600" dirty="0"/>
              <a:t>“But let all those rejoice who put their trust in You; Let them ever shout for joy, because You defend them; Let those also who love Your name Be joyful in You. For You, O LORD, will bless the righteous; With favor You will surround him as with a shield” (Ps. 5:11, 12; cf. 18:2, 30, 35; etc.)</a:t>
            </a:r>
          </a:p>
        </p:txBody>
      </p:sp>
    </p:spTree>
    <p:extLst>
      <p:ext uri="{BB962C8B-B14F-4D97-AF65-F5344CB8AC3E}">
        <p14:creationId xmlns:p14="http://schemas.microsoft.com/office/powerpoint/2010/main" val="11061483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wd">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156438" y="5398477"/>
            <a:ext cx="316524" cy="53633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Galatians 3:26-29</a:t>
            </a:r>
          </a:p>
        </p:txBody>
      </p:sp>
      <p:sp>
        <p:nvSpPr>
          <p:cNvPr id="3" name="Content Placeholder 2"/>
          <p:cNvSpPr>
            <a:spLocks noGrp="1"/>
          </p:cNvSpPr>
          <p:nvPr>
            <p:ph idx="1"/>
          </p:nvPr>
        </p:nvSpPr>
        <p:spPr>
          <a:xfrm>
            <a:off x="1942415" y="2133599"/>
            <a:ext cx="6591985" cy="4513385"/>
          </a:xfrm>
        </p:spPr>
        <p:txBody>
          <a:bodyPr>
            <a:normAutofit/>
          </a:bodyPr>
          <a:lstStyle/>
          <a:p>
            <a:pPr marL="0" indent="0">
              <a:buNone/>
            </a:pPr>
            <a:r>
              <a:rPr lang="en-US" sz="2400" dirty="0"/>
              <a:t>26  For you are all sons of God through faith in Christ Jesus.</a:t>
            </a:r>
          </a:p>
          <a:p>
            <a:pPr marL="0" indent="0">
              <a:buNone/>
            </a:pPr>
            <a:r>
              <a:rPr lang="en-US" sz="2400" dirty="0"/>
              <a:t>27  For as many of you as were baptized into Christ have put on Christ.</a:t>
            </a:r>
          </a:p>
          <a:p>
            <a:pPr marL="0" indent="0">
              <a:buNone/>
            </a:pPr>
            <a:r>
              <a:rPr lang="en-US" sz="2400" dirty="0"/>
              <a:t>28  There is neither Jew nor Greek, there is neither slave nor free, there is neither male nor female; for you are all one in Christ Jesus.</a:t>
            </a:r>
          </a:p>
          <a:p>
            <a:pPr marL="0" indent="0">
              <a:buNone/>
            </a:pPr>
            <a:r>
              <a:rPr lang="en-US" sz="2400" dirty="0"/>
              <a:t>29  </a:t>
            </a:r>
            <a:r>
              <a:rPr lang="en-US" sz="2400" b="1" u="sng" dirty="0"/>
              <a:t>And if you are Christ’s</a:t>
            </a:r>
            <a:r>
              <a:rPr lang="en-US" sz="2400" dirty="0"/>
              <a:t>, </a:t>
            </a:r>
            <a:r>
              <a:rPr lang="en-US" sz="2400" b="1" u="sng" dirty="0">
                <a:solidFill>
                  <a:srgbClr val="C00000"/>
                </a:solidFill>
              </a:rPr>
              <a:t>then</a:t>
            </a:r>
            <a:r>
              <a:rPr lang="en-US" sz="2400" dirty="0"/>
              <a:t> you are Abraham’s seed, and heirs according to the promise.</a:t>
            </a:r>
          </a:p>
        </p:txBody>
      </p:sp>
    </p:spTree>
    <p:extLst>
      <p:ext uri="{BB962C8B-B14F-4D97-AF65-F5344CB8AC3E}">
        <p14:creationId xmlns:p14="http://schemas.microsoft.com/office/powerpoint/2010/main" val="86520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400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Abraham &amp; Lot</a:t>
            </a:r>
          </a:p>
        </p:txBody>
      </p:sp>
      <p:sp>
        <p:nvSpPr>
          <p:cNvPr id="3" name="Subtitle 2"/>
          <p:cNvSpPr>
            <a:spLocks noGrp="1"/>
          </p:cNvSpPr>
          <p:nvPr>
            <p:ph type="subTitle" idx="1"/>
          </p:nvPr>
        </p:nvSpPr>
        <p:spPr/>
        <p:txBody>
          <a:bodyPr/>
          <a:lstStyle/>
          <a:p>
            <a:r>
              <a:rPr lang="en-US" dirty="0"/>
              <a:t>THE JOURNEY OF FAITH (1)</a:t>
            </a:r>
          </a:p>
        </p:txBody>
      </p:sp>
      <p:sp>
        <p:nvSpPr>
          <p:cNvPr id="4" name="TextBox 3"/>
          <p:cNvSpPr txBox="1"/>
          <p:nvPr/>
        </p:nvSpPr>
        <p:spPr>
          <a:xfrm>
            <a:off x="1942416" y="434340"/>
            <a:ext cx="5795010" cy="163121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1" dirty="0">
                <a:solidFill>
                  <a:schemeClr val="accent1"/>
                </a:solidFill>
              </a:rPr>
              <a:t>COMPONENTS OF PROMISE:</a:t>
            </a:r>
          </a:p>
          <a:p>
            <a:pPr marL="285750" indent="-285750">
              <a:buFont typeface="Arial" panose="020B0604020202020204" pitchFamily="34" charset="0"/>
              <a:buChar char="•"/>
            </a:pPr>
            <a:r>
              <a:rPr lang="en-US" sz="2400" dirty="0"/>
              <a:t>Land</a:t>
            </a:r>
          </a:p>
          <a:p>
            <a:pPr marL="285750" indent="-285750">
              <a:buFont typeface="Arial" panose="020B0604020202020204" pitchFamily="34" charset="0"/>
              <a:buChar char="•"/>
            </a:pPr>
            <a:r>
              <a:rPr lang="en-US" sz="2400" dirty="0"/>
              <a:t>Great Nation</a:t>
            </a:r>
          </a:p>
          <a:p>
            <a:pPr marL="285750" indent="-285750">
              <a:buFont typeface="Arial" panose="020B0604020202020204" pitchFamily="34" charset="0"/>
              <a:buChar char="•"/>
            </a:pPr>
            <a:r>
              <a:rPr lang="en-US" sz="2400" dirty="0"/>
              <a:t>Seed</a:t>
            </a:r>
          </a:p>
        </p:txBody>
      </p:sp>
    </p:spTree>
    <p:extLst>
      <p:ext uri="{BB962C8B-B14F-4D97-AF65-F5344CB8AC3E}">
        <p14:creationId xmlns:p14="http://schemas.microsoft.com/office/powerpoint/2010/main" val="41677511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ln>
            <a:noFill/>
          </a:ln>
          <a:effectLst/>
        </p:spPr>
      </p:sp>
      <p:grpSp>
        <p:nvGrpSpPr>
          <p:cNvPr id="49" name="Group 16"/>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1981207" cy="6638625"/>
            <a:chOff x="2487613" y="285750"/>
            <a:chExt cx="2428875" cy="5654676"/>
          </a:xfrm>
        </p:grpSpPr>
        <p:sp>
          <p:nvSpPr>
            <p:cNvPr id="18" name="Freeform 11"/>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9" name="Freeform 12"/>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0" name="Freeform 13"/>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1" name="Freeform 14"/>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2" name="Freeform 15"/>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3" name="Freeform 16"/>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4" name="Freeform 17"/>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5" name="Freeform 18"/>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6" name="Freeform 19"/>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7" name="Freeform 20"/>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8" name="Freeform 21"/>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9" name="Freeform 22"/>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50" name="Group 29"/>
          <p:cNvGrpSpPr>
            <a:grpSpLocks noGrp="1" noUngrp="1" noRot="1" noChangeAspect="1" noMove="1" noResize="1"/>
          </p:cNvGrpSpPr>
          <p:nvPr>
            <p:extLst>
              <p:ext uri="{386F3935-93C4-4BCD-93E2-E3B085C9AB24}">
                <p16:designElem xmlns:p16="http://schemas.microsoft.com/office/powerpoint/2015/main" val="1"/>
              </p:ext>
            </p:extLst>
          </p:nvPr>
        </p:nvGrpSpPr>
        <p:grpSpPr>
          <a:xfrm>
            <a:off x="20418" y="285"/>
            <a:ext cx="1952271" cy="6852968"/>
            <a:chOff x="6627813" y="195717"/>
            <a:chExt cx="1952625" cy="5678034"/>
          </a:xfrm>
        </p:grpSpPr>
        <p:sp>
          <p:nvSpPr>
            <p:cNvPr id="31" name="Freeform 27"/>
            <p:cNvSpPr/>
            <p:nvPr>
              <p:extLst>
                <p:ext uri="{386F3935-93C4-4BCD-93E2-E3B085C9AB24}">
                  <p16:designElem xmlns:p16="http://schemas.microsoft.com/office/powerpoint/2015/main" val="1"/>
                </p:ext>
              </p:extLst>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2" name="Freeform 28"/>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3" name="Freeform 29"/>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4" name="Freeform 30"/>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5" name="Freeform 31"/>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6" name="Freeform 32"/>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7" name="Freeform 33"/>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8" name="Freeform 34"/>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9" name="Freeform 35"/>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40" name="Freeform 36"/>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41" name="Freeform 37"/>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2" name="Freeform 38"/>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51" name="Rectangle 4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2"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useBgFill="1">
        <p:nvSpPr>
          <p:cNvPr id="45" name="Rectangle 4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7"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4"/>
            <a:ext cx="778527"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13"/>
          <p:cNvPicPr>
            <a:picLocks noGrp="1" noChangeAspect="1"/>
          </p:cNvPicPr>
          <p:nvPr>
            <p:ph sz="half" idx="2"/>
          </p:nvPr>
        </p:nvPicPr>
        <p:blipFill>
          <a:blip r:embed="rId2">
            <a:extLst>
              <a:ext uri="{BEBA8EAE-BF5A-486C-A8C5-ECC9F3942E4B}">
                <a14:imgProps xmlns:a14="http://schemas.microsoft.com/office/drawing/2010/main">
                  <a14:imgLayer r:embed="rId3">
                    <a14:imgEffect>
                      <a14:artisticPencilGrayscale trans="20000" pencilSize="1"/>
                    </a14:imgEffect>
                    <a14:imgEffect>
                      <a14:sharpenSoften amount="50000"/>
                    </a14:imgEffect>
                  </a14:imgLayer>
                </a14:imgProps>
              </a:ext>
            </a:extLst>
          </a:blip>
          <a:stretch>
            <a:fillRect/>
          </a:stretch>
        </p:blipFill>
        <p:spPr>
          <a:xfrm>
            <a:off x="3491298" y="1528305"/>
            <a:ext cx="5188543" cy="3476325"/>
          </a:xfrm>
          <a:prstGeom prst="rect">
            <a:avLst/>
          </a:prstGeom>
          <a:ln>
            <a:noFill/>
          </a:ln>
          <a:effectLst>
            <a:outerShdw blurRad="292100" dist="139700" dir="2700000" algn="tl" rotWithShape="0">
              <a:srgbClr val="333333">
                <a:alpha val="65000"/>
              </a:srgbClr>
            </a:outerShdw>
          </a:effectLst>
        </p:spPr>
      </p:pic>
      <p:sp>
        <p:nvSpPr>
          <p:cNvPr id="11" name="Title 10"/>
          <p:cNvSpPr>
            <a:spLocks noGrp="1"/>
          </p:cNvSpPr>
          <p:nvPr>
            <p:ph type="title"/>
          </p:nvPr>
        </p:nvSpPr>
        <p:spPr>
          <a:xfrm>
            <a:off x="486919" y="368755"/>
            <a:ext cx="8192922" cy="1259894"/>
          </a:xfrm>
        </p:spPr>
        <p:txBody>
          <a:bodyPr vert="horz" lIns="91440" tIns="45720" rIns="91440" bIns="45720" rtlCol="0" anchor="t">
            <a:normAutofit/>
          </a:bodyPr>
          <a:lstStyle/>
          <a:p>
            <a:r>
              <a:rPr lang="en-US" spc="300" dirty="0"/>
              <a:t>Where the Journey </a:t>
            </a:r>
            <a:r>
              <a:rPr lang="en-US" spc="600" dirty="0">
                <a:latin typeface="Arial Black" panose="020B0A04020102020204" pitchFamily="34" charset="0"/>
              </a:rPr>
              <a:t>BEGAN</a:t>
            </a:r>
          </a:p>
        </p:txBody>
      </p:sp>
      <p:sp>
        <p:nvSpPr>
          <p:cNvPr id="13" name="Content Placeholder 12"/>
          <p:cNvSpPr>
            <a:spLocks noGrp="1"/>
          </p:cNvSpPr>
          <p:nvPr>
            <p:ph sz="half" idx="1"/>
          </p:nvPr>
        </p:nvSpPr>
        <p:spPr>
          <a:xfrm>
            <a:off x="486919" y="2133601"/>
            <a:ext cx="2682629" cy="3759253"/>
          </a:xfrm>
        </p:spPr>
        <p:txBody>
          <a:bodyPr vert="horz" lIns="91440" tIns="45720" rIns="91440" bIns="45720" rtlCol="0">
            <a:normAutofit/>
          </a:bodyPr>
          <a:lstStyle/>
          <a:p>
            <a:r>
              <a:rPr lang="en-US" sz="2400" dirty="0"/>
              <a:t>Acts 7:2-4; Gen. 11:31</a:t>
            </a:r>
          </a:p>
          <a:p>
            <a:r>
              <a:rPr lang="en-US" sz="2400" dirty="0"/>
              <a:t>Hebrews 11:8</a:t>
            </a:r>
          </a:p>
          <a:p>
            <a:r>
              <a:rPr lang="en-US" sz="2400" dirty="0"/>
              <a:t>Genesis 12:4, 5</a:t>
            </a:r>
          </a:p>
        </p:txBody>
      </p:sp>
      <p:cxnSp>
        <p:nvCxnSpPr>
          <p:cNvPr id="82" name="Straight Arrow Connector 81"/>
          <p:cNvCxnSpPr/>
          <p:nvPr/>
        </p:nvCxnSpPr>
        <p:spPr>
          <a:xfrm flipV="1">
            <a:off x="6893169" y="4416012"/>
            <a:ext cx="0" cy="449561"/>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816025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wipe(down)">
                                      <p:cBhvr>
                                        <p:cTn id="11" dur="500"/>
                                        <p:tgtEl>
                                          <p:spTgt spid="8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xEl>
                                              <p:pRg st="1" end="1"/>
                                            </p:txEl>
                                          </p:spTgt>
                                        </p:tgtEl>
                                        <p:attrNameLst>
                                          <p:attrName>style.visibility</p:attrName>
                                        </p:attrNameLst>
                                      </p:cBhvr>
                                      <p:to>
                                        <p:strVal val="visible"/>
                                      </p:to>
                                    </p:set>
                                    <p:animEffect transition="in" filter="wipe(left)">
                                      <p:cBhvr>
                                        <p:cTn id="16" dur="500"/>
                                        <p:tgtEl>
                                          <p:spTgt spid="1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wipe(left)">
                                      <p:cBhvr>
                                        <p:cTn id="21"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4000" dirty="0">
                <a:latin typeface="Arial Black" panose="020B0A04020102020204" pitchFamily="34" charset="0"/>
              </a:rPr>
              <a:t>Challenges</a:t>
            </a:r>
            <a:r>
              <a:rPr lang="en-US" sz="4000" dirty="0"/>
              <a:t> on the Journey of Faith</a:t>
            </a:r>
          </a:p>
        </p:txBody>
      </p:sp>
      <p:sp>
        <p:nvSpPr>
          <p:cNvPr id="6" name="Content Placeholder 5"/>
          <p:cNvSpPr>
            <a:spLocks noGrp="1"/>
          </p:cNvSpPr>
          <p:nvPr>
            <p:ph idx="1"/>
          </p:nvPr>
        </p:nvSpPr>
        <p:spPr/>
        <p:txBody>
          <a:bodyPr>
            <a:normAutofit/>
          </a:bodyPr>
          <a:lstStyle/>
          <a:p>
            <a:r>
              <a:rPr lang="en-US" sz="3200" b="1" dirty="0"/>
              <a:t>Famine</a:t>
            </a:r>
          </a:p>
          <a:p>
            <a:pPr lvl="1"/>
            <a:r>
              <a:rPr lang="en-US" sz="2800" dirty="0"/>
              <a:t>Gen. 12:10</a:t>
            </a:r>
          </a:p>
        </p:txBody>
      </p:sp>
    </p:spTree>
    <p:extLst>
      <p:ext uri="{BB962C8B-B14F-4D97-AF65-F5344CB8AC3E}">
        <p14:creationId xmlns:p14="http://schemas.microsoft.com/office/powerpoint/2010/main" val="2149805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4000" dirty="0">
                <a:latin typeface="Arial Black" panose="020B0A04020102020204" pitchFamily="34" charset="0"/>
              </a:rPr>
              <a:t>Challenges</a:t>
            </a:r>
            <a:r>
              <a:rPr lang="en-US" sz="4000" dirty="0"/>
              <a:t> on the Journey of Faith</a:t>
            </a:r>
          </a:p>
        </p:txBody>
      </p:sp>
      <p:sp>
        <p:nvSpPr>
          <p:cNvPr id="6" name="Content Placeholder 5"/>
          <p:cNvSpPr>
            <a:spLocks noGrp="1"/>
          </p:cNvSpPr>
          <p:nvPr>
            <p:ph idx="1"/>
          </p:nvPr>
        </p:nvSpPr>
        <p:spPr/>
        <p:txBody>
          <a:bodyPr>
            <a:normAutofit/>
          </a:bodyPr>
          <a:lstStyle/>
          <a:p>
            <a:r>
              <a:rPr lang="en-US" sz="3200" dirty="0">
                <a:solidFill>
                  <a:schemeClr val="bg2">
                    <a:lumMod val="50000"/>
                  </a:schemeClr>
                </a:solidFill>
              </a:rPr>
              <a:t>Famine</a:t>
            </a:r>
          </a:p>
          <a:p>
            <a:r>
              <a:rPr lang="en-US" sz="3200" b="1" dirty="0"/>
              <a:t>Fear</a:t>
            </a:r>
          </a:p>
          <a:p>
            <a:pPr lvl="1"/>
            <a:r>
              <a:rPr lang="en-US" sz="2800" dirty="0"/>
              <a:t>Genesis 12:10-20; 20:1-18; 15:1</a:t>
            </a:r>
          </a:p>
          <a:p>
            <a:pPr lvl="1"/>
            <a:r>
              <a:rPr lang="en-US" sz="2800" dirty="0"/>
              <a:t>*Danger in believing lies</a:t>
            </a:r>
          </a:p>
          <a:p>
            <a:pPr lvl="2"/>
            <a:r>
              <a:rPr lang="en-US" sz="2600" dirty="0"/>
              <a:t>1 King. 13</a:t>
            </a:r>
          </a:p>
        </p:txBody>
      </p:sp>
    </p:spTree>
    <p:extLst>
      <p:ext uri="{BB962C8B-B14F-4D97-AF65-F5344CB8AC3E}">
        <p14:creationId xmlns:p14="http://schemas.microsoft.com/office/powerpoint/2010/main" val="19735286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fade">
                                      <p:cBhvr>
                                        <p:cTn id="1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4000" dirty="0">
                <a:latin typeface="Arial Black" panose="020B0A04020102020204" pitchFamily="34" charset="0"/>
              </a:rPr>
              <a:t>Challenges</a:t>
            </a:r>
            <a:r>
              <a:rPr lang="en-US" sz="4000" dirty="0"/>
              <a:t> on the Journey of Faith</a:t>
            </a:r>
          </a:p>
        </p:txBody>
      </p:sp>
      <p:sp>
        <p:nvSpPr>
          <p:cNvPr id="6" name="Content Placeholder 5"/>
          <p:cNvSpPr>
            <a:spLocks noGrp="1"/>
          </p:cNvSpPr>
          <p:nvPr>
            <p:ph idx="1"/>
          </p:nvPr>
        </p:nvSpPr>
        <p:spPr>
          <a:xfrm>
            <a:off x="1942415" y="2133600"/>
            <a:ext cx="6591985" cy="4724400"/>
          </a:xfrm>
        </p:spPr>
        <p:txBody>
          <a:bodyPr>
            <a:normAutofit fontScale="92500" lnSpcReduction="10000"/>
          </a:bodyPr>
          <a:lstStyle/>
          <a:p>
            <a:r>
              <a:rPr lang="en-US" sz="3200" dirty="0">
                <a:solidFill>
                  <a:schemeClr val="bg2">
                    <a:lumMod val="50000"/>
                  </a:schemeClr>
                </a:solidFill>
              </a:rPr>
              <a:t>Famine</a:t>
            </a:r>
          </a:p>
          <a:p>
            <a:r>
              <a:rPr lang="en-US" sz="3200" dirty="0">
                <a:solidFill>
                  <a:schemeClr val="bg2">
                    <a:lumMod val="50000"/>
                  </a:schemeClr>
                </a:solidFill>
              </a:rPr>
              <a:t>Fear</a:t>
            </a:r>
          </a:p>
          <a:p>
            <a:r>
              <a:rPr lang="en-US" sz="3200" b="1" dirty="0"/>
              <a:t>Fortune</a:t>
            </a:r>
          </a:p>
          <a:p>
            <a:pPr lvl="1"/>
            <a:r>
              <a:rPr lang="en-US" sz="2800" dirty="0"/>
              <a:t>Genesis 13; 14; 19</a:t>
            </a:r>
          </a:p>
          <a:p>
            <a:pPr lvl="1"/>
            <a:r>
              <a:rPr lang="en-US" sz="2800" dirty="0"/>
              <a:t>1 Timothy 6:17, “Command those who are rich in this present age not to be haughty, nor to trust in uncertain riches but in the living God, who gives us richly all things to enjoy.”</a:t>
            </a:r>
          </a:p>
        </p:txBody>
      </p:sp>
    </p:spTree>
    <p:extLst>
      <p:ext uri="{BB962C8B-B14F-4D97-AF65-F5344CB8AC3E}">
        <p14:creationId xmlns:p14="http://schemas.microsoft.com/office/powerpoint/2010/main" val="32057193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solidFill>
              </a:rPr>
              <a:t>Judgment</a:t>
            </a:r>
            <a:r>
              <a:rPr lang="en-US" dirty="0"/>
              <a:t> is no Joke!</a:t>
            </a:r>
          </a:p>
        </p:txBody>
      </p:sp>
      <p:sp>
        <p:nvSpPr>
          <p:cNvPr id="3" name="Content Placeholder 2"/>
          <p:cNvSpPr>
            <a:spLocks noGrp="1"/>
          </p:cNvSpPr>
          <p:nvPr>
            <p:ph idx="1"/>
          </p:nvPr>
        </p:nvSpPr>
        <p:spPr>
          <a:xfrm>
            <a:off x="1942415" y="2133600"/>
            <a:ext cx="6591985" cy="4082562"/>
          </a:xfrm>
        </p:spPr>
        <p:style>
          <a:lnRef idx="0">
            <a:schemeClr val="dk1"/>
          </a:lnRef>
          <a:fillRef idx="3">
            <a:schemeClr val="dk1"/>
          </a:fillRef>
          <a:effectRef idx="3">
            <a:schemeClr val="dk1"/>
          </a:effectRef>
          <a:fontRef idx="minor">
            <a:schemeClr val="lt1"/>
          </a:fontRef>
        </p:style>
        <p:txBody>
          <a:bodyPr>
            <a:normAutofit/>
          </a:bodyPr>
          <a:lstStyle/>
          <a:p>
            <a:pPr marL="0" indent="0">
              <a:buNone/>
            </a:pPr>
            <a:r>
              <a:rPr lang="en-US" sz="3200" dirty="0"/>
              <a:t>“So Lot went out and spoke to his sons-in-law, who had married his daughters, and said, ‘Get up, get out of this place; for the LORD will destroy this city!’ But to his sons-in-law he seemed to be joking.”</a:t>
            </a:r>
          </a:p>
          <a:p>
            <a:pPr lvl="1"/>
            <a:r>
              <a:rPr lang="en-US" sz="2800" dirty="0"/>
              <a:t>Genesis 19:14</a:t>
            </a:r>
          </a:p>
        </p:txBody>
      </p:sp>
    </p:spTree>
    <p:extLst>
      <p:ext uri="{BB962C8B-B14F-4D97-AF65-F5344CB8AC3E}">
        <p14:creationId xmlns:p14="http://schemas.microsoft.com/office/powerpoint/2010/main" val="2662414606"/>
      </p:ext>
    </p:extLst>
  </p:cSld>
  <p:clrMapOvr>
    <a:masterClrMapping/>
  </p:clrMapOvr>
  <p:transition spd="slow">
    <p:push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9144000" cy="6858000"/>
          </a:xfrm>
        </p:spPr>
      </p:pic>
      <p:sp>
        <p:nvSpPr>
          <p:cNvPr id="6" name="TextBox 5"/>
          <p:cNvSpPr txBox="1"/>
          <p:nvPr/>
        </p:nvSpPr>
        <p:spPr>
          <a:xfrm>
            <a:off x="931985" y="3200400"/>
            <a:ext cx="7280030" cy="2062103"/>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Rained brimstone and fire</a:t>
            </a:r>
          </a:p>
          <a:p>
            <a:pPr marL="914400" lvl="1" indent="-457200">
              <a:buFont typeface="Wingdings" panose="05000000000000000000" pitchFamily="2" charset="2"/>
              <a:buChar char="§"/>
            </a:pPr>
            <a:r>
              <a:rPr lang="en-US" sz="3200" dirty="0">
                <a:solidFill>
                  <a:schemeClr val="bg1"/>
                </a:solidFill>
              </a:rPr>
              <a:t>Gen. 19:24</a:t>
            </a:r>
          </a:p>
          <a:p>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Overthrown</a:t>
            </a:r>
          </a:p>
          <a:p>
            <a:pPr marL="914400" lvl="1" indent="-457200">
              <a:buFont typeface="Wingdings" panose="05000000000000000000" pitchFamily="2" charset="2"/>
              <a:buChar char="§"/>
            </a:pPr>
            <a:r>
              <a:rPr lang="en-US" sz="3200" dirty="0">
                <a:solidFill>
                  <a:schemeClr val="bg1"/>
                </a:solidFill>
              </a:rPr>
              <a:t>Gen. 19:25</a:t>
            </a:r>
          </a:p>
        </p:txBody>
      </p:sp>
      <p:pic>
        <p:nvPicPr>
          <p:cNvPr id="8" name="Picture 7"/>
          <p:cNvPicPr>
            <a:picLocks noChangeAspect="1"/>
          </p:cNvPicPr>
          <p:nvPr/>
        </p:nvPicPr>
        <p:blipFill>
          <a:blip r:embed="rId3"/>
          <a:stretch>
            <a:fillRect/>
          </a:stretch>
        </p:blipFill>
        <p:spPr>
          <a:xfrm>
            <a:off x="931985" y="1182588"/>
            <a:ext cx="3981033" cy="835224"/>
          </a:xfrm>
          <a:prstGeom prst="rect">
            <a:avLst/>
          </a:prstGeom>
        </p:spPr>
      </p:pic>
    </p:spTree>
    <p:extLst>
      <p:ext uri="{BB962C8B-B14F-4D97-AF65-F5344CB8AC3E}">
        <p14:creationId xmlns:p14="http://schemas.microsoft.com/office/powerpoint/2010/main" val="15936634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9144000" cy="6858000"/>
          </a:xfrm>
        </p:spPr>
      </p:pic>
      <p:sp>
        <p:nvSpPr>
          <p:cNvPr id="6" name="TextBox 5"/>
          <p:cNvSpPr txBox="1"/>
          <p:nvPr/>
        </p:nvSpPr>
        <p:spPr>
          <a:xfrm>
            <a:off x="931985" y="2923249"/>
            <a:ext cx="7280030" cy="255454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rPr>
              <a:t>Ascending smoke like the smoke of a furnace</a:t>
            </a:r>
          </a:p>
          <a:p>
            <a:pPr marL="914400" marR="0" lvl="1" indent="-4572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200" b="0" i="0" u="none" strike="noStrike" kern="0" cap="none" spc="0" normalizeH="0" baseline="0" noProof="0" dirty="0">
                <a:ln>
                  <a:noFill/>
                </a:ln>
                <a:solidFill>
                  <a:schemeClr val="bg1"/>
                </a:solidFill>
                <a:effectLst/>
                <a:uLnTx/>
                <a:uFillTx/>
              </a:rPr>
              <a:t>Gen. 19:28</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rPr>
              <a:t>Turned to ash</a:t>
            </a:r>
          </a:p>
          <a:p>
            <a:pPr marL="914400" marR="0" lvl="1" indent="-4572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200" b="0" i="0" u="none" strike="noStrike" kern="0" cap="none" spc="0" normalizeH="0" baseline="0" noProof="0" dirty="0">
                <a:ln>
                  <a:noFill/>
                </a:ln>
                <a:solidFill>
                  <a:schemeClr val="bg1"/>
                </a:solidFill>
                <a:effectLst/>
                <a:uLnTx/>
                <a:uFillTx/>
              </a:rPr>
              <a:t>2 Pet. 2:6</a:t>
            </a:r>
          </a:p>
        </p:txBody>
      </p:sp>
      <p:pic>
        <p:nvPicPr>
          <p:cNvPr id="8" name="Picture 7"/>
          <p:cNvPicPr>
            <a:picLocks noChangeAspect="1"/>
          </p:cNvPicPr>
          <p:nvPr/>
        </p:nvPicPr>
        <p:blipFill>
          <a:blip r:embed="rId3"/>
          <a:stretch>
            <a:fillRect/>
          </a:stretch>
        </p:blipFill>
        <p:spPr>
          <a:xfrm>
            <a:off x="931985" y="1182588"/>
            <a:ext cx="3981033" cy="835224"/>
          </a:xfrm>
          <a:prstGeom prst="rect">
            <a:avLst/>
          </a:prstGeom>
        </p:spPr>
      </p:pic>
      <p:sp>
        <p:nvSpPr>
          <p:cNvPr id="5" name="TextBox 4"/>
          <p:cNvSpPr txBox="1"/>
          <p:nvPr/>
        </p:nvSpPr>
        <p:spPr>
          <a:xfrm>
            <a:off x="931986" y="5503984"/>
            <a:ext cx="7231672" cy="707886"/>
          </a:xfrm>
          <a:prstGeom prst="rect">
            <a:avLst/>
          </a:prstGeom>
          <a:noFill/>
        </p:spPr>
        <p:txBody>
          <a:bodyPr wrap="square" rtlCol="0">
            <a:spAutoFit/>
          </a:bodyPr>
          <a:lstStyle/>
          <a:p>
            <a:r>
              <a:rPr lang="en-US" sz="2000" dirty="0">
                <a:solidFill>
                  <a:schemeClr val="bg1"/>
                </a:solidFill>
              </a:rPr>
              <a:t>“Riches do not profit in the day of wrath, But righteousness delivers from death” (Prov. 11:4).</a:t>
            </a:r>
          </a:p>
        </p:txBody>
      </p:sp>
    </p:spTree>
    <p:extLst>
      <p:ext uri="{BB962C8B-B14F-4D97-AF65-F5344CB8AC3E}">
        <p14:creationId xmlns:p14="http://schemas.microsoft.com/office/powerpoint/2010/main" val="1166838801"/>
      </p:ext>
    </p:extLst>
  </p:cSld>
  <p:clrMapOvr>
    <a:masterClrMapping/>
  </p:clrMapOvr>
  <mc:AlternateContent xmlns:mc="http://schemas.openxmlformats.org/markup-compatibility/2006" xmlns:p14="http://schemas.microsoft.com/office/powerpoint/2010/main">
    <mc:Choice Requires="p14">
      <p:transition spd="slow" p14:dur="17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1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1372</TotalTime>
  <Words>471</Words>
  <Application>Microsoft Office PowerPoint</Application>
  <PresentationFormat>On-screen Show (4:3)</PresentationFormat>
  <Paragraphs>55</Paragraphs>
  <Slides>13</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Wingdings 3</vt:lpstr>
      <vt:lpstr>Arial</vt:lpstr>
      <vt:lpstr>Wingdings</vt:lpstr>
      <vt:lpstr>Century Gothic</vt:lpstr>
      <vt:lpstr>Arial Black</vt:lpstr>
      <vt:lpstr>Wisp</vt:lpstr>
      <vt:lpstr>1_Wisp</vt:lpstr>
      <vt:lpstr>PowerPoint Presentation</vt:lpstr>
      <vt:lpstr>Abraham &amp; Lot</vt:lpstr>
      <vt:lpstr>Where the Journey BEGAN</vt:lpstr>
      <vt:lpstr>Challenges on the Journey of Faith</vt:lpstr>
      <vt:lpstr>Challenges on the Journey of Faith</vt:lpstr>
      <vt:lpstr>Challenges on the Journey of Faith</vt:lpstr>
      <vt:lpstr>Judgment is no Joke!</vt:lpstr>
      <vt:lpstr>PowerPoint Presentation</vt:lpstr>
      <vt:lpstr>PowerPoint Presentation</vt:lpstr>
      <vt:lpstr>Challenges on the Journey of Faith</vt:lpstr>
      <vt:lpstr>What To Bear In Mind On The Journey of Faith</vt:lpstr>
      <vt:lpstr>What To Bear In Mind On The Journey of Faith</vt:lpstr>
      <vt:lpstr>Galatians 3:26-29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Abraham &amp; Lot</dc:title>
  <dc:creator>Steven Wallace</dc:creator>
  <cp:lastModifiedBy>Steven Wallace</cp:lastModifiedBy>
  <cp:revision>24</cp:revision>
  <dcterms:created xsi:type="dcterms:W3CDTF">2016-07-08T18:34:23Z</dcterms:created>
  <dcterms:modified xsi:type="dcterms:W3CDTF">2016-08-04T04:03:42Z</dcterms:modified>
</cp:coreProperties>
</file>