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80" r:id="rId5"/>
    <p:sldId id="269" r:id="rId6"/>
    <p:sldId id="283" r:id="rId7"/>
    <p:sldId id="284" r:id="rId8"/>
    <p:sldId id="274" r:id="rId9"/>
    <p:sldId id="275" r:id="rId10"/>
    <p:sldId id="276" r:id="rId11"/>
    <p:sldId id="262" r:id="rId12"/>
    <p:sldId id="263" r:id="rId13"/>
    <p:sldId id="261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53D"/>
    <a:srgbClr val="00CC00"/>
    <a:srgbClr val="A4131A"/>
    <a:srgbClr val="29B4D2"/>
    <a:srgbClr val="6E723A"/>
    <a:srgbClr val="DF2D39"/>
    <a:srgbClr val="E58C4B"/>
    <a:srgbClr val="E3C732"/>
    <a:srgbClr val="86DFE7"/>
    <a:srgbClr val="4D4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26" autoAdjust="0"/>
    <p:restoredTop sz="51801" autoAdjust="0"/>
  </p:normalViewPr>
  <p:slideViewPr>
    <p:cSldViewPr>
      <p:cViewPr varScale="1">
        <p:scale>
          <a:sx n="45" d="100"/>
          <a:sy n="45" d="100"/>
        </p:scale>
        <p:origin x="1574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283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2FA26-A3E5-4E7A-9912-AD1D9F729412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72FC-3F87-4BD3-9C9B-C3E99B1D0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7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SzPct val="110000"/>
              <a:buFont typeface="Arial" panose="020B0604020202020204" pitchFamily="34" charset="0"/>
              <a:buNone/>
            </a:pPr>
            <a:r>
              <a:rPr lang="en-US" sz="36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SAVING</a:t>
            </a:r>
            <a:r>
              <a:rPr lang="en-US" sz="3600" baseline="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 GRACE TODAY</a:t>
            </a:r>
            <a:endParaRPr lang="en-US" sz="3600" dirty="0">
              <a:solidFill>
                <a:srgbClr val="6E723A"/>
              </a:solidFill>
              <a:latin typeface="Calisto MT" panose="02040603050505030304" pitchFamily="18" charset="0"/>
              <a:cs typeface="+mn-cs"/>
            </a:endParaRP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36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hearing the message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Matt. 11:15; John 8:43</a:t>
            </a: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36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believing the message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John 8:24, 46</a:t>
            </a: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36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repenting of sin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Luke 15:10</a:t>
            </a: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36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confessing Christ as Lord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Matthew 10:32</a:t>
            </a: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36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being immersed in Christ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Mark 16:16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6E723A"/>
              </a:solidFill>
              <a:latin typeface="Calisto MT" panose="02040603050505030304" pitchFamily="18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9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SzPct val="110000"/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SAVING</a:t>
            </a:r>
            <a:r>
              <a:rPr lang="en-US" sz="1200" baseline="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 GRACE TODAY</a:t>
            </a:r>
            <a:endParaRPr lang="en-US" sz="1200" dirty="0">
              <a:solidFill>
                <a:srgbClr val="6E723A"/>
              </a:solidFill>
              <a:latin typeface="Calisto MT" panose="02040603050505030304" pitchFamily="18" charset="0"/>
              <a:cs typeface="+mn-cs"/>
            </a:endParaRP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hearing the message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Matt. 11:15; John 8:43</a:t>
            </a: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believing the message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John 8:24, 46</a:t>
            </a: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repenting of sin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Luke 15:10</a:t>
            </a: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confessing Christ as Lord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Matthew 10:32</a:t>
            </a:r>
          </a:p>
          <a:p>
            <a:pPr marL="342900" lvl="0" indent="-342900" algn="l">
              <a:buSzPct val="110000"/>
              <a:buFont typeface="Arial" panose="020B0604020202020204" pitchFamily="34" charset="0"/>
              <a:buChar char="→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Through being immersed in Christ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6E723A"/>
                </a:solidFill>
                <a:latin typeface="Calisto MT" panose="02040603050505030304" pitchFamily="18" charset="0"/>
                <a:cs typeface="+mn-cs"/>
              </a:rPr>
              <a:t>Mark 16:16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6E723A"/>
              </a:solidFill>
              <a:latin typeface="Calisto MT" panose="02040603050505030304" pitchFamily="18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C72FC-3F87-4BD3-9C9B-C3E99B1D068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912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5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9:12-17</a:t>
            </a:r>
          </a:p>
          <a:p>
            <a:r>
              <a:rPr lang="en-US" dirty="0"/>
              <a:t>Song of the Bow—Saul severely</a:t>
            </a:r>
            <a:r>
              <a:rPr lang="en-US" baseline="0" dirty="0"/>
              <a:t> wounded by the bow (1 Sam. 31:3).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6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0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C72FC-3F87-4BD3-9C9B-C3E99B1D0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Gothic Std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0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9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ll Gothic Std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2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1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8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15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0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5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28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61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69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55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824538" y="4953000"/>
            <a:ext cx="2650674" cy="3133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39431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824538" y="4953000"/>
            <a:ext cx="2650674" cy="3133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02154" y="1543537"/>
            <a:ext cx="6477000" cy="251069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79213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899"/>
            <a:ext cx="8206764" cy="4688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69107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899"/>
            <a:ext cx="8206764" cy="4688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79507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88899"/>
            <a:ext cx="8206764" cy="468879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03434" y="5607537"/>
            <a:ext cx="2183720" cy="8948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953710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34440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5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8011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9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2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1304" y="1295400"/>
            <a:ext cx="9524999" cy="5715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240A-4661-43B5-B196-62127F61D7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A0BE5-F19A-457B-899B-B74B19FD4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ll Gothic Std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1304" y="1295400"/>
            <a:ext cx="9524999" cy="5715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240A-4661-43B5-B196-62127F61D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A0BE5-F19A-457B-899B-B74B19FD460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ell Gothic Std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ell Gothic Std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7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AA5C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93695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9272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US" sz="7200" spc="300" dirty="0">
                <a:ln w="10160">
                  <a:solidFill>
                    <a:srgbClr val="29B4D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7200" spc="300" dirty="0">
                <a:ln w="10160">
                  <a:solidFill>
                    <a:srgbClr val="86DF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he</a:t>
            </a:r>
            <a:r>
              <a:rPr lang="en-US" sz="7200" spc="3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spc="300" dirty="0">
                <a:ln w="10160">
                  <a:solidFill>
                    <a:srgbClr val="E6CF3A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7200" spc="300" dirty="0">
                <a:ln w="10160">
                  <a:solidFill>
                    <a:srgbClr val="E3C73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7200" spc="300" dirty="0">
                <a:ln w="10160">
                  <a:solidFill>
                    <a:srgbClr val="E58C4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</a:t>
            </a:r>
            <a:r>
              <a:rPr lang="en-US" sz="7200" spc="300" dirty="0">
                <a:ln w="10160">
                  <a:solidFill>
                    <a:srgbClr val="DF2D3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bo</a:t>
            </a:r>
            <a:r>
              <a:rPr lang="en-US" sz="7200" spc="300" dirty="0">
                <a:ln w="10160">
                  <a:solidFill>
                    <a:srgbClr val="A4131A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</a:t>
            </a:r>
            <a:br>
              <a:rPr lang="en-US" sz="7200" spc="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8800" dirty="0">
                <a:ln w="1905"/>
                <a:solidFill>
                  <a:srgbClr val="2AB6D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C</a:t>
            </a:r>
            <a:r>
              <a:rPr lang="en-US" sz="8800" dirty="0">
                <a:ln w="1905"/>
                <a:solidFill>
                  <a:srgbClr val="86DF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O</a:t>
            </a:r>
            <a:r>
              <a:rPr lang="en-US" sz="8800" dirty="0">
                <a:ln w="1905"/>
                <a:solidFill>
                  <a:srgbClr val="DCDB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V</a:t>
            </a:r>
            <a:r>
              <a:rPr lang="en-US" sz="8800" dirty="0">
                <a:ln w="1905"/>
                <a:solidFill>
                  <a:srgbClr val="E9D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E</a:t>
            </a:r>
            <a:r>
              <a:rPr lang="en-US" sz="8800" dirty="0">
                <a:ln w="1905"/>
                <a:solidFill>
                  <a:srgbClr val="E5C9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N</a:t>
            </a:r>
            <a:r>
              <a:rPr lang="en-US" sz="8800" dirty="0">
                <a:ln w="1905"/>
                <a:solidFill>
                  <a:srgbClr val="E88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A</a:t>
            </a:r>
            <a:r>
              <a:rPr lang="en-US" sz="8800" dirty="0">
                <a:ln w="1905"/>
                <a:solidFill>
                  <a:srgbClr val="E32B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N</a:t>
            </a:r>
            <a:r>
              <a:rPr lang="en-US" sz="8800" dirty="0">
                <a:ln w="1905"/>
                <a:solidFill>
                  <a:srgbClr val="9D15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T</a:t>
            </a:r>
            <a:endParaRPr lang="en-US" sz="7200" spc="3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76200" stA="60000" endA="900" endPos="60000" dist="381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Genesis 9:8-17</a:t>
            </a:r>
          </a:p>
        </p:txBody>
      </p:sp>
    </p:spTree>
    <p:extLst>
      <p:ext uri="{BB962C8B-B14F-4D97-AF65-F5344CB8AC3E}">
        <p14:creationId xmlns:p14="http://schemas.microsoft.com/office/powerpoint/2010/main" val="386212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6" y="-23018"/>
            <a:ext cx="9190036" cy="6881018"/>
          </a:xfrm>
        </p:spPr>
      </p:pic>
      <p:sp>
        <p:nvSpPr>
          <p:cNvPr id="6" name="TextBox 5"/>
          <p:cNvSpPr txBox="1"/>
          <p:nvPr/>
        </p:nvSpPr>
        <p:spPr>
          <a:xfrm>
            <a:off x="6172200" y="1150203"/>
            <a:ext cx="2689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4F81BD"/>
                </a:solidFill>
                <a:latin typeface="Arial Black" panose="020B0A04020102020204" pitchFamily="34" charset="0"/>
              </a:rPr>
              <a:t>Heaven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2743200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Hell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05000" y="5257800"/>
            <a:ext cx="3619500" cy="1066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585682">
            <a:off x="1908482" y="5388962"/>
            <a:ext cx="327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600" dirty="0">
                <a:solidFill>
                  <a:srgbClr val="C00000"/>
                </a:solidFill>
                <a:latin typeface="Arial Black" panose="020B0A04020102020204" pitchFamily="34" charset="0"/>
              </a:rPr>
              <a:t>REPENTANCE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278" y="5867400"/>
            <a:ext cx="1175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ll Gothic Std Black" pitchFamily="34" charset="0"/>
              </a:rPr>
              <a:t>THE</a:t>
            </a:r>
          </a:p>
          <a:p>
            <a:pPr algn="ctr"/>
            <a:r>
              <a:rPr lang="en-US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ll Gothic Std Black" pitchFamily="34" charset="0"/>
              </a:rPr>
              <a:t>FLOOD</a:t>
            </a:r>
          </a:p>
        </p:txBody>
      </p:sp>
      <p:sp>
        <p:nvSpPr>
          <p:cNvPr id="13" name="TextBox 12"/>
          <p:cNvSpPr txBox="1"/>
          <p:nvPr/>
        </p:nvSpPr>
        <p:spPr>
          <a:xfrm rot="20585682">
            <a:off x="2467614" y="5777479"/>
            <a:ext cx="260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600" dirty="0">
                <a:solidFill>
                  <a:srgbClr val="C00000"/>
                </a:solidFill>
                <a:latin typeface="Arial Black" panose="020B0A04020102020204" pitchFamily="34" charset="0"/>
              </a:rPr>
              <a:t>2 PET. 3:9</a:t>
            </a:r>
          </a:p>
        </p:txBody>
      </p:sp>
      <p:sp>
        <p:nvSpPr>
          <p:cNvPr id="3" name="TextBox 2"/>
          <p:cNvSpPr txBox="1"/>
          <p:nvPr/>
        </p:nvSpPr>
        <p:spPr>
          <a:xfrm rot="20577621">
            <a:off x="5375653" y="4251327"/>
            <a:ext cx="21333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Judgment</a:t>
            </a:r>
          </a:p>
          <a:p>
            <a:pPr algn="ctr"/>
            <a:r>
              <a:rPr lang="en-US" sz="3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94634" y="5306156"/>
            <a:ext cx="1661233" cy="1659636"/>
            <a:chOff x="7094634" y="5306156"/>
            <a:chExt cx="1661233" cy="1659636"/>
          </a:xfrm>
        </p:grpSpPr>
        <p:pic>
          <p:nvPicPr>
            <p:cNvPr id="15" name="Picture 3" descr="C:\Users\Steven\AppData\Local\Microsoft\Windows\Temporary Internet Files\Content.IE5\0DR3JU10\no[1].gi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231" y="5306156"/>
              <a:ext cx="1659636" cy="1659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094634" y="5921115"/>
              <a:ext cx="1606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150" dirty="0">
                  <a:latin typeface="Arial Black" panose="020B0A04020102020204" pitchFamily="34" charset="0"/>
                </a:rPr>
                <a:t>U TURNS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400" y="228600"/>
            <a:ext cx="3293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When The Rainbow Ends!</a:t>
            </a:r>
          </a:p>
          <a:p>
            <a:pPr algn="ctr"/>
            <a:r>
              <a:rPr lang="en-US" sz="4000" b="1" dirty="0"/>
              <a:t>2 PETER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8858" y="3054429"/>
            <a:ext cx="2064141" cy="52173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MERCY</a:t>
            </a:r>
          </a:p>
        </p:txBody>
      </p:sp>
    </p:spTree>
    <p:extLst>
      <p:ext uri="{BB962C8B-B14F-4D97-AF65-F5344CB8AC3E}">
        <p14:creationId xmlns:p14="http://schemas.microsoft.com/office/powerpoint/2010/main" val="32388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Up 2"/>
          <p:cNvSpPr/>
          <p:nvPr/>
        </p:nvSpPr>
        <p:spPr>
          <a:xfrm>
            <a:off x="3724666" y="3801288"/>
            <a:ext cx="1752600" cy="1869623"/>
          </a:xfrm>
          <a:prstGeom prst="upArrow">
            <a:avLst>
              <a:gd name="adj1" fmla="val 50000"/>
              <a:gd name="adj2" fmla="val 4942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09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pc="3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We Are Living In</a:t>
            </a:r>
            <a:br>
              <a:rPr lang="en-US" spc="3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en-US" spc="3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The Age Of Grace</a:t>
            </a:r>
          </a:p>
        </p:txBody>
      </p:sp>
      <p:pic>
        <p:nvPicPr>
          <p:cNvPr id="2050" name="Picture 2" descr="C:\Users\Steven\AppData\Local\Microsoft\Windows\Temporary Internet Files\Content.IE5\L656SE0H\143004818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6" y="762000"/>
            <a:ext cx="8312728" cy="44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3608" y="3513624"/>
            <a:ext cx="162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 FLOOD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51362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THE FIRE</a:t>
            </a:r>
          </a:p>
        </p:txBody>
      </p:sp>
      <p:cxnSp>
        <p:nvCxnSpPr>
          <p:cNvPr id="9" name="Straight Arrow Connector 8"/>
          <p:cNvCxnSpPr>
            <a:stCxn id="6" idx="3"/>
            <a:endCxn id="8" idx="1"/>
          </p:cNvCxnSpPr>
          <p:nvPr/>
        </p:nvCxnSpPr>
        <p:spPr>
          <a:xfrm>
            <a:off x="3200400" y="3744457"/>
            <a:ext cx="2971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9149" y="2330917"/>
            <a:ext cx="3215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THE AGE OF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FORBEARANCE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0226" y="4789037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spc="300" dirty="0"/>
              <a:t>Genesis 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668" y="4789781"/>
            <a:ext cx="1448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spc="300" dirty="0"/>
              <a:t>2 Peter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9687" y="4167158"/>
            <a:ext cx="185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REPENTANCE</a:t>
            </a:r>
          </a:p>
        </p:txBody>
      </p:sp>
    </p:spTree>
    <p:extLst>
      <p:ext uri="{BB962C8B-B14F-4D97-AF65-F5344CB8AC3E}">
        <p14:creationId xmlns:p14="http://schemas.microsoft.com/office/powerpoint/2010/main" val="85865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9272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US" sz="7200" spc="300" dirty="0">
                <a:ln w="10160">
                  <a:solidFill>
                    <a:srgbClr val="29B4D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7200" spc="300" dirty="0">
                <a:ln w="10160">
                  <a:solidFill>
                    <a:srgbClr val="86DFE7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he</a:t>
            </a:r>
            <a:r>
              <a:rPr lang="en-US" sz="7200" spc="3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spc="300" dirty="0">
                <a:ln w="10160">
                  <a:solidFill>
                    <a:srgbClr val="E6CF3A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7200" spc="300" dirty="0">
                <a:ln w="10160">
                  <a:solidFill>
                    <a:srgbClr val="E3C73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7200" spc="300" dirty="0">
                <a:ln w="10160">
                  <a:solidFill>
                    <a:srgbClr val="E58C4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</a:t>
            </a:r>
            <a:r>
              <a:rPr lang="en-US" sz="7200" spc="300" dirty="0">
                <a:ln w="10160">
                  <a:solidFill>
                    <a:srgbClr val="DF2D3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bo</a:t>
            </a:r>
            <a:r>
              <a:rPr lang="en-US" sz="7200" spc="300" dirty="0">
                <a:ln w="10160">
                  <a:solidFill>
                    <a:srgbClr val="A4131A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</a:t>
            </a:r>
            <a:br>
              <a:rPr lang="en-US" sz="7200" spc="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8800" dirty="0">
                <a:ln w="1905"/>
                <a:solidFill>
                  <a:srgbClr val="2AB6D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C</a:t>
            </a:r>
            <a:r>
              <a:rPr lang="en-US" sz="8800" dirty="0">
                <a:ln w="1905"/>
                <a:solidFill>
                  <a:srgbClr val="86DF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O</a:t>
            </a:r>
            <a:r>
              <a:rPr lang="en-US" sz="8800" dirty="0">
                <a:ln w="1905"/>
                <a:solidFill>
                  <a:srgbClr val="DCDB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V</a:t>
            </a:r>
            <a:r>
              <a:rPr lang="en-US" sz="8800" dirty="0">
                <a:ln w="1905"/>
                <a:solidFill>
                  <a:srgbClr val="E9D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E</a:t>
            </a:r>
            <a:r>
              <a:rPr lang="en-US" sz="8800" dirty="0">
                <a:ln w="1905"/>
                <a:solidFill>
                  <a:srgbClr val="E5C9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N</a:t>
            </a:r>
            <a:r>
              <a:rPr lang="en-US" sz="8800" dirty="0">
                <a:ln w="1905"/>
                <a:solidFill>
                  <a:srgbClr val="E88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A</a:t>
            </a:r>
            <a:r>
              <a:rPr lang="en-US" sz="8800" dirty="0">
                <a:ln w="1905"/>
                <a:solidFill>
                  <a:srgbClr val="E32B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N</a:t>
            </a:r>
            <a:r>
              <a:rPr lang="en-US" sz="8800" dirty="0">
                <a:ln w="1905"/>
                <a:solidFill>
                  <a:srgbClr val="9D15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T</a:t>
            </a:r>
            <a:endParaRPr lang="en-US" sz="7200" spc="3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76200" stA="60000" endA="900" endPos="60000" dist="381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Genesis 9:8-17</a:t>
            </a:r>
          </a:p>
        </p:txBody>
      </p:sp>
    </p:spTree>
    <p:extLst>
      <p:ext uri="{BB962C8B-B14F-4D97-AF65-F5344CB8AC3E}">
        <p14:creationId xmlns:p14="http://schemas.microsoft.com/office/powerpoint/2010/main" val="96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9272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US" sz="7200" spc="300" dirty="0">
                <a:ln w="10160">
                  <a:solidFill>
                    <a:srgbClr val="29B4D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Saving</a:t>
            </a:r>
            <a:r>
              <a:rPr lang="en-US" sz="7200" spc="30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G</a:t>
            </a:r>
            <a:r>
              <a:rPr lang="en-US" sz="7200" spc="300" dirty="0">
                <a:ln w="10160">
                  <a:solidFill>
                    <a:srgbClr val="E3C73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7200" spc="300" dirty="0">
                <a:ln w="10160">
                  <a:solidFill>
                    <a:srgbClr val="E58C4B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ac</a:t>
            </a:r>
            <a:r>
              <a:rPr lang="en-US" sz="7200" spc="300" dirty="0">
                <a:ln w="10160">
                  <a:solidFill>
                    <a:srgbClr val="DF2D3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br>
              <a:rPr lang="en-US" sz="7200" spc="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8800" dirty="0">
                <a:ln w="1905"/>
                <a:solidFill>
                  <a:srgbClr val="2AB6D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T</a:t>
            </a:r>
            <a:r>
              <a:rPr lang="en-US" sz="8800" dirty="0">
                <a:ln w="1905"/>
                <a:solidFill>
                  <a:srgbClr val="86DF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O</a:t>
            </a:r>
            <a:r>
              <a:rPr lang="en-US" sz="8800" dirty="0">
                <a:ln w="1905"/>
                <a:solidFill>
                  <a:srgbClr val="DCDB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D</a:t>
            </a:r>
            <a:r>
              <a:rPr lang="en-US" sz="8800" dirty="0">
                <a:ln w="1905"/>
                <a:solidFill>
                  <a:srgbClr val="E88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A</a:t>
            </a:r>
            <a:r>
              <a:rPr lang="en-US" sz="8800" dirty="0">
                <a:ln w="1905"/>
                <a:solidFill>
                  <a:srgbClr val="E32B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76200" stA="60000" endA="900" endPos="60000" dist="38100" dir="5400000" sy="-100000" algn="bl" rotWithShape="0"/>
                </a:effectLst>
                <a:latin typeface="Arial Black" panose="020B0A04020102020204" pitchFamily="34" charset="0"/>
              </a:rPr>
              <a:t>Y</a:t>
            </a:r>
            <a:endParaRPr lang="en-US" sz="7200" spc="3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76200" stA="60000" endA="900" endPos="60000" dist="381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77724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“He who believes and is baptized will be saved; but he who does not believe will be condemned”</a:t>
            </a:r>
          </a:p>
          <a:p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MARK 16:16</a:t>
            </a:r>
          </a:p>
        </p:txBody>
      </p:sp>
    </p:spTree>
    <p:extLst>
      <p:ext uri="{BB962C8B-B14F-4D97-AF65-F5344CB8AC3E}">
        <p14:creationId xmlns:p14="http://schemas.microsoft.com/office/powerpoint/2010/main" val="1191553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47800" y="381000"/>
            <a:ext cx="5257801" cy="4688793"/>
          </a:xfrm>
          <a:prstGeom prst="hexagon">
            <a:avLst/>
          </a:prstGeom>
          <a:solidFill>
            <a:srgbClr val="4D4E2C">
              <a:alpha val="42000"/>
            </a:srgbClr>
          </a:solidFill>
          <a:ln w="41275">
            <a:gradFill flip="none" rotWithShape="1">
              <a:gsLst>
                <a:gs pos="61000">
                  <a:srgbClr val="29B4D2"/>
                </a:gs>
                <a:gs pos="30000">
                  <a:srgbClr val="86DFE7"/>
                </a:gs>
                <a:gs pos="45000">
                  <a:srgbClr val="E3C732"/>
                </a:gs>
                <a:gs pos="84000">
                  <a:srgbClr val="E1453E"/>
                </a:gs>
                <a:gs pos="97000">
                  <a:srgbClr val="A4131A"/>
                </a:gs>
                <a:gs pos="65000">
                  <a:srgbClr val="E58C4B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4000" b="1" spc="-150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</a:rPr>
              <a:t>What Does The</a:t>
            </a:r>
            <a:r>
              <a:rPr lang="en-US" sz="4000" b="1" spc="-150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 </a:t>
            </a:r>
            <a:r>
              <a:rPr lang="en-US" sz="54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  <a:latin typeface="Impact" panose="020B0806030902050204" pitchFamily="34" charset="0"/>
              </a:rPr>
              <a:t>SIGN</a:t>
            </a:r>
            <a:br>
              <a:rPr lang="en-US" sz="40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</a:rPr>
            </a:br>
            <a:r>
              <a:rPr lang="en-US" sz="40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</a:rPr>
              <a:t>of the </a:t>
            </a:r>
            <a:r>
              <a:rPr lang="en-US" sz="40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COVENANT</a:t>
            </a:r>
            <a:r>
              <a:rPr lang="en-US" sz="4000" b="1" dirty="0">
                <a:ln>
                  <a:solidFill>
                    <a:srgbClr val="6E723A"/>
                  </a:solidFill>
                </a:ln>
                <a:solidFill>
                  <a:schemeClr val="tx1"/>
                </a:solidFill>
              </a:rPr>
              <a:t> Tells Us?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22805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A4131A"/>
                </a:solidFill>
              </a:rPr>
              <a:t>"I set My rainbow in the cloud, and it shall be for the </a:t>
            </a:r>
            <a:r>
              <a:rPr lang="en-US" sz="2400" b="1" dirty="0">
                <a:solidFill>
                  <a:srgbClr val="A4131A"/>
                </a:solidFill>
              </a:rPr>
              <a:t>SIGN</a:t>
            </a:r>
            <a:r>
              <a:rPr lang="en-US" sz="2400" dirty="0">
                <a:solidFill>
                  <a:srgbClr val="A4131A"/>
                </a:solidFill>
              </a:rPr>
              <a:t> of the covenant between Me and the earth.”</a:t>
            </a:r>
          </a:p>
          <a:p>
            <a:r>
              <a:rPr lang="en-US" sz="2400" dirty="0">
                <a:solidFill>
                  <a:srgbClr val="A4131A"/>
                </a:solidFill>
              </a:rPr>
              <a:t>--Genesis 9:13</a:t>
            </a:r>
          </a:p>
        </p:txBody>
      </p:sp>
    </p:spTree>
    <p:extLst>
      <p:ext uri="{BB962C8B-B14F-4D97-AF65-F5344CB8AC3E}">
        <p14:creationId xmlns:p14="http://schemas.microsoft.com/office/powerpoint/2010/main" val="251645594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447800"/>
            <a:ext cx="8206764" cy="3733800"/>
          </a:xfrm>
        </p:spPr>
        <p:txBody>
          <a:bodyPr>
            <a:normAutofit/>
          </a:bodyPr>
          <a:lstStyle/>
          <a:p>
            <a:r>
              <a:rPr lang="en-US" sz="3600" b="1" spc="300" dirty="0">
                <a:ln>
                  <a:solidFill>
                    <a:sysClr val="windowText" lastClr="000000"/>
                  </a:solidFill>
                </a:ln>
                <a:solidFill>
                  <a:srgbClr val="6E723A"/>
                </a:solidFill>
                <a:latin typeface="Arial Black" panose="020B0A04020102020204" pitchFamily="34" charset="0"/>
              </a:rPr>
              <a:t>IMPLICATIONS ABOUT THE </a:t>
            </a:r>
            <a:r>
              <a:rPr lang="en-US" sz="4400" b="1" spc="300" dirty="0">
                <a:ln>
                  <a:solidFill>
                    <a:sysClr val="windowText" lastClr="000000"/>
                  </a:solidFill>
                </a:ln>
                <a:solidFill>
                  <a:srgbClr val="6E723A"/>
                </a:solidFill>
                <a:latin typeface="Arial Black" panose="020B0A04020102020204" pitchFamily="34" charset="0"/>
              </a:rPr>
              <a:t>SIGNMAKER: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God is a Covenant-Making God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God is “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Bell Gothic Std Black" pitchFamily="34" charset="0"/>
              </a:rPr>
              <a:t>Longsuffering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God is “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Bell Gothic Std Black" pitchFamily="34" charset="0"/>
              </a:rPr>
              <a:t>Faithful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”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3036" y="161080"/>
            <a:ext cx="7567964" cy="655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ll Gothic Std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F3399">
                        <a:lumMod val="38000"/>
                      </a:srgbClr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“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2AB6D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C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86DF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O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DCDB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V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9D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E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5C9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N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88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A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32B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N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9D15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T</a:t>
            </a:r>
            <a:r>
              <a:rPr kumimoji="0" 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F3399">
                        <a:lumMod val="38000"/>
                      </a:srgbClr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363" y="98025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Found seven times in the text</a:t>
            </a:r>
          </a:p>
        </p:txBody>
      </p:sp>
    </p:spTree>
    <p:extLst>
      <p:ext uri="{BB962C8B-B14F-4D97-AF65-F5344CB8AC3E}">
        <p14:creationId xmlns:p14="http://schemas.microsoft.com/office/powerpoint/2010/main" val="35130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488899"/>
            <a:ext cx="8206764" cy="1111301"/>
          </a:xfrm>
        </p:spPr>
        <p:txBody>
          <a:bodyPr>
            <a:normAutofit/>
          </a:bodyPr>
          <a:lstStyle/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zo Sans Uber" panose="02000000000000000000" pitchFamily="50" charset="0"/>
              </a:rPr>
              <a:t>GOD IS FAITHFUL!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362200"/>
            <a:ext cx="27350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REST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4340" y="2362200"/>
            <a:ext cx="273504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RETRIBUTION</a:t>
            </a:r>
          </a:p>
        </p:txBody>
      </p:sp>
      <p:sp>
        <p:nvSpPr>
          <p:cNvPr id="5" name="Arrow: Down 4"/>
          <p:cNvSpPr/>
          <p:nvPr/>
        </p:nvSpPr>
        <p:spPr>
          <a:xfrm>
            <a:off x="2358122" y="3048000"/>
            <a:ext cx="457200" cy="762000"/>
          </a:xfrm>
          <a:prstGeom prst="downArrow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/>
          <p:cNvSpPr/>
          <p:nvPr/>
        </p:nvSpPr>
        <p:spPr>
          <a:xfrm>
            <a:off x="6333262" y="3048000"/>
            <a:ext cx="457200" cy="762000"/>
          </a:xfrm>
          <a:prstGeom prst="downArrow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08304" y="4038600"/>
            <a:ext cx="155683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faithful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122" y="4038600"/>
            <a:ext cx="23294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disobedient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81966"/>
            <a:ext cx="9144000" cy="461665"/>
          </a:xfrm>
          <a:prstGeom prst="rect">
            <a:avLst/>
          </a:prstGeom>
          <a:solidFill>
            <a:srgbClr val="60653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pc="300" dirty="0"/>
              <a:t>2 THESSALONIANS 1:6-12</a:t>
            </a:r>
          </a:p>
        </p:txBody>
      </p:sp>
    </p:spTree>
    <p:extLst>
      <p:ext uri="{BB962C8B-B14F-4D97-AF65-F5344CB8AC3E}">
        <p14:creationId xmlns:p14="http://schemas.microsoft.com/office/powerpoint/2010/main" val="83007621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371600"/>
            <a:ext cx="8206764" cy="4953000"/>
          </a:xfrm>
        </p:spPr>
        <p:txBody>
          <a:bodyPr>
            <a:normAutofit/>
          </a:bodyPr>
          <a:lstStyle/>
          <a:p>
            <a:r>
              <a:rPr lang="en-US" sz="3600" b="1" spc="300" dirty="0">
                <a:ln>
                  <a:solidFill>
                    <a:sysClr val="windowText" lastClr="000000"/>
                  </a:solidFill>
                </a:ln>
                <a:solidFill>
                  <a:srgbClr val="6E723A"/>
                </a:solidFill>
                <a:latin typeface="Arial Black" panose="020B0A04020102020204" pitchFamily="34" charset="0"/>
              </a:rPr>
              <a:t>IMPLICATIONS OF THE </a:t>
            </a:r>
            <a:r>
              <a:rPr lang="en-US" sz="4400" b="1" spc="300" dirty="0">
                <a:ln>
                  <a:solidFill>
                    <a:sysClr val="windowText" lastClr="000000"/>
                  </a:solidFill>
                </a:ln>
                <a:solidFill>
                  <a:srgbClr val="6E723A"/>
                </a:solidFill>
                <a:latin typeface="Arial Black" panose="020B0A04020102020204" pitchFamily="34" charset="0"/>
              </a:rPr>
              <a:t>SIGNMAKER: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God is a Covenant-Making God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God is “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Bell Gothic Std Black" pitchFamily="34" charset="0"/>
              </a:rPr>
              <a:t>Longsuffering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God is “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Bell Gothic Std Black" pitchFamily="34" charset="0"/>
              </a:rPr>
              <a:t>Faithful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</a:rPr>
              <a:t>God is a “Forbearing” Warrior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3036" y="161080"/>
            <a:ext cx="7567964" cy="655638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ll Gothic Std Black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F3399">
                        <a:lumMod val="38000"/>
                      </a:srgbClr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“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2AB6D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C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86DFE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O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DCDB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V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9DC4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E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5C9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N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882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A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E32B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N</a:t>
            </a: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9D15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T</a:t>
            </a:r>
            <a:r>
              <a:rPr kumimoji="0" lang="en-US" sz="66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F3399">
                        <a:lumMod val="38000"/>
                      </a:srgbClr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ell Gothic Std Black" pitchFamily="34" charset="0"/>
                <a:ea typeface="+mj-ea"/>
                <a:cs typeface="+mj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363" y="98025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Found seven times in the text</a:t>
            </a:r>
          </a:p>
        </p:txBody>
      </p:sp>
    </p:spTree>
    <p:extLst>
      <p:ext uri="{BB962C8B-B14F-4D97-AF65-F5344CB8AC3E}">
        <p14:creationId xmlns:p14="http://schemas.microsoft.com/office/powerpoint/2010/main" val="287432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l">
              <a:buSzPct val="85000"/>
            </a:pPr>
            <a:r>
              <a:rPr lang="en-US" sz="6600" spc="-80" dirty="0">
                <a:latin typeface="Impact" panose="020B0806030902050204" pitchFamily="34" charset="0"/>
              </a:rPr>
              <a:t>“</a:t>
            </a:r>
            <a:r>
              <a:rPr lang="en-US" sz="6600" spc="300" dirty="0">
                <a:ln w="15875"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Rain</a:t>
            </a:r>
            <a:r>
              <a:rPr lang="en-US" sz="6600" spc="300" dirty="0">
                <a:ln w="28575">
                  <a:solidFill>
                    <a:srgbClr val="A4131A"/>
                  </a:solidFill>
                </a:ln>
                <a:latin typeface="Impact" panose="020B0806030902050204" pitchFamily="34" charset="0"/>
              </a:rPr>
              <a:t>bow</a:t>
            </a:r>
            <a:r>
              <a:rPr lang="en-US" sz="6600" spc="-80" dirty="0">
                <a:latin typeface="Impact" panose="020B0806030902050204" pitchFamily="34" charset="0"/>
              </a:rPr>
              <a:t>” </a:t>
            </a:r>
            <a:r>
              <a:rPr lang="en-US" sz="8800" spc="-80" dirty="0">
                <a:latin typeface="Impact" panose="020B0806030902050204" pitchFamily="34" charset="0"/>
                <a:cs typeface="Arial" panose="020B0604020202020204" pitchFamily="34" charset="0"/>
              </a:rPr>
              <a:t>→</a:t>
            </a:r>
            <a:r>
              <a:rPr lang="en-US" sz="6600" spc="-80" dirty="0"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sz="6600" spc="-80" dirty="0">
                <a:solidFill>
                  <a:srgbClr val="C00000"/>
                </a:solidFill>
                <a:latin typeface="Impact" panose="020B0806030902050204" pitchFamily="34" charset="0"/>
              </a:rPr>
              <a:t>“BOW”</a:t>
            </a:r>
            <a:endParaRPr lang="en-US" sz="6600" spc="-80" dirty="0">
              <a:latin typeface="Impact" panose="020B0806030902050204" pitchFamily="34" charset="0"/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 very effective weapon of war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To dash young men (Is. 13:18)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“Song of the </a:t>
            </a:r>
            <a:r>
              <a:rPr lang="en-US" u="sng" dirty="0"/>
              <a:t>Bow</a:t>
            </a:r>
            <a:r>
              <a:rPr lang="en-US" dirty="0"/>
              <a:t>” in memory of Saul and Jonathan (2 Sam. 1:17, 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3570" y="1981200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literally</a:t>
            </a:r>
          </a:p>
        </p:txBody>
      </p:sp>
    </p:spTree>
    <p:extLst>
      <p:ext uri="{BB962C8B-B14F-4D97-AF65-F5344CB8AC3E}">
        <p14:creationId xmlns:p14="http://schemas.microsoft.com/office/powerpoint/2010/main" val="3947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28800" y="2438400"/>
            <a:ext cx="6858000" cy="3928976"/>
          </a:xfrm>
        </p:spPr>
        <p:txBody>
          <a:bodyPr/>
          <a:lstStyle/>
          <a:p>
            <a:r>
              <a:rPr lang="en-US" sz="4400" b="1" dirty="0">
                <a:ln>
                  <a:solidFill>
                    <a:srgbClr val="54562E"/>
                  </a:solidFill>
                </a:ln>
                <a:solidFill>
                  <a:srgbClr val="EDCA58"/>
                </a:solidFill>
                <a:latin typeface="Arial Black" panose="020B0A04020102020204" pitchFamily="34" charset="0"/>
              </a:rPr>
              <a:t>“</a:t>
            </a:r>
            <a:r>
              <a:rPr lang="en-US" sz="4400" dirty="0">
                <a:ln>
                  <a:solidFill>
                    <a:srgbClr val="54562E"/>
                  </a:solidFill>
                </a:ln>
                <a:solidFill>
                  <a:srgbClr val="EDCA58"/>
                </a:solidFill>
                <a:latin typeface="Arial Black" panose="020B0A04020102020204" pitchFamily="34" charset="0"/>
              </a:rPr>
              <a:t>A MAN OF WAR”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“The LORD is a man of war; The LORD is His name” (Exod. 15:3)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Described as a swordsman and an </a:t>
            </a:r>
            <a:r>
              <a:rPr lang="en-US" dirty="0">
                <a:solidFill>
                  <a:srgbClr val="CC2924"/>
                </a:solidFill>
              </a:rPr>
              <a:t>archer</a:t>
            </a:r>
            <a:r>
              <a:rPr lang="en-US" dirty="0"/>
              <a:t> </a:t>
            </a:r>
          </a:p>
          <a:p>
            <a:pPr marL="914400" lvl="1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spc="-60" dirty="0">
                <a:solidFill>
                  <a:schemeClr val="tx2">
                    <a:lumMod val="10000"/>
                  </a:schemeClr>
                </a:solidFill>
              </a:rPr>
              <a:t>Ps. 7:11-13; 2 Sam. 22:15; Ps. 18:14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688426">
            <a:off x="6242350" y="513078"/>
            <a:ext cx="1672056" cy="236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76200"/>
            <a:ext cx="2730876" cy="369332"/>
          </a:xfrm>
          <a:prstGeom prst="rect">
            <a:avLst/>
          </a:prstGeom>
          <a:solidFill>
            <a:srgbClr val="6E723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Sign of The Rainbow</a:t>
            </a:r>
          </a:p>
        </p:txBody>
      </p:sp>
    </p:spTree>
    <p:extLst>
      <p:ext uri="{BB962C8B-B14F-4D97-AF65-F5344CB8AC3E}">
        <p14:creationId xmlns:p14="http://schemas.microsoft.com/office/powerpoint/2010/main" val="2844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Файл:Arrow (PSF).png — Википедия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6752" y="3561416"/>
            <a:ext cx="3110490" cy="5532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670911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AA5CD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dirty="0">
                <a:ln>
                  <a:solidFill>
                    <a:schemeClr val="bg2"/>
                  </a:solidFill>
                </a:ln>
                <a:latin typeface="Arial Black" panose="020B0A04020102020204" pitchFamily="34" charset="0"/>
              </a:rPr>
              <a:t>The Significance of the Sign</a:t>
            </a:r>
          </a:p>
        </p:txBody>
      </p:sp>
      <p:pic>
        <p:nvPicPr>
          <p:cNvPr id="6" name="Picture 2" descr="C:\Users\Steven\AppData\Local\Microsoft\Windows\Temporary Internet Files\Content.IE5\L656SE0H\143004818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0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3371" y="4191000"/>
            <a:ext cx="261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SET IN THE CLOUD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228600"/>
            <a:ext cx="8763000" cy="2971800"/>
          </a:xfrm>
          <a:prstGeom prst="cloud">
            <a:avLst/>
          </a:prstGeom>
          <a:solidFill>
            <a:schemeClr val="lt1">
              <a:alpha val="59000"/>
            </a:scheme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“</a:t>
            </a:r>
            <a:r>
              <a:rPr lang="en-US">
                <a:solidFill>
                  <a:srgbClr val="C00000"/>
                </a:solidFill>
              </a:rPr>
              <a:t>I do set my bow in the cloud</a:t>
            </a:r>
            <a:r>
              <a:rPr lang="en-US"/>
              <a:t>, and it shall be for a token of a covenant between me and the earth” (Gen. 9:13, KJV)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9170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6" y="-23018"/>
            <a:ext cx="9190036" cy="6881018"/>
          </a:xfr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3293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When The Rainbow Ends!</a:t>
            </a:r>
          </a:p>
          <a:p>
            <a:pPr algn="ctr"/>
            <a:r>
              <a:rPr lang="en-US" sz="4000" b="1" dirty="0"/>
              <a:t>2 PETER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1150203"/>
            <a:ext cx="2689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Heaven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2743200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Hell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05000" y="5257800"/>
            <a:ext cx="3619500" cy="1066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585682">
            <a:off x="2215423" y="5153888"/>
            <a:ext cx="3136500" cy="1286410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JUDGEMENT DAY</a:t>
            </a:r>
            <a:br>
              <a:rPr lang="en-US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IS COMING!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278" y="5867400"/>
            <a:ext cx="1175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ll Gothic Std Black" pitchFamily="34" charset="0"/>
              </a:rPr>
              <a:t>THE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ll Gothic Std Black" pitchFamily="34" charset="0"/>
              </a:rPr>
              <a:t>FLOOD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8858" y="3054429"/>
            <a:ext cx="2064141" cy="52173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MERCY</a:t>
            </a:r>
          </a:p>
        </p:txBody>
      </p:sp>
    </p:spTree>
    <p:extLst>
      <p:ext uri="{BB962C8B-B14F-4D97-AF65-F5344CB8AC3E}">
        <p14:creationId xmlns:p14="http://schemas.microsoft.com/office/powerpoint/2010/main" val="29955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442</Words>
  <Application>Microsoft Office PowerPoint</Application>
  <PresentationFormat>On-screen Show (4:3)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Adelle-Regular</vt:lpstr>
      <vt:lpstr>Apple Chancery</vt:lpstr>
      <vt:lpstr>Arial</vt:lpstr>
      <vt:lpstr>Arial Black</vt:lpstr>
      <vt:lpstr>Azo Sans Uber</vt:lpstr>
      <vt:lpstr>Bell Gothic Std Black</vt:lpstr>
      <vt:lpstr>Bell Gothic Std Light</vt:lpstr>
      <vt:lpstr>Calibri</vt:lpstr>
      <vt:lpstr>Calisto MT</vt:lpstr>
      <vt:lpstr>Impact</vt:lpstr>
      <vt:lpstr>Trebuchet MS</vt:lpstr>
      <vt:lpstr>Wingdings</vt:lpstr>
      <vt:lpstr>Office Theme</vt:lpstr>
      <vt:lpstr>1_Office Theme</vt:lpstr>
      <vt:lpstr>Default</vt:lpstr>
      <vt:lpstr>The Rainbow COVENANT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Living In The Age Of Grace</vt:lpstr>
      <vt:lpstr>The Rainbow COVENANT</vt:lpstr>
      <vt:lpstr>Saving Grace TODAY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54</cp:revision>
  <dcterms:created xsi:type="dcterms:W3CDTF">2016-03-17T17:22:23Z</dcterms:created>
  <dcterms:modified xsi:type="dcterms:W3CDTF">2016-09-23T23:37:28Z</dcterms:modified>
</cp:coreProperties>
</file>