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  <p:sldMasterId id="2147483684" r:id="rId4"/>
    <p:sldMasterId id="2147483696" r:id="rId5"/>
    <p:sldMasterId id="2147483708" r:id="rId6"/>
  </p:sldMasterIdLst>
  <p:sldIdLst>
    <p:sldId id="256" r:id="rId7"/>
    <p:sldId id="261" r:id="rId8"/>
    <p:sldId id="262" r:id="rId9"/>
    <p:sldId id="263" r:id="rId10"/>
    <p:sldId id="265" r:id="rId11"/>
    <p:sldId id="267" r:id="rId12"/>
    <p:sldId id="269" r:id="rId13"/>
    <p:sldId id="264" r:id="rId14"/>
    <p:sldId id="266" r:id="rId15"/>
    <p:sldId id="268" r:id="rId16"/>
  </p:sldIdLst>
  <p:sldSz cx="9144000" cy="6858000" type="screen4x3"/>
  <p:notesSz cx="6858000" cy="9144000"/>
  <p:embeddedFontLst>
    <p:embeddedFont>
      <p:font typeface="Rockwell Extra Bold" panose="02060903040505020403" pitchFamily="18" charset="0"/>
      <p:bold r:id="rId17"/>
    </p:embeddedFont>
    <p:embeddedFont>
      <p:font typeface="Rockwell" panose="02060603020205020403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3300"/>
    <a:srgbClr val="FF3300"/>
    <a:srgbClr val="0066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0090" autoAdjust="0"/>
  </p:normalViewPr>
  <p:slideViewPr>
    <p:cSldViewPr>
      <p:cViewPr varScale="1">
        <p:scale>
          <a:sx n="61" d="100"/>
          <a:sy n="61" d="100"/>
        </p:scale>
        <p:origin x="-6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591A2-2F65-4799-9669-839CDA760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71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B55B6-E0CC-4227-B32E-B747CE3D15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85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4118A-8E27-4ECE-82FE-6EDE638BF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224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8F7D6-6C18-4E2E-9F15-3F38CC0D7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53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30538-0BF7-4C1A-98B5-CB26B384B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232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14849-CF99-413D-B55A-B52BB84EA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863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53560-0967-44DA-85EB-851F1E780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18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6B38-52C1-4C5B-AB17-39A7684E32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98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7519E-B3E9-4682-8B8D-13981FB3BC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32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BF3D5-1B99-4ACD-B4EF-2565F06F81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894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DDB93-56C4-4620-AB1D-8B5219646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08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55BEA-8B0F-4158-801B-0E98895D9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536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3C99A-1CFD-48A7-94C0-CF0499816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553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54137-2143-4B28-9CFA-8A57A2977E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643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28BCF-2C0F-42C8-A55B-A679A5315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110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6C234-B53E-418B-A652-6131497DA2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126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06B02-C5D1-4F6D-B2B4-D1BEB47BB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094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1D0F8-7FD0-496B-8693-52B136571E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18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F8D0-4B4A-4E48-8207-6A68A2F74D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22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4E72A-2631-4C55-A4D7-14862D0060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17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E69E3-9C47-4EC7-AD0C-84A203ED8A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54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43135-3011-42A9-8B34-0B0061D210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7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9478E-45B2-436A-8C80-6C06E6B789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144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200BF-355F-46A4-9457-D55F7EF51B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00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74895-6398-4880-8803-FA6B6B797B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56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A11BD-0E7B-4607-BB71-15C629A56A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78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0F926-F29C-43D0-882A-BE9AEF245E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58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86B2-04F9-441A-82D7-8670A6267F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31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85733-EE3F-4AFD-A50F-F464AEA73D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74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FC1F7-BD9C-4001-AA4A-A2B695E20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53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EFA2D-0375-4362-8618-5D850EE3F2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74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00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0B4D0-4297-47E5-BCAF-B6A38278D9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16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7561B-F313-47A2-97BB-6EB9571D58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5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A0BF5-4644-459D-A647-6A91ECBCAA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015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2E955-EE04-470C-9C6A-D8F6A47D45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730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6B56C-B62D-470A-835D-94C411A744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84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44EBD-47B1-44B2-9BD3-98E52E1D98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471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D6DC5-A0DF-4AB6-A12C-911CD49EB1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768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42918-E2E9-4A49-8A03-A8AD04C0EA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05F66-974A-4638-9A2D-2D90DFC373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105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019DC-1F1C-44A7-A354-DE3FB04A7C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90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F405-6408-47E6-AC8B-452D711949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638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968BF-6C2A-4C9B-BA1E-58B3E9888A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303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BE806-1774-40E3-BFA4-DB675183C2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7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133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667CA-A48A-4EE5-AB94-50C46E0D2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8930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24464-6C67-45A3-84F3-FBB57F8B2E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25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A2A98-9F2E-42DD-A592-1DEA07194C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10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0282E-274A-4F29-801A-11559D7A70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375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6B5F9-AC4F-442C-9DC9-01A4CAB7C8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417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A5E5A-30E2-44C4-8E71-3C7FF82524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184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1AA59-BE3B-4987-94B2-5834A059A4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75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BF05-E900-4B96-B135-92611EA6EC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11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49F26-A07F-4ACF-984C-E987F099E0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1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07182-68A7-462F-AD4E-C77C158540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46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09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9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2EEA5-B411-444E-8E69-A0FEF484F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514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403DB-7C33-450D-AB15-F1CB1D648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06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1A4B6-C02B-4625-87D4-0CD19D4BB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25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7411143-63A9-45FA-A274-C40646343B7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65" name="Picture 141" descr="tombstone territory_t_nv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6" r:id="rId3"/>
    <p:sldLayoutId id="2147483657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Light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Light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Light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Light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Ligh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" name="Picture 143" descr="tombstone territory_c_nv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2800" y="1600200"/>
            <a:ext cx="533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81A5A1-8CA0-433F-BBCE-8808587CD0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Bell Gothic Std Light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Bell Gothic Std Light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Bell Gothic Std Light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Bell Gothic Std Light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Bell Gothic Std Ligh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1" name="Picture 91" descr="tombstone territory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8F3EB5-819F-4CA8-A368-D72B91F85B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Light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Light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Light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Light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Ligh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6" name="Picture 142" descr="tombstone territory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1845ED-8532-4D16-996C-6F75D4BC14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1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Light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Light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Light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Light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Ligh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0" name="Picture 144" descr="tombstone territory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3CE61C-FE54-4A25-A065-61283B3CBE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8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Light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Light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Light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Light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Ligh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3F523CC-1B60-4FD7-9A7B-F9916E373B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97" name="Picture 173" descr="god's path god's people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1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3733800"/>
            <a:ext cx="3781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alpha val="60000"/>
                    </a:schemeClr>
                  </a:glow>
                </a:effectLst>
                <a:latin typeface="Rockwell Extra Bold" panose="02060903040505020403" pitchFamily="18" charset="0"/>
              </a:rPr>
              <a:t>GENESIS 5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3">
                    <a:alpha val="60000"/>
                  </a:schemeClr>
                </a:glo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50292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Rockwell" panose="02060603020205020403" pitchFamily="18" charset="0"/>
              </a:rPr>
              <a:t>The Epitaph of </a:t>
            </a:r>
            <a:r>
              <a:rPr lang="en-US" sz="6000" spc="600" dirty="0" smtClean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Rockwell Extra Bold" panose="02060903040505020403" pitchFamily="18" charset="0"/>
              </a:rPr>
              <a:t>SIN</a:t>
            </a:r>
            <a:endParaRPr lang="en-US" sz="3600" spc="600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Rockwell Extra Bold" panose="020609030405050204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Observations: Walking Away From God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THE EFFECTS OF DEPARTURE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Leads to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the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destiny of the dead 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Proverbs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21:16; 1 John 2:19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Gothic Std Black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Leads others away from the truth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Luke 11:45-54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Leads descendants to doom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Amos 2:4; Jeremiah 9:13-15; Luke 6:39</a:t>
            </a:r>
          </a:p>
        </p:txBody>
      </p:sp>
    </p:spTree>
    <p:extLst>
      <p:ext uri="{BB962C8B-B14F-4D97-AF65-F5344CB8AC3E}">
        <p14:creationId xmlns:p14="http://schemas.microsoft.com/office/powerpoint/2010/main" val="3993826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62000"/>
            <a:ext cx="50292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Bell Gothic Std Black" pitchFamily="34" charset="0"/>
              </a:rPr>
              <a:t>GENESIS 3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Sin Brings Separation From God</a:t>
            </a:r>
          </a:p>
          <a:p>
            <a:pPr marL="0" indent="0">
              <a:buNone/>
            </a:pPr>
            <a:r>
              <a:rPr lang="en-US" sz="4000" dirty="0" smtClean="0">
                <a:latin typeface="Bell Gothic Std Black" pitchFamily="34" charset="0"/>
              </a:rPr>
              <a:t>GENESIS 4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Sin Brings Animosity Between Brothers</a:t>
            </a:r>
          </a:p>
          <a:p>
            <a:pPr marL="0" indent="0">
              <a:buNone/>
            </a:pPr>
            <a:r>
              <a:rPr lang="en-US" sz="4000" dirty="0" smtClean="0">
                <a:latin typeface="Bell Gothic Std Black" pitchFamily="34" charset="0"/>
              </a:rPr>
              <a:t>GENESIS 5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Sin Brings Death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4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 Five: The Genealogy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43200" y="3505200"/>
            <a:ext cx="3733800" cy="3840163"/>
          </a:xfrm>
        </p:spPr>
        <p:txBody>
          <a:bodyPr/>
          <a:lstStyle/>
          <a:p>
            <a:r>
              <a:rPr lang="en-US" sz="3200" dirty="0" smtClean="0"/>
              <a:t>Real </a:t>
            </a:r>
            <a:r>
              <a:rPr lang="en-US" sz="3200" dirty="0" smtClean="0"/>
              <a:t>history</a:t>
            </a:r>
          </a:p>
          <a:p>
            <a:r>
              <a:rPr lang="en-US" sz="3200" dirty="0" smtClean="0"/>
              <a:t>Real people</a:t>
            </a:r>
            <a:endParaRPr lang="en-US" sz="3200" dirty="0" smtClean="0"/>
          </a:p>
          <a:p>
            <a:pPr marL="457200" lvl="1" indent="0">
              <a:buNone/>
            </a:pPr>
            <a:r>
              <a:rPr lang="en-US" sz="2800" dirty="0" smtClean="0"/>
              <a:t>“…and he </a:t>
            </a:r>
            <a:r>
              <a:rPr lang="en-US" sz="2800" dirty="0" smtClean="0"/>
              <a:t>died.”</a:t>
            </a:r>
            <a:endParaRPr lang="en-US" sz="2800" dirty="0" smtClean="0"/>
          </a:p>
          <a:p>
            <a:r>
              <a:rPr lang="en-US" sz="3200" dirty="0" smtClean="0"/>
              <a:t>Record of the narrowing line of the Seed promise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8229600" cy="16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All Scripture is given by inspiration of God, and is profitable for doctrine, for reproof, for correction, for instruction in righteousness”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(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2 Tim. 3:16)</a:t>
            </a:r>
          </a:p>
        </p:txBody>
      </p:sp>
    </p:spTree>
    <p:extLst>
      <p:ext uri="{BB962C8B-B14F-4D97-AF65-F5344CB8AC3E}">
        <p14:creationId xmlns:p14="http://schemas.microsoft.com/office/powerpoint/2010/main" val="166558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Keeps His Word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Bell Gothic Std Black" pitchFamily="34" charset="0"/>
              </a:rPr>
              <a:t>Genesis 2:16, 17: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“And the LORD God commanded the man, saying, </a:t>
            </a:r>
            <a:r>
              <a:rPr lang="en-US" dirty="0" smtClean="0"/>
              <a:t>‘Of </a:t>
            </a:r>
            <a:r>
              <a:rPr lang="en-US" dirty="0" smtClean="0"/>
              <a:t>every tree of the garden you may freely eat; but of the tree of the knowledge of good and evil you shall not eat, for in the day that you eat of it you shall surely die</a:t>
            </a:r>
            <a:r>
              <a:rPr lang="en-US" dirty="0" smtClean="0"/>
              <a:t>.’”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a:rPr>
              <a:t>Spiritual death began that day</a:t>
            </a:r>
          </a:p>
          <a:p>
            <a:r>
              <a:rPr lang="en-US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a:rPr>
              <a:t>The journey to physical death began that day</a:t>
            </a:r>
          </a:p>
          <a:p>
            <a:pPr lvl="1"/>
            <a:r>
              <a:rPr lang="en-US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a:rPr>
              <a:t>“</a:t>
            </a:r>
            <a:r>
              <a:rPr lang="en-US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effectLst/>
              </a:rPr>
              <a:t>in </a:t>
            </a:r>
            <a:r>
              <a:rPr lang="en-US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effectLst/>
              </a:rPr>
              <a:t>dying you shall die.” </a:t>
            </a:r>
            <a:endParaRPr lang="en-US" dirty="0" smtClean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effectLst/>
            </a:endParaRPr>
          </a:p>
          <a:p>
            <a:r>
              <a:rPr lang="en-US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effectLst/>
              </a:rPr>
              <a:t>The seed promise narrowed (Gen. 3:15)</a:t>
            </a:r>
          </a:p>
          <a:p>
            <a:pPr lvl="1"/>
            <a:r>
              <a:rPr lang="en-US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effectLst/>
              </a:rPr>
              <a:t>From Seth to Noah (cf. Gen. 4:25)</a:t>
            </a:r>
            <a:endParaRPr lang="en-US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902243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Chapters Connected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92D050"/>
                </a:solidFill>
              </a:rPr>
              <a:t>Chapter 4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/>
          <a:p>
            <a:r>
              <a:rPr lang="en-US" sz="2800" dirty="0" smtClean="0"/>
              <a:t>Cain’s line</a:t>
            </a:r>
          </a:p>
          <a:p>
            <a:r>
              <a:rPr lang="en-US" sz="2800" dirty="0" smtClean="0"/>
              <a:t>Worldly success</a:t>
            </a:r>
          </a:p>
          <a:p>
            <a:r>
              <a:rPr lang="en-US" sz="2800" dirty="0" smtClean="0"/>
              <a:t>Walking away from God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92D050"/>
                </a:solidFill>
              </a:rPr>
              <a:t>Chapter 5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/>
          <a:p>
            <a:r>
              <a:rPr lang="en-US" sz="2800" dirty="0" smtClean="0"/>
              <a:t>Seth’s line</a:t>
            </a:r>
          </a:p>
          <a:p>
            <a:r>
              <a:rPr lang="en-US" sz="2800" dirty="0" smtClean="0"/>
              <a:t>Spiritual Success</a:t>
            </a:r>
          </a:p>
          <a:p>
            <a:r>
              <a:rPr lang="en-US" sz="2800" dirty="0" smtClean="0"/>
              <a:t>Walking with God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95788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67000" y="6291262"/>
            <a:ext cx="5486400" cy="566738"/>
          </a:xfrm>
        </p:spPr>
        <p:txBody>
          <a:bodyPr/>
          <a:lstStyle/>
          <a:p>
            <a:pPr algn="r"/>
            <a:r>
              <a:rPr lang="en-US" dirty="0" smtClean="0"/>
              <a:t>Compared &amp; Contrasted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1" y="297260"/>
            <a:ext cx="7934854" cy="5951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 flipV="1">
            <a:off x="2362200" y="1600200"/>
            <a:ext cx="3593089" cy="3886200"/>
          </a:xfrm>
          <a:prstGeom prst="straightConnector1">
            <a:avLst/>
          </a:prstGeom>
          <a:ln w="76200">
            <a:gradFill>
              <a:gsLst>
                <a:gs pos="0">
                  <a:srgbClr val="C00000"/>
                </a:gs>
                <a:gs pos="34000">
                  <a:srgbClr val="FF6600"/>
                </a:gs>
                <a:gs pos="100000">
                  <a:srgbClr val="7030A0"/>
                </a:gs>
              </a:gsLst>
              <a:lin ang="5400000" scaled="0"/>
            </a:gra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8749491">
            <a:off x="2928291" y="3279393"/>
            <a:ext cx="338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pc="600" dirty="0" smtClean="0"/>
              <a:t>contemporaries</a:t>
            </a:r>
            <a:endParaRPr lang="en-US" sz="2400" i="1" spc="600" dirty="0"/>
          </a:p>
        </p:txBody>
      </p:sp>
      <p:sp>
        <p:nvSpPr>
          <p:cNvPr id="16" name="Rectangle 15"/>
          <p:cNvSpPr/>
          <p:nvPr/>
        </p:nvSpPr>
        <p:spPr>
          <a:xfrm>
            <a:off x="900546" y="5181600"/>
            <a:ext cx="1246909" cy="6096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30091" y="822702"/>
            <a:ext cx="2999509" cy="6096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524000" y="5029200"/>
            <a:ext cx="5043054" cy="1200329"/>
            <a:chOff x="1524000" y="5029200"/>
            <a:chExt cx="5043054" cy="1200329"/>
          </a:xfrm>
        </p:grpSpPr>
        <p:sp>
          <p:nvSpPr>
            <p:cNvPr id="18" name="TextBox 17"/>
            <p:cNvSpPr txBox="1"/>
            <p:nvPr/>
          </p:nvSpPr>
          <p:spPr>
            <a:xfrm>
              <a:off x="2971800" y="5029200"/>
              <a:ext cx="3595254" cy="120032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C00000"/>
                  </a:solidFill>
                </a:rPr>
                <a:t>Polygamist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C00000"/>
                  </a:solidFill>
                </a:rPr>
                <a:t>Murderer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C00000"/>
                  </a:solidFill>
                </a:rPr>
                <a:t>Proud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C00000"/>
                  </a:solidFill>
                </a:rPr>
                <a:t>Tramples God’s word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20" name="Elbow Connector 19"/>
            <p:cNvCxnSpPr>
              <a:stCxn id="16" idx="2"/>
              <a:endCxn id="18" idx="1"/>
            </p:cNvCxnSpPr>
            <p:nvPr/>
          </p:nvCxnSpPr>
          <p:spPr>
            <a:xfrm rot="5400000" flipH="1" flipV="1">
              <a:off x="2166982" y="4986383"/>
              <a:ext cx="161835" cy="1447799"/>
            </a:xfrm>
            <a:prstGeom prst="bentConnector4">
              <a:avLst>
                <a:gd name="adj1" fmla="val -141255"/>
                <a:gd name="adj2" fmla="val 71531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1219200" y="838200"/>
            <a:ext cx="2999509" cy="6096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6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Observations: Walking Away From God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</a:effectLst>
                <a:latin typeface="Bell Gothic Std Black" pitchFamily="34" charset="0"/>
              </a:rPr>
              <a:t>MAN CAN WALK AWAY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John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6:66; 1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Timothy 5:15; 2 Tim. 1:15; 2:18; 4:10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Gothic Std Black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</a:effectLst>
                <a:latin typeface="Bell Gothic Std Black" pitchFamily="34" charset="0"/>
              </a:rPr>
              <a:t>FAITHFULNESS CAN BE SHORT LIVED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Hosea 6:4, “O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Ephraim, what shall I do to you? O Judah, what shall I do to you? For your faithfulness is like a morning cloud, And like the early dew it goes away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72749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Observations: Walking Away From God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</a:effectLst>
                <a:latin typeface="Bell Gothic Std Black" pitchFamily="34" charset="0"/>
              </a:rPr>
              <a:t>ONCE SAVED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</a:effectLst>
                <a:latin typeface="Arial"/>
                <a:cs typeface="Arial"/>
              </a:rPr>
              <a:t>≠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</a:effectLst>
                <a:latin typeface="Bell Gothic Std Black" pitchFamily="34" charset="0"/>
              </a:rPr>
              <a:t>ALWAYS SAVED 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Heb.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3:12, “Beware, brethren, lest there be in any of you an evil heart of unbelief in departing from the living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God”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People once believed (Heb. 11:29)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Later became unbelieving (Heb. 3:14-19)</a:t>
            </a:r>
          </a:p>
        </p:txBody>
      </p:sp>
    </p:spTree>
    <p:extLst>
      <p:ext uri="{BB962C8B-B14F-4D97-AF65-F5344CB8AC3E}">
        <p14:creationId xmlns:p14="http://schemas.microsoft.com/office/powerpoint/2010/main" val="32860204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2751" y="4267200"/>
            <a:ext cx="454895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Observations: Walking Away From God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US" sz="400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GOD HAS NO DELIGHT IN THOSE WHO WALK AWAY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Hebrews 10:38, 39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C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ontrasted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“For by it the elders obtained a good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testimony” (Heb. 11:2)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Gothic Std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073" y="5260975"/>
            <a:ext cx="200025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27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4047</TotalTime>
  <Words>367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Bell Gothic Std Black</vt:lpstr>
      <vt:lpstr>Bell Gothic Std Light</vt:lpstr>
      <vt:lpstr>Rockwell Extra Bold</vt:lpstr>
      <vt:lpstr>Rockwell</vt:lpstr>
      <vt:lpstr>Default Design</vt:lpstr>
      <vt:lpstr>Custom Design</vt:lpstr>
      <vt:lpstr>1_Custom Design</vt:lpstr>
      <vt:lpstr>1_Default Design</vt:lpstr>
      <vt:lpstr>2_Custom Design</vt:lpstr>
      <vt:lpstr>2_Default Design</vt:lpstr>
      <vt:lpstr>PowerPoint Presentation</vt:lpstr>
      <vt:lpstr>PowerPoint Presentation</vt:lpstr>
      <vt:lpstr>Genesis Five: The Genealogy</vt:lpstr>
      <vt:lpstr>God Keeps His Word</vt:lpstr>
      <vt:lpstr>Two Chapters Connected</vt:lpstr>
      <vt:lpstr>Compared &amp; Contrasted</vt:lpstr>
      <vt:lpstr>Observations: Walking Away From God</vt:lpstr>
      <vt:lpstr>Observations: Walking Away From God</vt:lpstr>
      <vt:lpstr>Observations: Walking Away From God</vt:lpstr>
      <vt:lpstr>Observations: Walking Away From God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gen1@revandcreation.com</dc:creator>
  <cp:lastModifiedBy>Steven J. Wallace</cp:lastModifiedBy>
  <cp:revision>184</cp:revision>
  <dcterms:created xsi:type="dcterms:W3CDTF">2005-04-15T19:25:47Z</dcterms:created>
  <dcterms:modified xsi:type="dcterms:W3CDTF">2016-02-05T20:11:38Z</dcterms:modified>
</cp:coreProperties>
</file>