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68" r:id="rId2"/>
  </p:sldMasterIdLst>
  <p:sldIdLst>
    <p:sldId id="256" r:id="rId3"/>
    <p:sldId id="262" r:id="rId4"/>
    <p:sldId id="257" r:id="rId5"/>
    <p:sldId id="263" r:id="rId6"/>
    <p:sldId id="258" r:id="rId7"/>
    <p:sldId id="259" r:id="rId8"/>
    <p:sldId id="260" r:id="rId9"/>
    <p:sldId id="261" r:id="rId10"/>
    <p:sldId id="264" r:id="rId11"/>
    <p:sldId id="265" r:id="rId12"/>
    <p:sldId id="268" r:id="rId13"/>
    <p:sldId id="266" r:id="rId14"/>
    <p:sldId id="267" r:id="rId15"/>
    <p:sldId id="269" r:id="rId16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omething Strange" panose="02000500000000000000" pitchFamily="2" charset="0"/>
      <p:regular r:id="rId25"/>
    </p:embeddedFont>
    <p:embeddedFont>
      <p:font typeface="ＭＳ Ｐゴシック" panose="020B0600070205080204" pitchFamily="34" charset="-128"/>
      <p:regular r:id="rId26"/>
    </p:embeddedFont>
    <p:embeddedFont>
      <p:font typeface="Bodoni Book Italic" panose="02000506080000090003" pitchFamily="2" charset="0"/>
      <p:italic r:id="rId27"/>
    </p:embeddedFont>
    <p:embeddedFont>
      <p:font typeface="Segoe UI Semibold" panose="020B0702040204020203" pitchFamily="34" charset="0"/>
      <p:bold r:id="rId28"/>
    </p:embeddedFont>
    <p:embeddedFont>
      <p:font typeface="Oh No" panose="02000500000000000000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80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622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6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20925"/>
            <a:ext cx="4040188" cy="65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71801"/>
            <a:ext cx="4040188" cy="3154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320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71799"/>
            <a:ext cx="4041775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9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8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9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7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35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7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baseline="0" dirty="0" smtClean="0">
                <a:latin typeface="Bodoni Book Italic" panose="02000506080000090003" pitchFamily="2" charset="0"/>
              </a:rPr>
              <a:t>Consequences</a:t>
            </a:r>
            <a:endParaRPr lang="en-US" sz="2400" i="1" spc="50" baseline="0" dirty="0">
              <a:latin typeface="Bodoni Book Italic" panose="0200050608000009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6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0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0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" y="0"/>
            <a:ext cx="9144000" cy="6856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3733800"/>
          </a:xfrm>
        </p:spPr>
        <p:txBody>
          <a:bodyPr>
            <a:prstTxWarp prst="textPlain">
              <a:avLst/>
            </a:prstTxWarp>
            <a:noAutofit/>
          </a:bodyPr>
          <a:lstStyle>
            <a:lvl1pPr>
              <a:defRPr sz="660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5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h No" panose="02000500000000000000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4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67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prstTxWarp prst="textPlain">
              <a:avLst/>
            </a:prstTxWarp>
          </a:bodyPr>
          <a:lstStyle>
            <a:lvl1pPr algn="l">
              <a:defRPr sz="4000" b="1" cap="all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Oh No" panose="02000500000000000000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3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microsoft.com/office/2007/relationships/hdphoto" Target="../media/hdphoto6.wdp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692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93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514600"/>
            <a:ext cx="6705600" cy="361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2CBEDEA-6D68-4059-8C7B-FBDA2CBB76B2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873C34D-B0C7-425D-9CDD-37B25DDA3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0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Something Strange" panose="020005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80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spc="30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Corruption of Brotherly Love</a:t>
            </a:r>
            <a:endParaRPr lang="en-US" sz="4000" i="1" spc="300" dirty="0">
              <a:solidFill>
                <a:prstClr val="black">
                  <a:lumMod val="95000"/>
                  <a:lumOff val="5000"/>
                </a:prst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Genesis </a:t>
            </a:r>
            <a:r>
              <a:rPr lang="en-US" sz="2400" dirty="0" smtClean="0">
                <a:solidFill>
                  <a:prstClr val="black"/>
                </a:solidFill>
              </a:rPr>
              <a:t>4:8-15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408525" y="1674979"/>
            <a:ext cx="8278275" cy="4649621"/>
          </a:xfrm>
        </p:spPr>
        <p:txBody>
          <a:bodyPr/>
          <a:lstStyle/>
          <a:p>
            <a:pPr marL="0" indent="0">
              <a:buNone/>
            </a:pP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Genesis 4:10-15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Those who trod on it are self-deceived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Some men’s sins will go undetected by man—all sin will be exposed by God </a:t>
            </a:r>
          </a:p>
          <a:p>
            <a:pPr lvl="1"/>
            <a:r>
              <a:rPr lang="en-US" dirty="0" smtClean="0"/>
              <a:t>1 Timothy 5:24</a:t>
            </a:r>
          </a:p>
          <a:p>
            <a:pPr lvl="1"/>
            <a:r>
              <a:rPr lang="en-US" dirty="0" smtClean="0"/>
              <a:t>Numbers 32:23; Ecclesiastes 12:14</a:t>
            </a:r>
          </a:p>
          <a:p>
            <a:pPr lvl="1"/>
            <a:r>
              <a:rPr lang="en-US" dirty="0" smtClean="0"/>
              <a:t>Proverbs 26:24-26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en-US" sz="4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Transparency of Sin On The Way of Cain</a:t>
            </a:r>
            <a:endParaRPr lang="en-US" sz="48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8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408525" y="1674979"/>
            <a:ext cx="8278275" cy="46496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lack of repentance is evident</a:t>
            </a:r>
          </a:p>
          <a:p>
            <a:pPr lvl="1"/>
            <a:r>
              <a:rPr lang="en-US" dirty="0" smtClean="0"/>
              <a:t>Hebrews 12:17; 1 Timothy. 5:25</a:t>
            </a:r>
          </a:p>
          <a:p>
            <a:pPr lvl="1"/>
            <a:r>
              <a:rPr lang="en-US" dirty="0" smtClean="0"/>
              <a:t>No remorse; no repentance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presence of self-pity</a:t>
            </a:r>
          </a:p>
          <a:p>
            <a:pPr lvl="1"/>
            <a:r>
              <a:rPr lang="en-US" dirty="0" smtClean="0"/>
              <a:t>The </a:t>
            </a:r>
            <a:r>
              <a:rPr lang="en-US" i="1" dirty="0" smtClean="0"/>
              <a:t>offender</a:t>
            </a:r>
            <a:r>
              <a:rPr lang="en-US" dirty="0" smtClean="0"/>
              <a:t> becomes the </a:t>
            </a:r>
            <a:r>
              <a:rPr lang="en-US" i="1" dirty="0" smtClean="0"/>
              <a:t>victim</a:t>
            </a:r>
            <a:r>
              <a:rPr lang="en-US" dirty="0" smtClean="0"/>
              <a:t> of unfair punishment (Gen. 4:13)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en-US" sz="4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Transparency of Sin On The Way of Cain</a:t>
            </a:r>
            <a:endParaRPr lang="en-US" sz="48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51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02108"/>
            <a:ext cx="7086600" cy="4355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600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</a:effectLst>
              </a:rPr>
              <a:t>TEN LESSONS FROM KILLING ABEL</a:t>
            </a:r>
            <a:endParaRPr lang="en-US" spc="600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514600"/>
            <a:ext cx="6705600" cy="43434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Worship Really Does 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Each life is governed by God’s will or self-will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Evil has a very real presence in our world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righteous will suffer for the cause of truth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truth will make some people very angry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28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02108"/>
            <a:ext cx="7086600" cy="4355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600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</a:effectLst>
              </a:rPr>
              <a:t>TEN LESSONS FROM KILLING ABEL</a:t>
            </a:r>
            <a:endParaRPr lang="en-US" spc="600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514600"/>
            <a:ext cx="6705600" cy="434340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Sin is a consensual choice, not an unavoidable cliff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Sin can make brothers hate brothers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Someone's sin can affect another who is innocent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God knows when the innocent suffer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The lives of the dead can speak great lessons for us to hear</a:t>
            </a:r>
          </a:p>
        </p:txBody>
      </p:sp>
    </p:spTree>
    <p:extLst>
      <p:ext uri="{BB962C8B-B14F-4D97-AF65-F5344CB8AC3E}">
        <p14:creationId xmlns:p14="http://schemas.microsoft.com/office/powerpoint/2010/main" val="28187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egoe UI Semibold" panose="020B0702040204020203" pitchFamily="34" charset="0"/>
              </a:rPr>
              <a:t>Hebrews 12:14, 15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14  Pursue peace with all people, and holiness, without which no one will see the Lord:</a:t>
            </a:r>
          </a:p>
          <a:p>
            <a:pPr marL="0" indent="0">
              <a:buNone/>
            </a:pPr>
            <a:r>
              <a:rPr lang="en-US" dirty="0"/>
              <a:t>15  looking carefully lest anyone fall short of the grace of God; lest any root of bitterness springing up cause trouble, and by this many become </a:t>
            </a:r>
            <a:r>
              <a:rPr lang="en-US" dirty="0" smtClean="0"/>
              <a:t>defiled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Way Of Cain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characteristics that break down brotherly love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194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Breaks Down Brotherly Love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Jude 1:8-13</a:t>
            </a:r>
          </a:p>
          <a:p>
            <a:pPr lvl="1"/>
            <a:r>
              <a:rPr lang="en-US" sz="3200" dirty="0" smtClean="0"/>
              <a:t>Is a danger among disciples of Christ</a:t>
            </a:r>
          </a:p>
          <a:p>
            <a:pPr lvl="1"/>
            <a:r>
              <a:rPr lang="en-US" sz="3200" dirty="0" smtClean="0"/>
              <a:t>Has characteristics of pride, carnality, fruitlessness, slander, and uncontrolled anger</a:t>
            </a:r>
          </a:p>
          <a:p>
            <a:pPr lvl="1"/>
            <a:r>
              <a:rPr lang="en-US" sz="3200" dirty="0" smtClean="0"/>
              <a:t>Where sin is the master (cf. Gen. 4:7)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8157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Way Of Cain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characteristics that break down brotherly love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acts that bury brotherly love under self-will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9490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628942"/>
            <a:ext cx="8278275" cy="454325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Propping up will-worship (Gen. 4:3–5</a:t>
            </a:r>
            <a:r>
              <a:rPr lang="en-US" baseline="30000" dirty="0" smtClean="0"/>
              <a:t>a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Anger against the truth (Gen. 4:5</a:t>
            </a:r>
            <a:r>
              <a:rPr lang="en-US" baseline="30000" dirty="0" smtClean="0"/>
              <a:t>b</a:t>
            </a:r>
            <a:r>
              <a:rPr lang="en-US" dirty="0" smtClean="0"/>
              <a:t>, 6)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unwillingness to rule over the tendency to sin (Gen. 4:7)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Murder (Gen. 4:8)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Hatred (1 Jn. 3:10–15)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Deceit/Lies (Gen. 4:9)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Apathy and indifference (Gen. 4:9)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Many Hindrances To Brotherly Love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469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522579"/>
            <a:ext cx="8278275" cy="4649621"/>
          </a:xfrm>
        </p:spPr>
        <p:txBody>
          <a:bodyPr/>
          <a:lstStyle/>
          <a:p>
            <a:pPr marL="0" indent="0">
              <a:buNone/>
            </a:pPr>
            <a:r>
              <a:rPr 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Who or what is a “keeper”?</a:t>
            </a:r>
          </a:p>
          <a:p>
            <a:pPr lvl="1"/>
            <a:r>
              <a:rPr lang="en-US" sz="3200" i="1" dirty="0" smtClean="0"/>
              <a:t>To guard, protect, watch out for</a:t>
            </a:r>
          </a:p>
          <a:p>
            <a:pPr lvl="2"/>
            <a:r>
              <a:rPr lang="en-US" sz="2800" dirty="0" smtClean="0"/>
              <a:t>Nehemiah 3:29?</a:t>
            </a:r>
          </a:p>
          <a:p>
            <a:pPr lvl="2"/>
            <a:r>
              <a:rPr lang="en-US" sz="2800" dirty="0" smtClean="0"/>
              <a:t>Esther 2:21?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 I My Brother’s Keeper?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793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522579"/>
            <a:ext cx="8278275" cy="464962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Watch out for those who are falling </a:t>
            </a:r>
            <a:br>
              <a:rPr lang="en-US" dirty="0" smtClean="0"/>
            </a:br>
            <a:r>
              <a:rPr lang="en-US" dirty="0" smtClean="0"/>
              <a:t>(Gal. 6:1)</a:t>
            </a:r>
          </a:p>
          <a:p>
            <a:pPr lvl="1"/>
            <a:r>
              <a:rPr lang="en-US" b="1" dirty="0" smtClean="0"/>
              <a:t>1 Thessalonians 5:14, 15: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“Now </a:t>
            </a:r>
            <a:r>
              <a:rPr lang="en-US" dirty="0"/>
              <a:t>we exhort you, brethren, warn those who are unruly, comfort the fainthearted, uphold the weak, be patient with all</a:t>
            </a:r>
            <a:r>
              <a:rPr lang="en-US" dirty="0" smtClean="0"/>
              <a:t>.  </a:t>
            </a:r>
            <a:r>
              <a:rPr lang="en-US" dirty="0"/>
              <a:t>See that no one renders evil for evil to anyone, but always pursue what is good both for yourselves and for all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Should I Keep My Brother?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1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522579"/>
            <a:ext cx="8278275" cy="464962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Watch out for those who are falling </a:t>
            </a:r>
            <a:br>
              <a:rPr lang="en-US" dirty="0" smtClean="0"/>
            </a:br>
            <a:r>
              <a:rPr lang="en-US" dirty="0" smtClean="0"/>
              <a:t>(Gal. 6:1</a:t>
            </a:r>
            <a:r>
              <a:rPr lang="en-US" dirty="0"/>
              <a:t>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Help bear another’s burden (Gal. 6:2)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</a:t>
            </a:r>
            <a:r>
              <a:rPr lang="en-US" dirty="0" smtClean="0"/>
              <a:t>ear my own load (Gal. 6:3-5)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Share in all good things with him who teaches (Gal. 6:6)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good to all (Gal. 6:9, 10)</a:t>
            </a:r>
          </a:p>
          <a:p>
            <a:pPr marL="914400" lvl="1" indent="-514350">
              <a:buFont typeface="Wingdings" panose="05000000000000000000" pitchFamily="2" charset="2"/>
              <a:buChar char="§"/>
            </a:pPr>
            <a:r>
              <a:rPr lang="en-US" dirty="0" smtClean="0"/>
              <a:t>Do not become a stumbling to others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Should I Keep My Brother?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07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Way Of Cain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characteristics that break down brotherly love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acts that bury brotherly love under self-will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transparency before God and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577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ay_ev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way_evil</Template>
  <TotalTime>1451</TotalTime>
  <Words>450</Words>
  <Application>Microsoft Office PowerPoint</Application>
  <PresentationFormat>On-screen Show (4:3)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Georgia</vt:lpstr>
      <vt:lpstr>Calibri</vt:lpstr>
      <vt:lpstr>Something Strange</vt:lpstr>
      <vt:lpstr>ＭＳ Ｐゴシック</vt:lpstr>
      <vt:lpstr>Bodoni Book Italic</vt:lpstr>
      <vt:lpstr>Trajan Pro</vt:lpstr>
      <vt:lpstr>Wingdings</vt:lpstr>
      <vt:lpstr>Book</vt:lpstr>
      <vt:lpstr>Segoe UI Semibold</vt:lpstr>
      <vt:lpstr>Adobe Arabic</vt:lpstr>
      <vt:lpstr>Oh No</vt:lpstr>
      <vt:lpstr>Sin</vt:lpstr>
      <vt:lpstr>way_evil</vt:lpstr>
      <vt:lpstr>PowerPoint Presentation</vt:lpstr>
      <vt:lpstr>The Way Of Cain</vt:lpstr>
      <vt:lpstr>Breaks Down Brotherly Love</vt:lpstr>
      <vt:lpstr>The Way Of Cain</vt:lpstr>
      <vt:lpstr>The Many Hindrances To Brotherly Love</vt:lpstr>
      <vt:lpstr>Am I My Brother’s Keeper?</vt:lpstr>
      <vt:lpstr>How Should I Keep My Brother?</vt:lpstr>
      <vt:lpstr>How Should I Keep My Brother?</vt:lpstr>
      <vt:lpstr>The Way Of Cain</vt:lpstr>
      <vt:lpstr>Transparency of Sin On The Way of Cain</vt:lpstr>
      <vt:lpstr>Transparency of Sin On The Way of Cain</vt:lpstr>
      <vt:lpstr>TEN LESSONS FROM KILLING ABEL</vt:lpstr>
      <vt:lpstr>TEN LESSONS FROM KILLING ABEL</vt:lpstr>
      <vt:lpstr>Hebrews 12:14, 15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J. Wallace</cp:lastModifiedBy>
  <cp:revision>29</cp:revision>
  <dcterms:created xsi:type="dcterms:W3CDTF">2015-12-12T13:12:42Z</dcterms:created>
  <dcterms:modified xsi:type="dcterms:W3CDTF">2016-01-22T23:21:58Z</dcterms:modified>
</cp:coreProperties>
</file>