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2" r:id="rId1"/>
  </p:sldMasterIdLst>
  <p:notesMasterIdLst>
    <p:notesMasterId r:id="rId10"/>
  </p:notesMasterIdLst>
  <p:sldIdLst>
    <p:sldId id="263" r:id="rId2"/>
    <p:sldId id="264" r:id="rId3"/>
    <p:sldId id="265" r:id="rId4"/>
    <p:sldId id="266" r:id="rId5"/>
    <p:sldId id="267" r:id="rId6"/>
    <p:sldId id="268" r:id="rId7"/>
    <p:sldId id="278" r:id="rId8"/>
    <p:sldId id="279" r:id="rId9"/>
  </p:sldIdLst>
  <p:sldSz cx="9144000" cy="6858000" type="screen4x3"/>
  <p:notesSz cx="6858000" cy="9144000"/>
  <p:embeddedFontLst>
    <p:embeddedFont>
      <p:font typeface="Georgia" panose="02040502050405020303" pitchFamily="18" charset="0"/>
      <p:regular r:id="rId11"/>
      <p:bold r:id="rId12"/>
      <p:italic r:id="rId13"/>
      <p:boldItalic r:id="rId14"/>
    </p:embeddedFont>
    <p:embeddedFont>
      <p:font typeface="Calibri" panose="020F0502020204030204" pitchFamily="34" charset="0"/>
      <p:regular r:id="rId15"/>
      <p:bold r:id="rId16"/>
      <p:italic r:id="rId17"/>
      <p:boldItalic r:id="rId18"/>
    </p:embeddedFont>
    <p:embeddedFont>
      <p:font typeface="ＭＳ Ｐゴシック" panose="020B0600070205080204" pitchFamily="34" charset="-128"/>
      <p:regular r:id="rId19"/>
    </p:embeddedFont>
    <p:embeddedFont>
      <p:font typeface="Bodoni Book Italic" panose="02000506080000090003" pitchFamily="2" charset="0"/>
      <p:italic r:id="rId20"/>
    </p:embeddedFont>
    <p:embeddedFont>
      <p:font typeface="Arial Black" panose="020B0A04020102020204" pitchFamily="34" charset="0"/>
      <p:bold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027" autoAdjust="0"/>
  </p:normalViewPr>
  <p:slideViewPr>
    <p:cSldViewPr>
      <p:cViewPr varScale="1">
        <p:scale>
          <a:sx n="59" d="100"/>
          <a:sy n="59" d="100"/>
        </p:scale>
        <p:origin x="-1032"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viewProps" Target="viewProps.xml"/><Relationship Id="rId10" Type="http://schemas.openxmlformats.org/officeDocument/2006/relationships/notesMaster" Target="notesMasters/notesMaster1.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DC9F1A-9FC4-4D18-94CA-B752F5891520}" type="datetimeFigureOut">
              <a:rPr lang="en-US" smtClean="0"/>
              <a:t>1/1/2016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7BF05F-5CDE-4A95-B608-203A875CAEBB}" type="slidenum">
              <a:rPr lang="en-US" smtClean="0"/>
              <a:t>‹#›</a:t>
            </a:fld>
            <a:endParaRPr lang="en-US"/>
          </a:p>
        </p:txBody>
      </p:sp>
    </p:spTree>
    <p:extLst>
      <p:ext uri="{BB962C8B-B14F-4D97-AF65-F5344CB8AC3E}">
        <p14:creationId xmlns:p14="http://schemas.microsoft.com/office/powerpoint/2010/main" val="2076483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0">
          <a:blip r:embed="rId2">
            <a:extLst>
              <a:ext uri="{BEBA8EAE-BF5A-486C-A8C5-ECC9F3942E4B}">
                <a14:imgProps xmlns:a14="http://schemas.microsoft.com/office/drawing/2010/main">
                  <a14:imgLayer r:embed="rId3">
                    <a14:imgEffect>
                      <a14:brightnessContrast bright="10000"/>
                    </a14:imgEffect>
                  </a14:imgLayer>
                </a14:imgProp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90464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Title Slide">
    <p:bg>
      <p:bgPr>
        <a:blipFill dpi="0" rotWithShape="0">
          <a:blip r:embed="rId2">
            <a:extLst>
              <a:ext uri="{BEBA8EAE-BF5A-486C-A8C5-ECC9F3942E4B}">
                <a14:imgProps xmlns:a14="http://schemas.microsoft.com/office/drawing/2010/main">
                  <a14:imgLayer r:embed="rId3">
                    <a14:imgEffect>
                      <a14:brightnessContrast bright="10000"/>
                    </a14:imgEffect>
                  </a14:imgLayer>
                </a14:imgProp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734847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 Title and Content">
    <p:bg>
      <p:bgPr>
        <a:blipFill dpi="0" rotWithShape="0">
          <a:blip r:embed="rId2">
            <a:extLst>
              <a:ext uri="{BEBA8EAE-BF5A-486C-A8C5-ECC9F3942E4B}">
                <a14:imgProps xmlns:a14="http://schemas.microsoft.com/office/drawing/2010/main">
                  <a14:imgLayer r:embed="rId3">
                    <a14:imgEffect>
                      <a14:brightnessContrast bright="29000" contrast="7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1"/>
          </p:nvPr>
        </p:nvSpPr>
        <p:spPr>
          <a:xfrm>
            <a:off x="493873" y="651350"/>
            <a:ext cx="6267484" cy="3652171"/>
          </a:xfrm>
        </p:spPr>
        <p:txBody>
          <a:bodyPr anchor="ctr"/>
          <a:lstStyle>
            <a:lvl1pPr algn="ctr">
              <a:defRPr/>
            </a:lvl1pPr>
            <a:lvl2pPr algn="ctr">
              <a:defRPr/>
            </a:lvl2pPr>
            <a:lvl3pPr algn="ctr">
              <a:defRPr/>
            </a:lvl3pPr>
            <a:lvl4pPr algn="ctr">
              <a:defRPr/>
            </a:lvl4pPr>
            <a:lvl5pPr algn="ct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4401597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and Content">
    <p:bg>
      <p:bgPr>
        <a:blipFill dpi="0" rotWithShape="0">
          <a:blip r:embed="rId2">
            <a:extLst>
              <a:ext uri="{BEBA8EAE-BF5A-486C-A8C5-ECC9F3942E4B}">
                <a14:imgProps xmlns:a14="http://schemas.microsoft.com/office/drawing/2010/main">
                  <a14:imgLayer r:embed="rId3">
                    <a14:imgEffect>
                      <a14:brightnessContrast bright="29000" contrast="7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1"/>
          </p:nvPr>
        </p:nvSpPr>
        <p:spPr>
          <a:xfrm>
            <a:off x="493873" y="651350"/>
            <a:ext cx="6267484" cy="3652171"/>
          </a:xfrm>
        </p:spPr>
        <p:txBody>
          <a:bodyPr anchor="ctr"/>
          <a:lstStyle>
            <a:lvl1pPr algn="ctr">
              <a:defRPr/>
            </a:lvl1pPr>
            <a:lvl2pPr algn="ctr">
              <a:defRPr/>
            </a:lvl2pPr>
            <a:lvl3pPr algn="ctr">
              <a:defRPr/>
            </a:lvl3pPr>
            <a:lvl4pPr algn="ctr">
              <a:defRPr/>
            </a:lvl4pPr>
            <a:lvl5pPr algn="ct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Box 3"/>
          <p:cNvSpPr txBox="1"/>
          <p:nvPr/>
        </p:nvSpPr>
        <p:spPr>
          <a:xfrm>
            <a:off x="493873" y="5862934"/>
            <a:ext cx="1838965" cy="461665"/>
          </a:xfrm>
          <a:prstGeom prst="rect">
            <a:avLst/>
          </a:prstGeom>
          <a:noFill/>
        </p:spPr>
        <p:txBody>
          <a:bodyPr wrap="none" rtlCol="0">
            <a:spAutoFit/>
          </a:bodyPr>
          <a:lstStyle/>
          <a:p>
            <a:pPr algn="ctr"/>
            <a:r>
              <a:rPr lang="en-US" sz="2400" i="1" spc="50" dirty="0" smtClean="0">
                <a:solidFill>
                  <a:prstClr val="black"/>
                </a:solidFill>
                <a:latin typeface="Bodoni Book Italic" panose="02000506080000090003" pitchFamily="2" charset="0"/>
              </a:rPr>
              <a:t>Consequences</a:t>
            </a:r>
            <a:endParaRPr lang="en-US" sz="2400" i="1" spc="50" dirty="0">
              <a:solidFill>
                <a:prstClr val="black"/>
              </a:solidFill>
              <a:latin typeface="Bodoni Book Italic" panose="02000506080000090003" pitchFamily="2" charset="0"/>
            </a:endParaRPr>
          </a:p>
        </p:txBody>
      </p:sp>
    </p:spTree>
    <p:extLst>
      <p:ext uri="{BB962C8B-B14F-4D97-AF65-F5344CB8AC3E}">
        <p14:creationId xmlns:p14="http://schemas.microsoft.com/office/powerpoint/2010/main" val="278092114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2"/>
          </p:nvPr>
        </p:nvSpPr>
        <p:spPr>
          <a:xfrm>
            <a:off x="408525" y="1417637"/>
            <a:ext cx="8278275" cy="4649621"/>
          </a:xfrm>
        </p:spPr>
        <p:txBody>
          <a:bodyPr lIns="91440" anchor="t" anchorCtr="0"/>
          <a:lstStyle>
            <a:lvl1pPr algn="l">
              <a:defRPr>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408525" y="274638"/>
            <a:ext cx="8278275" cy="1143000"/>
          </a:xfrm>
        </p:spPr>
        <p:txBody>
          <a:bodyPr/>
          <a:lstStyle>
            <a:lvl1pPr>
              <a:defRPr>
                <a:solidFill>
                  <a:schemeClr val="bg1"/>
                </a:solidFill>
                <a:latin typeface="Trajan Pro" pitchFamily="18" charset="0"/>
                <a:cs typeface="Adobe Arabic" pitchFamily="18" charset="-78"/>
              </a:defRPr>
            </a:lvl1pPr>
          </a:lstStyle>
          <a:p>
            <a:r>
              <a:rPr lang="en-US" smtClean="0"/>
              <a:t>Click to edit Master title style</a:t>
            </a:r>
            <a:endParaRPr lang="en-US" dirty="0"/>
          </a:p>
        </p:txBody>
      </p:sp>
    </p:spTree>
    <p:extLst>
      <p:ext uri="{BB962C8B-B14F-4D97-AF65-F5344CB8AC3E}">
        <p14:creationId xmlns:p14="http://schemas.microsoft.com/office/powerpoint/2010/main" val="73927692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Title Only">
    <p:bg>
      <p:bgPr>
        <a:blipFill dpi="0" rotWithShape="0">
          <a:blip r:embed="rId2">
            <a:extLst>
              <a:ext uri="{BEBA8EAE-BF5A-486C-A8C5-ECC9F3942E4B}">
                <a14:imgProps xmlns:a14="http://schemas.microsoft.com/office/drawing/2010/main">
                  <a14:imgLayer r:embed="rId3">
                    <a14:imgEffect>
                      <a14:artisticGlowDiffused/>
                    </a14:imgEffect>
                    <a14:imgEffect>
                      <a14:brightnessContrast bright="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2"/>
          </p:nvPr>
        </p:nvSpPr>
        <p:spPr>
          <a:xfrm>
            <a:off x="408525" y="1417637"/>
            <a:ext cx="8278275" cy="4649621"/>
          </a:xfrm>
        </p:spPr>
        <p:txBody>
          <a:bodyPr lIns="91440" anchor="t" anchorCtr="0"/>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408525" y="274638"/>
            <a:ext cx="8278275" cy="1143000"/>
          </a:xfrm>
        </p:spPr>
        <p:txBody>
          <a:bodyPr/>
          <a:lstStyle>
            <a:lvl1pPr>
              <a:defRPr>
                <a:latin typeface="Trajan Pro" pitchFamily="18" charset="0"/>
                <a:cs typeface="Adobe Arabic" pitchFamily="18" charset="-78"/>
              </a:defRPr>
            </a:lvl1pPr>
          </a:lstStyle>
          <a:p>
            <a:r>
              <a:rPr lang="en-US" smtClean="0"/>
              <a:t>Click to edit Master title style</a:t>
            </a:r>
            <a:endParaRPr lang="en-US"/>
          </a:p>
        </p:txBody>
      </p:sp>
    </p:spTree>
    <p:extLst>
      <p:ext uri="{BB962C8B-B14F-4D97-AF65-F5344CB8AC3E}">
        <p14:creationId xmlns:p14="http://schemas.microsoft.com/office/powerpoint/2010/main" val="75114566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Georgia" pitchFamily="18" charset="0"/>
              </a:defRPr>
            </a:lvl1pPr>
          </a:lstStyle>
          <a:p>
            <a:fld id="{B69C6752-19DD-4C9F-9E67-4214E774E404}" type="datetimeFigureOut">
              <a:rPr lang="en-US" smtClean="0"/>
              <a:pPr/>
              <a:t>1/1/2016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Georgia" pitchFamily="18" charset="0"/>
              </a:defRPr>
            </a:lvl1pPr>
          </a:lstStyle>
          <a:p>
            <a:fld id="{17883B3D-8639-4C1B-9D39-751A1A2E6015}" type="slidenum">
              <a:rPr lang="en-US" smtClean="0"/>
              <a:pPr/>
              <a:t>‹#›</a:t>
            </a:fld>
            <a:endParaRPr lang="en-US"/>
          </a:p>
        </p:txBody>
      </p:sp>
    </p:spTree>
    <p:extLst>
      <p:ext uri="{BB962C8B-B14F-4D97-AF65-F5344CB8AC3E}">
        <p14:creationId xmlns:p14="http://schemas.microsoft.com/office/powerpoint/2010/main" val="285415202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Lst>
  <p:timing>
    <p:tnLst>
      <p:par>
        <p:cTn id="1" dur="indefinite" restart="never" nodeType="tmRoot"/>
      </p:par>
    </p:tnLst>
  </p:timing>
  <p:txStyles>
    <p:titleStyle>
      <a:lvl1pPr algn="ctr" defTabSz="457200" rtl="0" eaLnBrk="1" fontAlgn="base" hangingPunct="1">
        <a:spcBef>
          <a:spcPct val="0"/>
        </a:spcBef>
        <a:spcAft>
          <a:spcPct val="0"/>
        </a:spcAft>
        <a:defRPr sz="4400" kern="1200">
          <a:solidFill>
            <a:schemeClr val="tx1"/>
          </a:solidFill>
          <a:latin typeface="+mn-lt"/>
          <a:ea typeface="MS PGothic" pitchFamily="34" charset="-128"/>
          <a:cs typeface="Book"/>
        </a:defRPr>
      </a:lvl1pPr>
      <a:lvl2pPr algn="ctr" defTabSz="457200" rtl="0" eaLnBrk="1" fontAlgn="base" hangingPunct="1">
        <a:spcBef>
          <a:spcPct val="0"/>
        </a:spcBef>
        <a:spcAft>
          <a:spcPct val="0"/>
        </a:spcAft>
        <a:defRPr sz="4400">
          <a:solidFill>
            <a:schemeClr val="tx1"/>
          </a:solidFill>
          <a:latin typeface="Georgia" pitchFamily="18" charset="0"/>
          <a:ea typeface="MS PGothic" pitchFamily="34" charset="-128"/>
          <a:cs typeface="ＭＳ Ｐゴシック" charset="0"/>
        </a:defRPr>
      </a:lvl2pPr>
      <a:lvl3pPr algn="ctr" defTabSz="457200" rtl="0" eaLnBrk="1" fontAlgn="base" hangingPunct="1">
        <a:spcBef>
          <a:spcPct val="0"/>
        </a:spcBef>
        <a:spcAft>
          <a:spcPct val="0"/>
        </a:spcAft>
        <a:defRPr sz="4400">
          <a:solidFill>
            <a:schemeClr val="tx1"/>
          </a:solidFill>
          <a:latin typeface="Georgia" pitchFamily="18" charset="0"/>
          <a:ea typeface="MS PGothic" pitchFamily="34" charset="-128"/>
          <a:cs typeface="ＭＳ Ｐゴシック" charset="0"/>
        </a:defRPr>
      </a:lvl3pPr>
      <a:lvl4pPr algn="ctr" defTabSz="457200" rtl="0" eaLnBrk="1" fontAlgn="base" hangingPunct="1">
        <a:spcBef>
          <a:spcPct val="0"/>
        </a:spcBef>
        <a:spcAft>
          <a:spcPct val="0"/>
        </a:spcAft>
        <a:defRPr sz="4400">
          <a:solidFill>
            <a:schemeClr val="tx1"/>
          </a:solidFill>
          <a:latin typeface="Georgia" pitchFamily="18" charset="0"/>
          <a:ea typeface="MS PGothic" pitchFamily="34" charset="-128"/>
          <a:cs typeface="ＭＳ Ｐゴシック" charset="0"/>
        </a:defRPr>
      </a:lvl4pPr>
      <a:lvl5pPr algn="ctr" defTabSz="457200" rtl="0" eaLnBrk="1" fontAlgn="base" hangingPunct="1">
        <a:spcBef>
          <a:spcPct val="0"/>
        </a:spcBef>
        <a:spcAft>
          <a:spcPct val="0"/>
        </a:spcAft>
        <a:defRPr sz="4400">
          <a:solidFill>
            <a:schemeClr val="tx1"/>
          </a:solidFill>
          <a:latin typeface="Georgia" pitchFamily="18"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MS PGothic" pitchFamily="34" charset="-128"/>
          <a:cs typeface="Book"/>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MS PGothic" pitchFamily="34" charset="-128"/>
          <a:cs typeface="Book"/>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MS PGothic" pitchFamily="34" charset="-128"/>
          <a:cs typeface="Book"/>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Book"/>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4800600"/>
            <a:ext cx="8763000" cy="707886"/>
          </a:xfrm>
          <a:prstGeom prst="rect">
            <a:avLst/>
          </a:prstGeom>
          <a:noFill/>
        </p:spPr>
        <p:txBody>
          <a:bodyPr wrap="square" rtlCol="0">
            <a:spAutoFit/>
          </a:bodyPr>
          <a:lstStyle/>
          <a:p>
            <a:pPr algn="ctr"/>
            <a:r>
              <a:rPr lang="en-US" sz="4000" i="1" spc="300" dirty="0" smtClean="0">
                <a:solidFill>
                  <a:prstClr val="black">
                    <a:lumMod val="95000"/>
                    <a:lumOff val="5000"/>
                  </a:prstClr>
                </a:solidFill>
                <a:effectLst>
                  <a:glow rad="101600">
                    <a:srgbClr val="FFFF00">
                      <a:alpha val="60000"/>
                    </a:srgbClr>
                  </a:glow>
                </a:effectLst>
              </a:rPr>
              <a:t>Corruption of Worship</a:t>
            </a:r>
            <a:endParaRPr lang="en-US" sz="4000" i="1" spc="300" dirty="0">
              <a:solidFill>
                <a:prstClr val="black">
                  <a:lumMod val="95000"/>
                  <a:lumOff val="5000"/>
                </a:prstClr>
              </a:solidFill>
              <a:effectLst>
                <a:glow rad="101600">
                  <a:srgbClr val="FFFF00">
                    <a:alpha val="60000"/>
                  </a:srgbClr>
                </a:glow>
              </a:effectLst>
            </a:endParaRPr>
          </a:p>
        </p:txBody>
      </p:sp>
      <p:sp>
        <p:nvSpPr>
          <p:cNvPr id="5" name="TextBox 4"/>
          <p:cNvSpPr txBox="1"/>
          <p:nvPr/>
        </p:nvSpPr>
        <p:spPr>
          <a:xfrm>
            <a:off x="0" y="5562600"/>
            <a:ext cx="9144000" cy="461665"/>
          </a:xfrm>
          <a:prstGeom prst="rect">
            <a:avLst/>
          </a:prstGeom>
          <a:noFill/>
        </p:spPr>
        <p:txBody>
          <a:bodyPr wrap="square" rtlCol="0">
            <a:spAutoFit/>
          </a:bodyPr>
          <a:lstStyle/>
          <a:p>
            <a:pPr algn="ctr"/>
            <a:r>
              <a:rPr lang="en-US" sz="2400" dirty="0">
                <a:solidFill>
                  <a:prstClr val="black"/>
                </a:solidFill>
              </a:rPr>
              <a:t>Genesis </a:t>
            </a:r>
            <a:r>
              <a:rPr lang="en-US" sz="2400" dirty="0" smtClean="0">
                <a:solidFill>
                  <a:prstClr val="black"/>
                </a:solidFill>
              </a:rPr>
              <a:t>4:1-7</a:t>
            </a:r>
            <a:endParaRPr lang="en-US" sz="2400" dirty="0">
              <a:solidFill>
                <a:prstClr val="black"/>
              </a:solidFill>
            </a:endParaRPr>
          </a:p>
        </p:txBody>
      </p:sp>
    </p:spTree>
    <p:extLst>
      <p:ext uri="{BB962C8B-B14F-4D97-AF65-F5344CB8AC3E}">
        <p14:creationId xmlns:p14="http://schemas.microsoft.com/office/powerpoint/2010/main" val="2334886048"/>
      </p:ext>
    </p:extLst>
  </p:cSld>
  <p:clrMapOvr>
    <a:masterClrMapping/>
  </p:clrMapOvr>
  <mc:AlternateContent xmlns:mc="http://schemas.openxmlformats.org/markup-compatibility/2006" xmlns:p14="http://schemas.microsoft.com/office/powerpoint/2010/main">
    <mc:Choice Requires="p14">
      <p:transition spd="slow" p14:dur="3900">
        <p14:glitter dir="d"/>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First Sons</a:t>
            </a:r>
            <a:endParaRPr lang="en-US" dirty="0"/>
          </a:p>
        </p:txBody>
      </p:sp>
      <p:sp>
        <p:nvSpPr>
          <p:cNvPr id="3" name="Content Placeholder 2"/>
          <p:cNvSpPr>
            <a:spLocks noGrp="1"/>
          </p:cNvSpPr>
          <p:nvPr>
            <p:ph idx="12"/>
          </p:nvPr>
        </p:nvSpPr>
        <p:spPr>
          <a:xfrm>
            <a:off x="408525" y="1554778"/>
            <a:ext cx="8278275" cy="4512480"/>
          </a:xfrm>
        </p:spPr>
        <p:txBody>
          <a:bodyPr>
            <a:normAutofit lnSpcReduction="10000"/>
          </a:bodyPr>
          <a:lstStyle/>
          <a:p>
            <a:pPr marL="0" indent="0">
              <a:buNone/>
            </a:pPr>
            <a:r>
              <a:rPr lang="en-US" sz="4800" dirty="0" smtClean="0">
                <a:solidFill>
                  <a:schemeClr val="accent2">
                    <a:lumMod val="50000"/>
                  </a:schemeClr>
                </a:solidFill>
              </a:rPr>
              <a:t>CAIN</a:t>
            </a:r>
            <a:endParaRPr lang="en-US" dirty="0" smtClean="0">
              <a:solidFill>
                <a:schemeClr val="accent2">
                  <a:lumMod val="50000"/>
                </a:schemeClr>
              </a:solidFill>
            </a:endParaRPr>
          </a:p>
          <a:p>
            <a:r>
              <a:rPr lang="en-US" dirty="0" smtClean="0"/>
              <a:t>The eldest</a:t>
            </a:r>
          </a:p>
          <a:p>
            <a:r>
              <a:rPr lang="en-US" dirty="0" smtClean="0"/>
              <a:t>A tiller of the ground</a:t>
            </a:r>
          </a:p>
          <a:p>
            <a:pPr lvl="1"/>
            <a:r>
              <a:rPr lang="en-US" dirty="0" smtClean="0"/>
              <a:t>Provided food (Gen. 1:29, 30; 3:17-19)</a:t>
            </a:r>
            <a:endParaRPr lang="en-US" dirty="0"/>
          </a:p>
          <a:p>
            <a:pPr marL="0" indent="0">
              <a:buNone/>
            </a:pPr>
            <a:r>
              <a:rPr lang="en-US" sz="4800" dirty="0" smtClean="0">
                <a:solidFill>
                  <a:schemeClr val="accent2">
                    <a:lumMod val="50000"/>
                  </a:schemeClr>
                </a:solidFill>
              </a:rPr>
              <a:t>ABEL</a:t>
            </a:r>
            <a:endParaRPr lang="en-US" dirty="0" smtClean="0">
              <a:solidFill>
                <a:schemeClr val="accent2">
                  <a:lumMod val="50000"/>
                </a:schemeClr>
              </a:solidFill>
            </a:endParaRPr>
          </a:p>
          <a:p>
            <a:r>
              <a:rPr lang="en-US" dirty="0" smtClean="0"/>
              <a:t>A shepherd</a:t>
            </a:r>
          </a:p>
          <a:p>
            <a:pPr lvl="1"/>
            <a:r>
              <a:rPr lang="en-US" dirty="0" smtClean="0"/>
              <a:t>Provided clothing, sacrificial offerings (Gen. 3:21)</a:t>
            </a:r>
            <a:endParaRPr lang="en-US" dirty="0"/>
          </a:p>
        </p:txBody>
      </p:sp>
      <p:sp>
        <p:nvSpPr>
          <p:cNvPr id="4" name="TextBox 3"/>
          <p:cNvSpPr txBox="1"/>
          <p:nvPr/>
        </p:nvSpPr>
        <p:spPr>
          <a:xfrm>
            <a:off x="3657600" y="1154668"/>
            <a:ext cx="1737976" cy="400110"/>
          </a:xfrm>
          <a:prstGeom prst="rect">
            <a:avLst/>
          </a:prstGeom>
          <a:noFill/>
        </p:spPr>
        <p:txBody>
          <a:bodyPr wrap="none" rtlCol="0">
            <a:spAutoFit/>
          </a:bodyPr>
          <a:lstStyle/>
          <a:p>
            <a:pPr algn="ctr"/>
            <a:r>
              <a:rPr lang="en-US" sz="2000" dirty="0" smtClean="0"/>
              <a:t>Genesis 4:1, 2</a:t>
            </a:r>
            <a:endParaRPr lang="en-US" sz="2000" dirty="0"/>
          </a:p>
        </p:txBody>
      </p:sp>
    </p:spTree>
    <p:extLst>
      <p:ext uri="{BB962C8B-B14F-4D97-AF65-F5344CB8AC3E}">
        <p14:creationId xmlns:p14="http://schemas.microsoft.com/office/powerpoint/2010/main" val="41865637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artisticPaintStrokes/>
                    </a14:imgEffect>
                    <a14:imgEffect>
                      <a14:sharpenSoften amount="-56000"/>
                    </a14:imgEffect>
                    <a14:imgEffect>
                      <a14:brightnessContrast bright="29000" contrast="7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1"/>
          </p:nvPr>
        </p:nvSpPr>
        <p:spPr>
          <a:xfrm>
            <a:off x="457200" y="304800"/>
            <a:ext cx="8153400" cy="2438400"/>
          </a:xfrm>
          <a:gradFill>
            <a:gsLst>
              <a:gs pos="59000">
                <a:schemeClr val="bg1"/>
              </a:gs>
              <a:gs pos="43000">
                <a:schemeClr val="tx1"/>
              </a:gs>
              <a:gs pos="0">
                <a:schemeClr val="tx1"/>
              </a:gs>
              <a:gs pos="100000">
                <a:schemeClr val="bg1"/>
              </a:gs>
            </a:gsLst>
            <a:lin ang="5400000" scaled="0"/>
          </a:gradFill>
          <a:effectLst>
            <a:softEdge rad="127000"/>
          </a:effectLst>
        </p:spPr>
        <p:style>
          <a:lnRef idx="2">
            <a:schemeClr val="dk1">
              <a:shade val="50000"/>
            </a:schemeClr>
          </a:lnRef>
          <a:fillRef idx="1">
            <a:schemeClr val="dk1"/>
          </a:fillRef>
          <a:effectRef idx="0">
            <a:schemeClr val="dk1"/>
          </a:effectRef>
          <a:fontRef idx="minor">
            <a:schemeClr val="lt1"/>
          </a:fontRef>
        </p:style>
        <p:txBody>
          <a:bodyPr>
            <a:prstTxWarp prst="textPlain">
              <a:avLst/>
            </a:prstTxWarp>
          </a:bodyPr>
          <a:lstStyle/>
          <a:p>
            <a:pPr marL="0" indent="0">
              <a:buNone/>
            </a:pPr>
            <a:r>
              <a:rPr lang="en-US" sz="4400" b="1" dirty="0" smtClean="0">
                <a:ln w="19050" cmpd="sng">
                  <a:solidFill>
                    <a:srgbClr val="7030A0"/>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outerShdw blurRad="38100" dist="38100" dir="2700000" algn="tl">
                    <a:srgbClr val="000000">
                      <a:alpha val="43137"/>
                    </a:srgbClr>
                  </a:outerShdw>
                </a:effectLst>
                <a:latin typeface="Arno Pro Smbd" pitchFamily="18" charset="0"/>
              </a:rPr>
              <a:t>WORSHIP</a:t>
            </a:r>
            <a:br>
              <a:rPr lang="en-US" sz="4400" b="1" dirty="0" smtClean="0">
                <a:ln w="19050" cmpd="sng">
                  <a:solidFill>
                    <a:srgbClr val="7030A0"/>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outerShdw blurRad="38100" dist="38100" dir="2700000" algn="tl">
                    <a:srgbClr val="000000">
                      <a:alpha val="43137"/>
                    </a:srgbClr>
                  </a:outerShdw>
                </a:effectLst>
                <a:latin typeface="Arno Pro Smbd" pitchFamily="18" charset="0"/>
              </a:rPr>
            </a:br>
            <a:r>
              <a:rPr lang="en-US" sz="4400" b="1" dirty="0" smtClean="0">
                <a:ln w="19050" cmpd="sng">
                  <a:solidFill>
                    <a:schemeClr val="bg1"/>
                  </a:solidFill>
                  <a:prstDash val="solid"/>
                </a:ln>
                <a:solidFill>
                  <a:schemeClr val="tx1"/>
                </a:solidFill>
                <a:effectLst>
                  <a:outerShdw blurRad="38100" dist="38100" dir="2700000" algn="tl">
                    <a:srgbClr val="000000">
                      <a:alpha val="43137"/>
                    </a:srgbClr>
                  </a:outerShdw>
                </a:effectLst>
                <a:latin typeface="Arno Pro Smbd" pitchFamily="18" charset="0"/>
              </a:rPr>
              <a:t>CONTRASTED</a:t>
            </a:r>
            <a:endParaRPr lang="en-US" sz="3600" b="1" dirty="0">
              <a:ln w="19050" cmpd="sng">
                <a:solidFill>
                  <a:schemeClr val="bg1"/>
                </a:solidFill>
                <a:prstDash val="solid"/>
              </a:ln>
              <a:solidFill>
                <a:schemeClr val="tx1"/>
              </a:solidFill>
              <a:effectLst>
                <a:outerShdw blurRad="38100" dist="38100" dir="2700000" algn="tl">
                  <a:srgbClr val="000000">
                    <a:alpha val="43137"/>
                  </a:srgbClr>
                </a:outerShdw>
              </a:effectLst>
              <a:latin typeface="Arno Pro Smbd" pitchFamily="18" charset="0"/>
            </a:endParaRPr>
          </a:p>
        </p:txBody>
      </p:sp>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57200" y="5803900"/>
            <a:ext cx="8077200" cy="7493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914400" y="3673641"/>
            <a:ext cx="8077200" cy="769442"/>
            <a:chOff x="457200" y="3673641"/>
            <a:chExt cx="8077200" cy="769442"/>
          </a:xfrm>
          <a:scene3d>
            <a:camera prst="perspectiveFront" fov="3900000">
              <a:rot lat="0" lon="19499986" rev="0"/>
            </a:camera>
            <a:lightRig rig="flood" dir="t">
              <a:rot lat="0" lon="0" rev="13800000"/>
            </a:lightRig>
          </a:scene3d>
        </p:grpSpPr>
        <p:sp>
          <p:nvSpPr>
            <p:cNvPr id="2" name="TextBox 1"/>
            <p:cNvSpPr txBox="1"/>
            <p:nvPr/>
          </p:nvSpPr>
          <p:spPr>
            <a:xfrm>
              <a:off x="457200" y="3673642"/>
              <a:ext cx="3012363" cy="769441"/>
            </a:xfrm>
            <a:prstGeom prst="rect">
              <a:avLst/>
            </a:prstGeom>
            <a:ln>
              <a:noFill/>
            </a:ln>
            <a:effectLst>
              <a:outerShdw blurRad="184150" dist="241300" dir="11520000" sx="110000" sy="110000" algn="ctr">
                <a:srgbClr val="000000">
                  <a:alpha val="18000"/>
                </a:srgbClr>
              </a:outerShdw>
            </a:effectLst>
            <a:sp3d extrusionH="107950" prstMaterial="plastic">
              <a:bevelT w="82550" h="63500" prst="divot"/>
              <a:bevelB/>
            </a:sp3d>
          </p:spPr>
          <p:style>
            <a:lnRef idx="2">
              <a:schemeClr val="dk1"/>
            </a:lnRef>
            <a:fillRef idx="1">
              <a:schemeClr val="lt1"/>
            </a:fillRef>
            <a:effectRef idx="0">
              <a:schemeClr val="dk1"/>
            </a:effectRef>
            <a:fontRef idx="minor">
              <a:schemeClr val="dk1"/>
            </a:fontRef>
          </p:style>
          <p:txBody>
            <a:bodyPr wrap="none" rtlCol="0">
              <a:spAutoFit/>
            </a:bodyPr>
            <a:lstStyle/>
            <a:p>
              <a:r>
                <a:rPr lang="en-US" sz="4400" dirty="0" smtClean="0"/>
                <a:t>respectable</a:t>
              </a:r>
              <a:endParaRPr lang="en-US" sz="4400" dirty="0"/>
            </a:p>
          </p:txBody>
        </p:sp>
        <p:sp>
          <p:nvSpPr>
            <p:cNvPr id="5" name="TextBox 4"/>
            <p:cNvSpPr txBox="1"/>
            <p:nvPr/>
          </p:nvSpPr>
          <p:spPr>
            <a:xfrm>
              <a:off x="4864806" y="3673641"/>
              <a:ext cx="3669594" cy="769441"/>
            </a:xfrm>
            <a:prstGeom prst="rect">
              <a:avLst/>
            </a:prstGeom>
            <a:ln>
              <a:noFill/>
            </a:ln>
            <a:effectLst>
              <a:outerShdw blurRad="184150" dist="241300" dir="11520000" sx="110000" sy="110000" algn="ctr">
                <a:srgbClr val="000000">
                  <a:alpha val="18000"/>
                </a:srgbClr>
              </a:outerShdw>
            </a:effectLst>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pPr algn="r"/>
              <a:r>
                <a:rPr lang="en-US" sz="4400" dirty="0" smtClean="0">
                  <a:effectLst>
                    <a:outerShdw blurRad="38100" dist="38100" dir="2700000" algn="tl">
                      <a:srgbClr val="000000">
                        <a:alpha val="43137"/>
                      </a:srgbClr>
                    </a:outerShdw>
                  </a:effectLst>
                </a:rPr>
                <a:t>unrespectable</a:t>
              </a:r>
              <a:endParaRPr lang="en-US" sz="4400" dirty="0">
                <a:effectLst>
                  <a:outerShdw blurRad="38100" dist="38100" dir="2700000" algn="tl">
                    <a:srgbClr val="000000">
                      <a:alpha val="43137"/>
                    </a:srgbClr>
                  </a:outerShdw>
                </a:effectLst>
              </a:endParaRPr>
            </a:p>
          </p:txBody>
        </p:sp>
        <p:cxnSp>
          <p:nvCxnSpPr>
            <p:cNvPr id="6" name="Straight Connector 5"/>
            <p:cNvCxnSpPr>
              <a:stCxn id="5" idx="1"/>
              <a:endCxn id="2" idx="3"/>
            </p:cNvCxnSpPr>
            <p:nvPr/>
          </p:nvCxnSpPr>
          <p:spPr>
            <a:xfrm flipH="1">
              <a:off x="3469563" y="4058362"/>
              <a:ext cx="1395243" cy="1"/>
            </a:xfrm>
            <a:prstGeom prst="line">
              <a:avLst/>
            </a:prstGeom>
            <a:ln>
              <a:noFill/>
            </a:ln>
            <a:effectLst>
              <a:outerShdw blurRad="184150" dist="241300" dir="11520000" sx="110000" sy="110000" algn="ctr">
                <a:srgbClr val="000000">
                  <a:alpha val="18000"/>
                </a:srgbClr>
              </a:outerShdw>
            </a:effectLst>
            <a:sp3d extrusionH="107950" prstMaterial="plastic">
              <a:bevelT w="82550" h="63500" prst="divot"/>
              <a:bevelB/>
            </a:sp3d>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17753473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p:tgtEl>
                                          <p:spTgt spid="8"/>
                                        </p:tgtEl>
                                        <p:attrNameLst>
                                          <p:attrName>ppt_y</p:attrName>
                                        </p:attrNameLst>
                                      </p:cBhvr>
                                      <p:tavLst>
                                        <p:tav tm="0">
                                          <p:val>
                                            <p:strVal val="#ppt_y-#ppt_h*1.125000"/>
                                          </p:val>
                                        </p:tav>
                                        <p:tav tm="100000">
                                          <p:val>
                                            <p:strVal val="#ppt_y"/>
                                          </p:val>
                                        </p:tav>
                                      </p:tavLst>
                                    </p:anim>
                                    <p:animEffect transition="in" filter="wipe(down)">
                                      <p:cBhvr>
                                        <p:cTn id="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2"/>
          </p:nvPr>
        </p:nvSpPr>
        <p:spPr>
          <a:xfrm>
            <a:off x="408525" y="1417637"/>
            <a:ext cx="8278275" cy="5059363"/>
          </a:xfrm>
        </p:spPr>
        <p:txBody>
          <a:bodyPr>
            <a:normAutofit/>
          </a:bodyPr>
          <a:lstStyle/>
          <a:p>
            <a:pPr marL="0" indent="0" algn="ctr">
              <a:buNone/>
            </a:pPr>
            <a:r>
              <a:rPr lang="en-US" sz="4400" dirty="0" smtClean="0">
                <a:solidFill>
                  <a:schemeClr val="accent2">
                    <a:lumMod val="50000"/>
                  </a:schemeClr>
                </a:solidFill>
              </a:rPr>
              <a:t>“How Important Is Worship?”</a:t>
            </a:r>
          </a:p>
          <a:p>
            <a:pPr marL="514350" indent="-514350">
              <a:buFont typeface="+mj-lt"/>
              <a:buAutoNum type="arabicPeriod"/>
            </a:pPr>
            <a:r>
              <a:rPr lang="en-US" dirty="0" smtClean="0"/>
              <a:t>The first conflict between men</a:t>
            </a:r>
          </a:p>
          <a:p>
            <a:pPr marL="514350" indent="-514350">
              <a:buFont typeface="+mj-lt"/>
              <a:buAutoNum type="arabicPeriod"/>
            </a:pPr>
            <a:r>
              <a:rPr lang="en-US" dirty="0" smtClean="0"/>
              <a:t>God does not accept all worship</a:t>
            </a:r>
          </a:p>
          <a:p>
            <a:pPr marL="514350" indent="-514350">
              <a:buFont typeface="+mj-lt"/>
              <a:buAutoNum type="arabicPeriod"/>
            </a:pPr>
            <a:r>
              <a:rPr lang="en-US" dirty="0" smtClean="0"/>
              <a:t>Respectable worship must agree with the revealed will of God</a:t>
            </a:r>
          </a:p>
          <a:p>
            <a:pPr lvl="1"/>
            <a:r>
              <a:rPr lang="en-US" dirty="0" smtClean="0"/>
              <a:t>Romans 12:1, 2; 1 Samuel 15:22, 23</a:t>
            </a:r>
          </a:p>
        </p:txBody>
      </p:sp>
      <p:sp>
        <p:nvSpPr>
          <p:cNvPr id="3" name="Title 2"/>
          <p:cNvSpPr>
            <a:spLocks noGrp="1"/>
          </p:cNvSpPr>
          <p:nvPr>
            <p:ph type="title"/>
          </p:nvPr>
        </p:nvSpPr>
        <p:spPr/>
        <p:txBody>
          <a:bodyPr/>
          <a:lstStyle/>
          <a:p>
            <a:r>
              <a:rPr lang="en-US" sz="6000" spc="300" dirty="0" smtClean="0"/>
              <a:t>Question</a:t>
            </a:r>
            <a:endParaRPr lang="en-US" sz="6000" spc="300" dirty="0"/>
          </a:p>
        </p:txBody>
      </p:sp>
    </p:spTree>
    <p:extLst>
      <p:ext uri="{BB962C8B-B14F-4D97-AF65-F5344CB8AC3E}">
        <p14:creationId xmlns:p14="http://schemas.microsoft.com/office/powerpoint/2010/main" val="48768163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2"/>
          </p:nvPr>
        </p:nvSpPr>
        <p:spPr>
          <a:xfrm>
            <a:off x="408525" y="1417637"/>
            <a:ext cx="8278275" cy="5059363"/>
          </a:xfrm>
        </p:spPr>
        <p:txBody>
          <a:bodyPr>
            <a:normAutofit/>
          </a:bodyPr>
          <a:lstStyle/>
          <a:p>
            <a:pPr marL="0" indent="0" algn="ctr">
              <a:buNone/>
            </a:pPr>
            <a:r>
              <a:rPr lang="en-US" sz="4400" dirty="0" smtClean="0">
                <a:solidFill>
                  <a:schemeClr val="accent2">
                    <a:lumMod val="50000"/>
                  </a:schemeClr>
                </a:solidFill>
              </a:rPr>
              <a:t>“How Important Is Worship?”</a:t>
            </a:r>
          </a:p>
          <a:p>
            <a:pPr marL="514350" indent="-514350">
              <a:buFont typeface="+mj-lt"/>
              <a:buAutoNum type="arabicPeriod" startAt="4"/>
            </a:pPr>
            <a:r>
              <a:rPr lang="en-US" dirty="0" smtClean="0"/>
              <a:t>God’s view of men is measured by the kind of worship they offer (Gen. 4:4, 5)</a:t>
            </a:r>
          </a:p>
          <a:p>
            <a:pPr marL="514350" indent="-514350">
              <a:buFont typeface="+mj-lt"/>
              <a:buAutoNum type="arabicPeriod" startAt="4"/>
            </a:pPr>
            <a:r>
              <a:rPr lang="en-US" dirty="0" smtClean="0"/>
              <a:t>The amount of labor does not necessarily determine whether it is true or false</a:t>
            </a:r>
          </a:p>
          <a:p>
            <a:pPr marL="514350" indent="-514350">
              <a:buFont typeface="+mj-lt"/>
              <a:buAutoNum type="arabicPeriod" startAt="4"/>
            </a:pPr>
            <a:r>
              <a:rPr lang="en-US" dirty="0" smtClean="0"/>
              <a:t>True worship is offered “</a:t>
            </a:r>
            <a:r>
              <a:rPr lang="en-US" u="sng" dirty="0" smtClean="0"/>
              <a:t>by faith</a:t>
            </a:r>
            <a:r>
              <a:rPr lang="en-US" dirty="0" smtClean="0"/>
              <a:t>” </a:t>
            </a:r>
            <a:br>
              <a:rPr lang="en-US" dirty="0" smtClean="0"/>
            </a:br>
            <a:r>
              <a:rPr lang="en-US" dirty="0" smtClean="0"/>
              <a:t>(Heb. 11:4)</a:t>
            </a:r>
            <a:endParaRPr lang="en-US" dirty="0"/>
          </a:p>
        </p:txBody>
      </p:sp>
      <p:sp>
        <p:nvSpPr>
          <p:cNvPr id="3" name="Title 2"/>
          <p:cNvSpPr>
            <a:spLocks noGrp="1"/>
          </p:cNvSpPr>
          <p:nvPr>
            <p:ph type="title"/>
          </p:nvPr>
        </p:nvSpPr>
        <p:spPr/>
        <p:txBody>
          <a:bodyPr/>
          <a:lstStyle/>
          <a:p>
            <a:r>
              <a:rPr lang="en-US" sz="6000" spc="300" dirty="0" smtClean="0"/>
              <a:t>Question</a:t>
            </a:r>
            <a:endParaRPr lang="en-US" sz="6000" spc="300" dirty="0"/>
          </a:p>
        </p:txBody>
      </p:sp>
      <p:sp>
        <p:nvSpPr>
          <p:cNvPr id="4" name="Rectangular Callout 3"/>
          <p:cNvSpPr/>
          <p:nvPr/>
        </p:nvSpPr>
        <p:spPr>
          <a:xfrm>
            <a:off x="990600" y="5638800"/>
            <a:ext cx="6858000" cy="1143000"/>
          </a:xfrm>
          <a:prstGeom prst="wedgeRectCallout">
            <a:avLst>
              <a:gd name="adj1" fmla="val 23085"/>
              <a:gd name="adj2" fmla="val -117499"/>
            </a:avLst>
          </a:prstGeom>
          <a:ln>
            <a:solidFill>
              <a:srgbClr val="C00000"/>
            </a:solidFill>
          </a:ln>
        </p:spPr>
        <p:style>
          <a:lnRef idx="0">
            <a:schemeClr val="dk1"/>
          </a:lnRef>
          <a:fillRef idx="3">
            <a:schemeClr val="dk1"/>
          </a:fillRef>
          <a:effectRef idx="3">
            <a:schemeClr val="dk1"/>
          </a:effectRef>
          <a:fontRef idx="minor">
            <a:schemeClr val="lt1"/>
          </a:fontRef>
        </p:style>
        <p:txBody>
          <a:bodyPr rtlCol="0" anchor="ctr"/>
          <a:lstStyle/>
          <a:p>
            <a:pPr algn="ctr"/>
            <a:r>
              <a:rPr lang="en-US" sz="4400" dirty="0" smtClean="0">
                <a:effectLst>
                  <a:outerShdw blurRad="38100" dist="38100" dir="2700000" algn="tl">
                    <a:srgbClr val="000000">
                      <a:alpha val="43137"/>
                    </a:srgbClr>
                  </a:outerShdw>
                </a:effectLst>
              </a:rPr>
              <a:t>What Does This Mean?</a:t>
            </a:r>
            <a:endParaRPr lang="en-US" sz="4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76342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p:cNvCxnSpPr>
            <a:stCxn id="7" idx="0"/>
          </p:cNvCxnSpPr>
          <p:nvPr/>
        </p:nvCxnSpPr>
        <p:spPr>
          <a:xfrm flipH="1" flipV="1">
            <a:off x="2284453" y="1676400"/>
            <a:ext cx="1" cy="39624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4" name="Up Arrow 3"/>
          <p:cNvSpPr/>
          <p:nvPr/>
        </p:nvSpPr>
        <p:spPr>
          <a:xfrm>
            <a:off x="990600" y="2933700"/>
            <a:ext cx="2590800" cy="1143000"/>
          </a:xfrm>
          <a:prstGeom prst="up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OBEY</a:t>
            </a:r>
            <a:endParaRPr lang="en-US" dirty="0"/>
          </a:p>
        </p:txBody>
      </p:sp>
      <p:sp>
        <p:nvSpPr>
          <p:cNvPr id="5" name="TextBox 4"/>
          <p:cNvSpPr txBox="1"/>
          <p:nvPr/>
        </p:nvSpPr>
        <p:spPr>
          <a:xfrm>
            <a:off x="575436" y="4267200"/>
            <a:ext cx="3421129" cy="954107"/>
          </a:xfrm>
          <a:prstGeom prst="rect">
            <a:avLst/>
          </a:prstGeom>
          <a:solidFill>
            <a:schemeClr val="bg1"/>
          </a:solidFill>
        </p:spPr>
        <p:txBody>
          <a:bodyPr wrap="none" rtlCol="0">
            <a:spAutoFit/>
          </a:bodyPr>
          <a:lstStyle/>
          <a:p>
            <a:pPr algn="ctr"/>
            <a:r>
              <a:rPr lang="en-US" sz="2800" dirty="0" smtClean="0"/>
              <a:t>HEAR WORD</a:t>
            </a:r>
          </a:p>
          <a:p>
            <a:pPr algn="ctr"/>
            <a:r>
              <a:rPr lang="en-US" sz="2800" dirty="0" smtClean="0"/>
              <a:t>Rom. 10:17; Lk. 8:21</a:t>
            </a:r>
            <a:endParaRPr lang="en-US" sz="2800" dirty="0"/>
          </a:p>
        </p:txBody>
      </p:sp>
      <p:sp>
        <p:nvSpPr>
          <p:cNvPr id="6" name="TextBox 5"/>
          <p:cNvSpPr txBox="1"/>
          <p:nvPr/>
        </p:nvSpPr>
        <p:spPr>
          <a:xfrm>
            <a:off x="1557332" y="2209800"/>
            <a:ext cx="1454244" cy="584775"/>
          </a:xfrm>
          <a:prstGeom prst="rect">
            <a:avLst/>
          </a:prstGeom>
          <a:solidFill>
            <a:schemeClr val="bg1"/>
          </a:solidFill>
        </p:spPr>
        <p:txBody>
          <a:bodyPr wrap="none" rtlCol="0">
            <a:spAutoFit/>
          </a:bodyPr>
          <a:lstStyle/>
          <a:p>
            <a:pPr algn="ctr"/>
            <a:r>
              <a:rPr lang="en-US" sz="3200" dirty="0" smtClean="0"/>
              <a:t>FAITH</a:t>
            </a:r>
            <a:endParaRPr lang="en-US" sz="3200" dirty="0"/>
          </a:p>
        </p:txBody>
      </p:sp>
      <p:sp>
        <p:nvSpPr>
          <p:cNvPr id="7" name="TextBox 6"/>
          <p:cNvSpPr txBox="1"/>
          <p:nvPr/>
        </p:nvSpPr>
        <p:spPr>
          <a:xfrm>
            <a:off x="1587788" y="5638800"/>
            <a:ext cx="1393331" cy="584775"/>
          </a:xfrm>
          <a:prstGeom prst="rect">
            <a:avLst/>
          </a:prstGeom>
          <a:noFill/>
        </p:spPr>
        <p:txBody>
          <a:bodyPr wrap="none" rtlCol="0">
            <a:spAutoFit/>
          </a:bodyPr>
          <a:lstStyle/>
          <a:p>
            <a:pPr algn="ctr"/>
            <a:r>
              <a:rPr lang="en-US" sz="3200" dirty="0" smtClean="0">
                <a:solidFill>
                  <a:schemeClr val="accent2">
                    <a:lumMod val="50000"/>
                  </a:schemeClr>
                </a:solidFill>
                <a:latin typeface="Arial Black" panose="020B0A04020102020204" pitchFamily="34" charset="0"/>
              </a:rPr>
              <a:t>ABEL</a:t>
            </a:r>
            <a:endParaRPr lang="en-US" sz="3200" dirty="0">
              <a:solidFill>
                <a:schemeClr val="accent2">
                  <a:lumMod val="50000"/>
                </a:schemeClr>
              </a:solidFill>
              <a:latin typeface="Arial Black" panose="020B0A04020102020204" pitchFamily="34" charset="0"/>
            </a:endParaRPr>
          </a:p>
        </p:txBody>
      </p:sp>
      <p:sp>
        <p:nvSpPr>
          <p:cNvPr id="11" name="TextBox 10"/>
          <p:cNvSpPr txBox="1"/>
          <p:nvPr/>
        </p:nvSpPr>
        <p:spPr>
          <a:xfrm>
            <a:off x="1078781" y="533400"/>
            <a:ext cx="2414443" cy="1015663"/>
          </a:xfrm>
          <a:prstGeom prst="rect">
            <a:avLst/>
          </a:prstGeom>
          <a:ln/>
        </p:spPr>
        <p:style>
          <a:lnRef idx="2">
            <a:schemeClr val="accent4"/>
          </a:lnRef>
          <a:fillRef idx="1">
            <a:schemeClr val="lt1"/>
          </a:fillRef>
          <a:effectRef idx="0">
            <a:schemeClr val="accent4"/>
          </a:effectRef>
          <a:fontRef idx="minor">
            <a:schemeClr val="dk1"/>
          </a:fontRef>
        </p:style>
        <p:txBody>
          <a:bodyPr wrap="none" rtlCol="0">
            <a:spAutoFit/>
          </a:bodyPr>
          <a:lstStyle/>
          <a:p>
            <a:pPr algn="ctr"/>
            <a:r>
              <a:rPr lang="en-US" sz="2000" dirty="0" smtClean="0">
                <a:solidFill>
                  <a:schemeClr val="tx1"/>
                </a:solidFill>
              </a:rPr>
              <a:t>WITNESS HE WAS</a:t>
            </a:r>
          </a:p>
          <a:p>
            <a:pPr algn="ctr"/>
            <a:r>
              <a:rPr lang="en-US" sz="2000" dirty="0" smtClean="0">
                <a:solidFill>
                  <a:schemeClr val="tx1"/>
                </a:solidFill>
              </a:rPr>
              <a:t>RIGHTEOUS</a:t>
            </a:r>
          </a:p>
          <a:p>
            <a:pPr algn="ctr"/>
            <a:r>
              <a:rPr lang="en-US" sz="2000" dirty="0" smtClean="0">
                <a:solidFill>
                  <a:schemeClr val="tx1"/>
                </a:solidFill>
              </a:rPr>
              <a:t>(Heb. 11:4)</a:t>
            </a:r>
            <a:endParaRPr lang="en-US" sz="2000" dirty="0">
              <a:solidFill>
                <a:schemeClr val="tx1"/>
              </a:solidFill>
            </a:endParaRPr>
          </a:p>
        </p:txBody>
      </p:sp>
      <p:grpSp>
        <p:nvGrpSpPr>
          <p:cNvPr id="19" name="Group 18"/>
          <p:cNvGrpSpPr/>
          <p:nvPr/>
        </p:nvGrpSpPr>
        <p:grpSpPr>
          <a:xfrm>
            <a:off x="4913241" y="533400"/>
            <a:ext cx="3246402" cy="5684520"/>
            <a:chOff x="4913241" y="533400"/>
            <a:chExt cx="3246402" cy="5684520"/>
          </a:xfrm>
        </p:grpSpPr>
        <p:cxnSp>
          <p:nvCxnSpPr>
            <p:cNvPr id="12" name="Straight Arrow Connector 11"/>
            <p:cNvCxnSpPr>
              <a:stCxn id="16" idx="0"/>
            </p:cNvCxnSpPr>
            <p:nvPr/>
          </p:nvCxnSpPr>
          <p:spPr>
            <a:xfrm flipV="1">
              <a:off x="6534893" y="1670745"/>
              <a:ext cx="0" cy="39624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3" name="Up Arrow 12"/>
            <p:cNvSpPr/>
            <p:nvPr/>
          </p:nvSpPr>
          <p:spPr>
            <a:xfrm>
              <a:off x="5241039" y="2928045"/>
              <a:ext cx="2590800" cy="1143000"/>
            </a:xfrm>
            <a:prstGeom prst="up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DISOBEY</a:t>
              </a:r>
              <a:endParaRPr lang="en-US" dirty="0"/>
            </a:p>
          </p:txBody>
        </p:sp>
        <p:sp>
          <p:nvSpPr>
            <p:cNvPr id="14" name="TextBox 13"/>
            <p:cNvSpPr txBox="1"/>
            <p:nvPr/>
          </p:nvSpPr>
          <p:spPr>
            <a:xfrm>
              <a:off x="4913241" y="4261545"/>
              <a:ext cx="3246402" cy="954107"/>
            </a:xfrm>
            <a:prstGeom prst="rect">
              <a:avLst/>
            </a:prstGeom>
            <a:solidFill>
              <a:schemeClr val="bg1"/>
            </a:solidFill>
          </p:spPr>
          <p:txBody>
            <a:bodyPr wrap="none" rtlCol="0">
              <a:spAutoFit/>
            </a:bodyPr>
            <a:lstStyle/>
            <a:p>
              <a:pPr algn="ctr"/>
              <a:r>
                <a:rPr lang="en-US" sz="2800" dirty="0" smtClean="0"/>
                <a:t>IGNORE</a:t>
              </a:r>
            </a:p>
            <a:p>
              <a:pPr algn="ctr"/>
              <a:r>
                <a:rPr lang="en-US" sz="2800" dirty="0" smtClean="0"/>
                <a:t>Jer. 6:10, 16, 19, 20</a:t>
              </a:r>
              <a:endParaRPr lang="en-US" sz="2800" dirty="0"/>
            </a:p>
          </p:txBody>
        </p:sp>
        <p:sp>
          <p:nvSpPr>
            <p:cNvPr id="15" name="TextBox 14"/>
            <p:cNvSpPr txBox="1"/>
            <p:nvPr/>
          </p:nvSpPr>
          <p:spPr>
            <a:xfrm>
              <a:off x="5447897" y="2204145"/>
              <a:ext cx="2173993" cy="584775"/>
            </a:xfrm>
            <a:prstGeom prst="rect">
              <a:avLst/>
            </a:prstGeom>
            <a:solidFill>
              <a:schemeClr val="bg1"/>
            </a:solidFill>
          </p:spPr>
          <p:txBody>
            <a:bodyPr wrap="none" rtlCol="0">
              <a:spAutoFit/>
            </a:bodyPr>
            <a:lstStyle/>
            <a:p>
              <a:pPr algn="ctr"/>
              <a:r>
                <a:rPr lang="en-US" sz="3200" dirty="0" smtClean="0"/>
                <a:t>NO FAITH</a:t>
              </a:r>
              <a:endParaRPr lang="en-US" sz="3200" dirty="0"/>
            </a:p>
          </p:txBody>
        </p:sp>
        <p:sp>
          <p:nvSpPr>
            <p:cNvPr id="16" name="TextBox 15"/>
            <p:cNvSpPr txBox="1"/>
            <p:nvPr/>
          </p:nvSpPr>
          <p:spPr>
            <a:xfrm>
              <a:off x="5872692" y="5633145"/>
              <a:ext cx="1324402" cy="584775"/>
            </a:xfrm>
            <a:prstGeom prst="rect">
              <a:avLst/>
            </a:prstGeom>
            <a:noFill/>
          </p:spPr>
          <p:txBody>
            <a:bodyPr wrap="none" rtlCol="0">
              <a:spAutoFit/>
            </a:bodyPr>
            <a:lstStyle/>
            <a:p>
              <a:pPr algn="ctr"/>
              <a:r>
                <a:rPr lang="en-US" sz="3200" dirty="0" smtClean="0">
                  <a:solidFill>
                    <a:schemeClr val="accent2">
                      <a:lumMod val="50000"/>
                    </a:schemeClr>
                  </a:solidFill>
                  <a:latin typeface="Arial Black" panose="020B0A04020102020204" pitchFamily="34" charset="0"/>
                </a:rPr>
                <a:t>CAIN</a:t>
              </a:r>
              <a:endParaRPr lang="en-US" sz="3200" dirty="0">
                <a:solidFill>
                  <a:schemeClr val="accent2">
                    <a:lumMod val="50000"/>
                  </a:schemeClr>
                </a:solidFill>
                <a:latin typeface="Arial Black" panose="020B0A04020102020204" pitchFamily="34" charset="0"/>
              </a:endParaRPr>
            </a:p>
          </p:txBody>
        </p:sp>
        <p:sp>
          <p:nvSpPr>
            <p:cNvPr id="18" name="TextBox 17"/>
            <p:cNvSpPr txBox="1"/>
            <p:nvPr/>
          </p:nvSpPr>
          <p:spPr>
            <a:xfrm>
              <a:off x="5329220" y="533400"/>
              <a:ext cx="2414443" cy="1015663"/>
            </a:xfrm>
            <a:prstGeom prst="rect">
              <a:avLst/>
            </a:prstGeom>
            <a:ln/>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n-US" sz="2000" dirty="0" smtClean="0">
                  <a:solidFill>
                    <a:schemeClr val="tx1"/>
                  </a:solidFill>
                </a:rPr>
                <a:t>WITNESS HE WAS</a:t>
              </a:r>
            </a:p>
            <a:p>
              <a:pPr algn="ctr"/>
              <a:r>
                <a:rPr lang="en-US" sz="2000" dirty="0" smtClean="0">
                  <a:solidFill>
                    <a:schemeClr val="tx1"/>
                  </a:solidFill>
                </a:rPr>
                <a:t>EVIL</a:t>
              </a:r>
            </a:p>
            <a:p>
              <a:pPr algn="ctr"/>
              <a:r>
                <a:rPr lang="en-US" sz="2000" dirty="0" smtClean="0">
                  <a:solidFill>
                    <a:schemeClr val="tx1"/>
                  </a:solidFill>
                </a:rPr>
                <a:t>(1 Jn. 3:12)</a:t>
              </a:r>
              <a:endParaRPr lang="en-US" sz="2000" dirty="0">
                <a:solidFill>
                  <a:schemeClr val="tx1"/>
                </a:solidFill>
              </a:endParaRPr>
            </a:p>
          </p:txBody>
        </p:sp>
      </p:grpSp>
    </p:spTree>
    <p:extLst>
      <p:ext uri="{BB962C8B-B14F-4D97-AF65-F5344CB8AC3E}">
        <p14:creationId xmlns:p14="http://schemas.microsoft.com/office/powerpoint/2010/main" val="1009102468"/>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2"/>
          </p:nvPr>
        </p:nvSpPr>
        <p:spPr/>
        <p:txBody>
          <a:bodyPr/>
          <a:lstStyle/>
          <a:p>
            <a:pPr marL="0" indent="0">
              <a:buNone/>
            </a:pPr>
            <a:r>
              <a:rPr lang="en-US" dirty="0" smtClean="0"/>
              <a:t>6  </a:t>
            </a:r>
            <a:r>
              <a:rPr lang="en-US" dirty="0"/>
              <a:t>So the LORD said to Cain, "Why are you angry? And why has your countenance fallen?</a:t>
            </a:r>
          </a:p>
          <a:p>
            <a:pPr marL="0" indent="0">
              <a:buNone/>
            </a:pPr>
            <a:r>
              <a:rPr lang="en-US" dirty="0"/>
              <a:t>7  "If you do well, will you not be accepted? And if you do not do well, sin lies at the door. And its desire is for you, but you should rule over it</a:t>
            </a:r>
            <a:r>
              <a:rPr lang="en-US" dirty="0" smtClean="0"/>
              <a:t>."</a:t>
            </a:r>
            <a:endParaRPr lang="en-US" dirty="0"/>
          </a:p>
        </p:txBody>
      </p:sp>
      <p:sp>
        <p:nvSpPr>
          <p:cNvPr id="3" name="Title 2"/>
          <p:cNvSpPr>
            <a:spLocks noGrp="1"/>
          </p:cNvSpPr>
          <p:nvPr>
            <p:ph type="title"/>
          </p:nvPr>
        </p:nvSpPr>
        <p:spPr/>
        <p:txBody>
          <a:bodyPr/>
          <a:lstStyle/>
          <a:p>
            <a:r>
              <a:rPr lang="en-US" dirty="0" smtClean="0"/>
              <a:t>Genesis 4:6, 7</a:t>
            </a:r>
            <a:endParaRPr lang="en-US" dirty="0"/>
          </a:p>
        </p:txBody>
      </p:sp>
      <p:sp>
        <p:nvSpPr>
          <p:cNvPr id="4" name="TextBox 3"/>
          <p:cNvSpPr txBox="1"/>
          <p:nvPr/>
        </p:nvSpPr>
        <p:spPr>
          <a:xfrm>
            <a:off x="228600" y="5486400"/>
            <a:ext cx="8839200" cy="707886"/>
          </a:xfrm>
          <a:prstGeom prst="rect">
            <a:avLst/>
          </a:prstGeom>
          <a:noFill/>
        </p:spPr>
        <p:txBody>
          <a:bodyPr wrap="square" rtlCol="0">
            <a:spAutoFit/>
          </a:bodyPr>
          <a:lstStyle/>
          <a:p>
            <a:pPr algn="ctr"/>
            <a:r>
              <a:rPr lang="en-US" sz="4000" dirty="0" smtClean="0">
                <a:solidFill>
                  <a:schemeClr val="accent2">
                    <a:lumMod val="50000"/>
                  </a:schemeClr>
                </a:solidFill>
              </a:rPr>
              <a:t>ANGER | FREEWILL | SIN</a:t>
            </a:r>
            <a:endParaRPr lang="en-US" sz="4000" dirty="0">
              <a:solidFill>
                <a:schemeClr val="accent2">
                  <a:lumMod val="50000"/>
                </a:schemeClr>
              </a:solidFill>
            </a:endParaRPr>
          </a:p>
        </p:txBody>
      </p:sp>
    </p:spTree>
    <p:extLst>
      <p:ext uri="{BB962C8B-B14F-4D97-AF65-F5344CB8AC3E}">
        <p14:creationId xmlns:p14="http://schemas.microsoft.com/office/powerpoint/2010/main" val="3552998877"/>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2"/>
          </p:nvPr>
        </p:nvPicPr>
        <p:blipFill rotWithShape="1">
          <a:blip r:embed="rId2" cstate="print">
            <a:extLst>
              <a:ext uri="{BEBA8EAE-BF5A-486C-A8C5-ECC9F3942E4B}">
                <a14:imgProps xmlns:a14="http://schemas.microsoft.com/office/drawing/2010/main">
                  <a14:imgLayer r:embed="rId3">
                    <a14:imgEffect>
                      <a14:artisticGlowDiffused/>
                    </a14:imgEffect>
                    <a14:imgEffect>
                      <a14:saturation sat="0"/>
                    </a14:imgEffect>
                  </a14:imgLayer>
                </a14:imgProps>
              </a:ext>
              <a:ext uri="{28A0092B-C50C-407E-A947-70E740481C1C}">
                <a14:useLocalDpi xmlns:a14="http://schemas.microsoft.com/office/drawing/2010/main" val="0"/>
              </a:ext>
            </a:extLst>
          </a:blip>
          <a:srcRect/>
          <a:stretch/>
        </p:blipFill>
        <p:spPr>
          <a:xfrm>
            <a:off x="-381000" y="1066800"/>
            <a:ext cx="3429000" cy="5791200"/>
          </a:xfrm>
          <a:prstGeom prst="ellipse">
            <a:avLst/>
          </a:prstGeom>
          <a:ln>
            <a:noFill/>
          </a:ln>
          <a:effectLst>
            <a:softEdge rad="112500"/>
          </a:effectLst>
        </p:spPr>
      </p:pic>
      <p:sp>
        <p:nvSpPr>
          <p:cNvPr id="3" name="Title 2"/>
          <p:cNvSpPr>
            <a:spLocks noGrp="1"/>
          </p:cNvSpPr>
          <p:nvPr>
            <p:ph type="title"/>
          </p:nvPr>
        </p:nvSpPr>
        <p:spPr>
          <a:xfrm>
            <a:off x="408525" y="152400"/>
            <a:ext cx="8506875" cy="1143000"/>
          </a:xfrm>
        </p:spPr>
        <p:txBody>
          <a:bodyPr/>
          <a:lstStyle/>
          <a:p>
            <a:r>
              <a:rPr lang="en-US" dirty="0" smtClean="0"/>
              <a:t>Through The Doorway Of Sin</a:t>
            </a:r>
            <a:endParaRPr lang="en-US" dirty="0"/>
          </a:p>
        </p:txBody>
      </p:sp>
      <p:sp>
        <p:nvSpPr>
          <p:cNvPr id="5" name="Striped Right Arrow 4"/>
          <p:cNvSpPr/>
          <p:nvPr/>
        </p:nvSpPr>
        <p:spPr>
          <a:xfrm>
            <a:off x="990600" y="2362200"/>
            <a:ext cx="2438400" cy="4572000"/>
          </a:xfrm>
          <a:prstGeom prst="stripedRightArrow">
            <a:avLst>
              <a:gd name="adj1" fmla="val 35965"/>
              <a:gd name="adj2" fmla="val 50000"/>
            </a:avLst>
          </a:prstGeom>
          <a:gradFill flip="none" rotWithShape="1">
            <a:gsLst>
              <a:gs pos="41300">
                <a:srgbClr val="4E4E4E"/>
              </a:gs>
              <a:gs pos="0">
                <a:schemeClr val="dk1">
                  <a:tint val="100000"/>
                  <a:shade val="100000"/>
                  <a:satMod val="130000"/>
                </a:schemeClr>
              </a:gs>
              <a:gs pos="100000">
                <a:schemeClr val="dk1">
                  <a:tint val="50000"/>
                  <a:shade val="100000"/>
                  <a:satMod val="350000"/>
                </a:schemeClr>
              </a:gs>
            </a:gsLst>
            <a:lin ang="18900000" scaled="1"/>
            <a:tileRect/>
          </a:gradFill>
          <a:scene3d>
            <a:camera prst="isometricOffAxis1Right"/>
            <a:lightRig rig="threePt" dir="t"/>
          </a:scene3d>
          <a:sp3d>
            <a:bevelT prst="relaxedInset"/>
            <a:bevelB/>
          </a:sp3d>
        </p:spPr>
        <p:style>
          <a:lnRef idx="1">
            <a:schemeClr val="dk1"/>
          </a:lnRef>
          <a:fillRef idx="3">
            <a:schemeClr val="dk1"/>
          </a:fillRef>
          <a:effectRef idx="2">
            <a:schemeClr val="dk1"/>
          </a:effectRef>
          <a:fontRef idx="minor">
            <a:schemeClr val="lt1"/>
          </a:fontRef>
        </p:style>
        <p:txBody>
          <a:bodyPr rtlCol="0" anchor="ctr">
            <a:scene3d>
              <a:camera prst="isometricOffAxis1Left"/>
              <a:lightRig rig="threePt" dir="t"/>
            </a:scene3d>
          </a:bodyPr>
          <a:lstStyle/>
          <a:p>
            <a:pPr algn="ctr"/>
            <a:r>
              <a:rPr lang="en-US" sz="2400" dirty="0" smtClean="0"/>
              <a:t>Anger</a:t>
            </a:r>
          </a:p>
          <a:p>
            <a:pPr algn="ctr"/>
            <a:r>
              <a:rPr lang="en-US" sz="2400" dirty="0" smtClean="0"/>
              <a:t>Freewill</a:t>
            </a:r>
          </a:p>
          <a:p>
            <a:pPr algn="ctr"/>
            <a:r>
              <a:rPr lang="en-US" sz="2400" dirty="0" smtClean="0"/>
              <a:t>Sin</a:t>
            </a:r>
          </a:p>
        </p:txBody>
      </p:sp>
      <p:sp>
        <p:nvSpPr>
          <p:cNvPr id="7" name="TextBox 6"/>
          <p:cNvSpPr txBox="1"/>
          <p:nvPr/>
        </p:nvSpPr>
        <p:spPr>
          <a:xfrm>
            <a:off x="3581400" y="1674197"/>
            <a:ext cx="5486400" cy="4985980"/>
          </a:xfrm>
          <a:prstGeom prst="rect">
            <a:avLst/>
          </a:prstGeom>
          <a:noFill/>
        </p:spPr>
        <p:txBody>
          <a:bodyPr wrap="square" rtlCol="0">
            <a:spAutoFit/>
          </a:bodyPr>
          <a:lstStyle/>
          <a:p>
            <a:pPr marL="457200" indent="-457200">
              <a:buFont typeface="+mj-lt"/>
              <a:buAutoNum type="arabicPeriod"/>
            </a:pPr>
            <a:r>
              <a:rPr lang="en-US" sz="3000" dirty="0" smtClean="0">
                <a:solidFill>
                  <a:schemeClr val="bg1"/>
                </a:solidFill>
              </a:rPr>
              <a:t>Cain became very angry</a:t>
            </a:r>
          </a:p>
          <a:p>
            <a:pPr marL="742950" lvl="1" indent="-285750">
              <a:buFont typeface="Arial" panose="020B0604020202020204" pitchFamily="34" charset="0"/>
              <a:buChar char="•"/>
            </a:pPr>
            <a:r>
              <a:rPr lang="en-US" sz="2800" dirty="0" smtClean="0">
                <a:solidFill>
                  <a:schemeClr val="bg1"/>
                </a:solidFill>
              </a:rPr>
              <a:t>Passion control, Jas. 1:19, 20</a:t>
            </a:r>
          </a:p>
          <a:p>
            <a:pPr marL="457200" indent="-457200">
              <a:buFont typeface="+mj-lt"/>
              <a:buAutoNum type="arabicPeriod"/>
            </a:pPr>
            <a:r>
              <a:rPr lang="en-US" sz="3000" dirty="0" smtClean="0">
                <a:solidFill>
                  <a:schemeClr val="bg1"/>
                </a:solidFill>
              </a:rPr>
              <a:t>Cain could have done the right thing</a:t>
            </a:r>
          </a:p>
          <a:p>
            <a:pPr marL="742950" lvl="1" indent="-285750">
              <a:buFont typeface="Arial" panose="020B0604020202020204" pitchFamily="34" charset="0"/>
              <a:buChar char="•"/>
            </a:pPr>
            <a:r>
              <a:rPr lang="en-US" sz="2800" dirty="0" smtClean="0">
                <a:solidFill>
                  <a:schemeClr val="bg1"/>
                </a:solidFill>
              </a:rPr>
              <a:t>Freewill without humility is a vice</a:t>
            </a:r>
          </a:p>
          <a:p>
            <a:pPr marL="457200" indent="-457200">
              <a:buFont typeface="+mj-lt"/>
              <a:buAutoNum type="arabicPeriod"/>
            </a:pPr>
            <a:r>
              <a:rPr lang="en-US" sz="3000" dirty="0" smtClean="0">
                <a:solidFill>
                  <a:schemeClr val="bg1"/>
                </a:solidFill>
              </a:rPr>
              <a:t>Sin lies at the door and desires:</a:t>
            </a:r>
          </a:p>
          <a:p>
            <a:pPr marL="742950" lvl="1" indent="-285750">
              <a:buFont typeface="Arial" panose="020B0604020202020204" pitchFamily="34" charset="0"/>
              <a:buChar char="•"/>
            </a:pPr>
            <a:r>
              <a:rPr lang="en-US" sz="2800" dirty="0" smtClean="0">
                <a:solidFill>
                  <a:schemeClr val="bg1"/>
                </a:solidFill>
              </a:rPr>
              <a:t>To add sin to sin</a:t>
            </a:r>
          </a:p>
          <a:p>
            <a:pPr marL="742950" lvl="1" indent="-285750">
              <a:buFont typeface="Arial" panose="020B0604020202020204" pitchFamily="34" charset="0"/>
              <a:buChar char="•"/>
            </a:pPr>
            <a:r>
              <a:rPr lang="en-US" sz="2800" dirty="0" smtClean="0">
                <a:solidFill>
                  <a:schemeClr val="bg1"/>
                </a:solidFill>
              </a:rPr>
              <a:t>To completely plunge</a:t>
            </a:r>
          </a:p>
          <a:p>
            <a:pPr marL="742950" lvl="1" indent="-285750">
              <a:buFont typeface="Arial" panose="020B0604020202020204" pitchFamily="34" charset="0"/>
              <a:buChar char="•"/>
            </a:pPr>
            <a:r>
              <a:rPr lang="en-US" sz="2800" dirty="0" smtClean="0">
                <a:solidFill>
                  <a:schemeClr val="bg1"/>
                </a:solidFill>
              </a:rPr>
              <a:t>To apostatize</a:t>
            </a:r>
            <a:endParaRPr lang="en-US" sz="2800" dirty="0">
              <a:solidFill>
                <a:schemeClr val="bg1"/>
              </a:solidFill>
            </a:endParaRPr>
          </a:p>
        </p:txBody>
      </p:sp>
    </p:spTree>
    <p:extLst>
      <p:ext uri="{BB962C8B-B14F-4D97-AF65-F5344CB8AC3E}">
        <p14:creationId xmlns:p14="http://schemas.microsoft.com/office/powerpoint/2010/main" val="41258943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wipe(left)">
                                      <p:cBhvr>
                                        <p:cTn id="7" dur="500"/>
                                        <p:tgtEl>
                                          <p:spTgt spid="7">
                                            <p:txEl>
                                              <p:pRg st="2" end="2"/>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xEl>
                                              <p:pRg st="3" end="3"/>
                                            </p:txEl>
                                          </p:spTgt>
                                        </p:tgtEl>
                                        <p:attrNameLst>
                                          <p:attrName>style.visibility</p:attrName>
                                        </p:attrNameLst>
                                      </p:cBhvr>
                                      <p:to>
                                        <p:strVal val="visible"/>
                                      </p:to>
                                    </p:set>
                                    <p:animEffect transition="in" filter="wipe(left)">
                                      <p:cBhvr>
                                        <p:cTn id="10" dur="500"/>
                                        <p:tgtEl>
                                          <p:spTgt spid="7">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animEffect transition="in" filter="wipe(left)">
                                      <p:cBhvr>
                                        <p:cTn id="15" dur="500"/>
                                        <p:tgtEl>
                                          <p:spTgt spid="7">
                                            <p:txEl>
                                              <p:pRg st="4" end="4"/>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7">
                                            <p:txEl>
                                              <p:pRg st="5" end="5"/>
                                            </p:txEl>
                                          </p:spTgt>
                                        </p:tgtEl>
                                        <p:attrNameLst>
                                          <p:attrName>style.visibility</p:attrName>
                                        </p:attrNameLst>
                                      </p:cBhvr>
                                      <p:to>
                                        <p:strVal val="visible"/>
                                      </p:to>
                                    </p:set>
                                    <p:animEffect transition="in" filter="wipe(left)">
                                      <p:cBhvr>
                                        <p:cTn id="18" dur="500"/>
                                        <p:tgtEl>
                                          <p:spTgt spid="7">
                                            <p:txEl>
                                              <p:pRg st="5" end="5"/>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animEffect transition="in" filter="wipe(left)">
                                      <p:cBhvr>
                                        <p:cTn id="21" dur="500"/>
                                        <p:tgtEl>
                                          <p:spTgt spid="7">
                                            <p:txEl>
                                              <p:pRg st="6" end="6"/>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7">
                                            <p:txEl>
                                              <p:pRg st="7" end="7"/>
                                            </p:txEl>
                                          </p:spTgt>
                                        </p:tgtEl>
                                        <p:attrNameLst>
                                          <p:attrName>style.visibility</p:attrName>
                                        </p:attrNameLst>
                                      </p:cBhvr>
                                      <p:to>
                                        <p:strVal val="visible"/>
                                      </p:to>
                                    </p:set>
                                    <p:animEffect transition="in" filter="wipe(left)">
                                      <p:cBhvr>
                                        <p:cTn id="24"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theme/theme1.xml><?xml version="1.0" encoding="utf-8"?>
<a:theme xmlns:a="http://schemas.openxmlformats.org/drawingml/2006/main" name="S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04Gen3_sin_satan_allurment1</Template>
  <TotalTime>1639</TotalTime>
  <Words>306</Words>
  <Application>Microsoft Office PowerPoint</Application>
  <PresentationFormat>On-screen Show (4:3)</PresentationFormat>
  <Paragraphs>58</Paragraphs>
  <Slides>8</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vt:i4>
      </vt:variant>
    </vt:vector>
  </HeadingPairs>
  <TitlesOfParts>
    <vt:vector size="19" baseType="lpstr">
      <vt:lpstr>Arial</vt:lpstr>
      <vt:lpstr>Georgia</vt:lpstr>
      <vt:lpstr>Book</vt:lpstr>
      <vt:lpstr>Calibri</vt:lpstr>
      <vt:lpstr>ＭＳ Ｐゴシック</vt:lpstr>
      <vt:lpstr>Bodoni Book Italic</vt:lpstr>
      <vt:lpstr>Trajan Pro</vt:lpstr>
      <vt:lpstr>Arno Pro Smbd</vt:lpstr>
      <vt:lpstr>Arial Black</vt:lpstr>
      <vt:lpstr>Adobe Arabic</vt:lpstr>
      <vt:lpstr>Sin</vt:lpstr>
      <vt:lpstr>PowerPoint Presentation</vt:lpstr>
      <vt:lpstr>The First Sons</vt:lpstr>
      <vt:lpstr>PowerPoint Presentation</vt:lpstr>
      <vt:lpstr>Question</vt:lpstr>
      <vt:lpstr>Question</vt:lpstr>
      <vt:lpstr>PowerPoint Presentation</vt:lpstr>
      <vt:lpstr>Genesis 4:6, 7</vt:lpstr>
      <vt:lpstr>Through The Doorway Of Sin</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J. Wallace</dc:creator>
  <cp:lastModifiedBy>Steven J. Wallace</cp:lastModifiedBy>
  <cp:revision>35</cp:revision>
  <dcterms:created xsi:type="dcterms:W3CDTF">2015-12-03T19:57:27Z</dcterms:created>
  <dcterms:modified xsi:type="dcterms:W3CDTF">2016-01-01T22:17:42Z</dcterms:modified>
</cp:coreProperties>
</file>