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67" r:id="rId3"/>
  </p:sldMasterIdLst>
  <p:notesMasterIdLst>
    <p:notesMasterId r:id="rId16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7" r:id="rId14"/>
    <p:sldId id="266" r:id="rId15"/>
  </p:sldIdLst>
  <p:sldSz cx="9144000" cy="6858000" type="screen4x3"/>
  <p:notesSz cx="6858000" cy="9144000"/>
  <p:embeddedFontLst>
    <p:embeddedFont>
      <p:font typeface="Georgia" panose="02040502050405020303" pitchFamily="18" charset="0"/>
      <p:regular r:id="rId17"/>
      <p:bold r:id="rId18"/>
      <p:italic r:id="rId19"/>
      <p:boldItalic r:id="rId20"/>
    </p:embeddedFont>
    <p:embeddedFont>
      <p:font typeface="Eras Bold ITC" panose="020B0907030504020204" pitchFamily="3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Bloody" pitchFamily="2" charset="0"/>
      <p:regular r:id="rId26"/>
    </p:embeddedFont>
    <p:embeddedFont>
      <p:font typeface="Bodoni Book Italic" panose="02000506080000090003" pitchFamily="2" charset="0"/>
      <p:italic r:id="rId27"/>
    </p:embeddedFont>
    <p:embeddedFont>
      <p:font typeface="MS PGothic" panose="020B0600070205080204" pitchFamily="34" charset="-128"/>
      <p:regular r:id="rId28"/>
    </p:embeddedFont>
    <p:embeddedFont>
      <p:font typeface="Arial Black" panose="020B0A04020102020204" pitchFamily="34" charset="0"/>
      <p:bold r:id="rId29"/>
    </p:embeddedFont>
    <p:embeddedFont>
      <p:font typeface="Webdings" panose="05030102010509060703" pitchFamily="18" charset="2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7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5.fntdata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8.fntdata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7.xml"/><Relationship Id="rId19" Type="http://schemas.openxmlformats.org/officeDocument/2006/relationships/font" Target="fonts/font3.fntdata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CB1BF6-BB72-4877-9DA7-F78DA8708FA3}" type="datetimeFigureOut">
              <a:rPr lang="en-US" smtClean="0"/>
              <a:t>12/18/2015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6834A7-FAC5-4DF9-9DC7-892B069D7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649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Romans 13:13, 14.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6834A7-FAC5-4DF9-9DC7-892B069D724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665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833D8-A101-493B-AFB7-1EB0237B54C0}" type="datetimeFigureOut">
              <a:rPr lang="en-US" smtClean="0"/>
              <a:t>12/18/2015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E1C79-A54A-45ED-B563-2B0E58F2F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150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833D8-A101-493B-AFB7-1EB0237B54C0}" type="datetimeFigureOut">
              <a:rPr lang="en-US" smtClean="0"/>
              <a:t>12/18/2015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E1C79-A54A-45ED-B563-2B0E58F2F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508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833D8-A101-493B-AFB7-1EB0237B54C0}" type="datetimeFigureOut">
              <a:rPr lang="en-US" smtClean="0"/>
              <a:t>12/18/2015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E1C79-A54A-45ED-B563-2B0E58F2F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2843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7444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573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Title and Content"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 contrast="7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493873" y="651350"/>
            <a:ext cx="6267484" cy="3652171"/>
          </a:xfrm>
        </p:spPr>
        <p:txBody>
          <a:bodyPr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8810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 contrast="7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493873" y="651350"/>
            <a:ext cx="6267484" cy="3652171"/>
          </a:xfrm>
        </p:spPr>
        <p:txBody>
          <a:bodyPr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93873" y="5862934"/>
            <a:ext cx="1838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spc="50" dirty="0">
                <a:solidFill>
                  <a:prstClr val="black"/>
                </a:solidFill>
                <a:latin typeface="Bodoni Book Italic" panose="02000506080000090003" pitchFamily="2" charset="0"/>
              </a:rPr>
              <a:t>Consequences</a:t>
            </a:r>
          </a:p>
        </p:txBody>
      </p:sp>
    </p:spTree>
    <p:extLst>
      <p:ext uri="{BB962C8B-B14F-4D97-AF65-F5344CB8AC3E}">
        <p14:creationId xmlns:p14="http://schemas.microsoft.com/office/powerpoint/2010/main" val="21072178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2"/>
          </p:nvPr>
        </p:nvSpPr>
        <p:spPr>
          <a:xfrm>
            <a:off x="408525" y="1417637"/>
            <a:ext cx="8278275" cy="4649621"/>
          </a:xfrm>
        </p:spPr>
        <p:txBody>
          <a:bodyPr lIns="91440" anchor="t" anchorCtr="0"/>
          <a:lstStyle>
            <a:lvl1pPr algn="l">
              <a:defRPr>
                <a:solidFill>
                  <a:schemeClr val="bg1"/>
                </a:solidFill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l">
              <a:defRPr>
                <a:solidFill>
                  <a:schemeClr val="bg1"/>
                </a:solidFill>
              </a:defRPr>
            </a:lvl4pPr>
            <a:lvl5pPr algn="l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525" y="274638"/>
            <a:ext cx="8278275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Trajan Pro" pitchFamily="18" charset="0"/>
                <a:cs typeface="Adobe Arabic" pitchFamily="18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8450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Only"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brightnessContrast brigh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2"/>
          </p:nvPr>
        </p:nvSpPr>
        <p:spPr>
          <a:xfrm>
            <a:off x="408525" y="1417637"/>
            <a:ext cx="8278275" cy="4649621"/>
          </a:xfrm>
        </p:spPr>
        <p:txBody>
          <a:bodyPr lIns="91440" anchor="t" anchorCtr="0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525" y="274638"/>
            <a:ext cx="8278275" cy="1143000"/>
          </a:xfrm>
        </p:spPr>
        <p:txBody>
          <a:bodyPr/>
          <a:lstStyle>
            <a:lvl1pPr>
              <a:defRPr>
                <a:latin typeface="Trajan Pro" pitchFamily="18" charset="0"/>
                <a:cs typeface="Adobe Arabic" pitchFamily="18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336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87489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006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833D8-A101-493B-AFB7-1EB0237B54C0}" type="datetimeFigureOut">
              <a:rPr lang="en-US" smtClean="0"/>
              <a:t>12/18/2015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E1C79-A54A-45ED-B563-2B0E58F2F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9702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Title and Content"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 contrast="7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493873" y="651350"/>
            <a:ext cx="6267484" cy="3652171"/>
          </a:xfrm>
        </p:spPr>
        <p:txBody>
          <a:bodyPr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4470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 contrast="7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493873" y="651350"/>
            <a:ext cx="6267484" cy="3652171"/>
          </a:xfrm>
        </p:spPr>
        <p:txBody>
          <a:bodyPr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93873" y="5862934"/>
            <a:ext cx="1838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spc="50" dirty="0">
                <a:solidFill>
                  <a:prstClr val="black"/>
                </a:solidFill>
                <a:latin typeface="Bodoni Book Italic" panose="02000506080000090003" pitchFamily="2" charset="0"/>
              </a:rPr>
              <a:t>Consequences</a:t>
            </a:r>
          </a:p>
        </p:txBody>
      </p:sp>
    </p:spTree>
    <p:extLst>
      <p:ext uri="{BB962C8B-B14F-4D97-AF65-F5344CB8AC3E}">
        <p14:creationId xmlns:p14="http://schemas.microsoft.com/office/powerpoint/2010/main" val="36582784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2"/>
          </p:nvPr>
        </p:nvSpPr>
        <p:spPr>
          <a:xfrm>
            <a:off x="408525" y="1417637"/>
            <a:ext cx="8278275" cy="4649621"/>
          </a:xfrm>
        </p:spPr>
        <p:txBody>
          <a:bodyPr lIns="91440" anchor="t" anchorCtr="0"/>
          <a:lstStyle>
            <a:lvl1pPr algn="l">
              <a:defRPr>
                <a:solidFill>
                  <a:schemeClr val="bg1"/>
                </a:solidFill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l">
              <a:defRPr>
                <a:solidFill>
                  <a:schemeClr val="bg1"/>
                </a:solidFill>
              </a:defRPr>
            </a:lvl4pPr>
            <a:lvl5pPr algn="l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525" y="274638"/>
            <a:ext cx="8278275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Trajan Pro" pitchFamily="18" charset="0"/>
                <a:cs typeface="Adobe Arabic" pitchFamily="18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5104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Only"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brightnessContrast brigh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2"/>
          </p:nvPr>
        </p:nvSpPr>
        <p:spPr>
          <a:xfrm>
            <a:off x="408525" y="1417637"/>
            <a:ext cx="8278275" cy="4649621"/>
          </a:xfrm>
        </p:spPr>
        <p:txBody>
          <a:bodyPr lIns="91440" anchor="t" anchorCtr="0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525" y="274638"/>
            <a:ext cx="8278275" cy="1143000"/>
          </a:xfrm>
        </p:spPr>
        <p:txBody>
          <a:bodyPr/>
          <a:lstStyle>
            <a:lvl1pPr>
              <a:defRPr>
                <a:latin typeface="Trajan Pro" pitchFamily="18" charset="0"/>
                <a:cs typeface="Adobe Arabic" pitchFamily="18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1110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B628E-4010-4970-8933-A0652A9C4FDF}" type="datetimeFigureOut">
              <a:rPr lang="en-US" smtClean="0"/>
              <a:pPr/>
              <a:t>12/18/2015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87A1E-D8D6-4A8D-844D-53E316E030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718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833D8-A101-493B-AFB7-1EB0237B54C0}" type="datetimeFigureOut">
              <a:rPr lang="en-US" smtClean="0"/>
              <a:t>12/18/2015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E1C79-A54A-45ED-B563-2B0E58F2F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805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833D8-A101-493B-AFB7-1EB0237B54C0}" type="datetimeFigureOut">
              <a:rPr lang="en-US" smtClean="0"/>
              <a:t>12/18/2015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E1C79-A54A-45ED-B563-2B0E58F2F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660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833D8-A101-493B-AFB7-1EB0237B54C0}" type="datetimeFigureOut">
              <a:rPr lang="en-US" smtClean="0"/>
              <a:t>12/18/2015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E1C79-A54A-45ED-B563-2B0E58F2F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711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833D8-A101-493B-AFB7-1EB0237B54C0}" type="datetimeFigureOut">
              <a:rPr lang="en-US" smtClean="0"/>
              <a:t>12/18/2015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E1C79-A54A-45ED-B563-2B0E58F2F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684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833D8-A101-493B-AFB7-1EB0237B54C0}" type="datetimeFigureOut">
              <a:rPr lang="en-US" smtClean="0"/>
              <a:t>12/18/2015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E1C79-A54A-45ED-B563-2B0E58F2F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459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833D8-A101-493B-AFB7-1EB0237B54C0}" type="datetimeFigureOut">
              <a:rPr lang="en-US" smtClean="0"/>
              <a:t>12/18/2015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E1C79-A54A-45ED-B563-2B0E58F2F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522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833D8-A101-493B-AFB7-1EB0237B54C0}" type="datetimeFigureOut">
              <a:rPr lang="en-US" smtClean="0"/>
              <a:t>12/18/2015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E1C79-A54A-45ED-B563-2B0E58F2F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469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833D8-A101-493B-AFB7-1EB0237B54C0}" type="datetimeFigureOut">
              <a:rPr lang="en-US" smtClean="0"/>
              <a:t>12/18/2015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3E1C79-A54A-45ED-B563-2B0E58F2F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62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Georgia" pitchFamily="18" charset="0"/>
              </a:defRPr>
            </a:lvl1pPr>
          </a:lstStyle>
          <a:p>
            <a:fld id="{B69C6752-19DD-4C9F-9E67-4214E774E404}" type="datetimeFigureOut">
              <a:rPr lang="en-US" smtClean="0"/>
              <a:pPr/>
              <a:t>12/18/2015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Georgia" pitchFamily="18" charset="0"/>
              </a:defRPr>
            </a:lvl1pPr>
          </a:lstStyle>
          <a:p>
            <a:fld id="{17883B3D-8639-4C1B-9D39-751A1A2E60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128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n-lt"/>
          <a:ea typeface="MS PGothic" pitchFamily="34" charset="-128"/>
          <a:cs typeface="Book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  <a:ea typeface="MS PGothic" pitchFamily="34" charset="-128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  <a:ea typeface="MS PGothic" pitchFamily="34" charset="-128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  <a:ea typeface="MS PGothic" pitchFamily="34" charset="-128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Book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Book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Book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Book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Georgia" pitchFamily="18" charset="0"/>
              </a:defRPr>
            </a:lvl1pPr>
          </a:lstStyle>
          <a:p>
            <a:fld id="{B01B628E-4010-4970-8933-A0652A9C4FDF}" type="datetimeFigureOut">
              <a:rPr lang="en-US" smtClean="0"/>
              <a:pPr/>
              <a:t>12/18/2015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Georgia" pitchFamily="18" charset="0"/>
              </a:defRPr>
            </a:lvl1pPr>
          </a:lstStyle>
          <a:p>
            <a:fld id="{97387A1E-D8D6-4A8D-844D-53E316E030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52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n-lt"/>
          <a:ea typeface="MS PGothic" pitchFamily="34" charset="-128"/>
          <a:cs typeface="Book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  <a:ea typeface="MS PGothic" pitchFamily="34" charset="-128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  <a:ea typeface="MS PGothic" pitchFamily="34" charset="-128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  <a:ea typeface="MS PGothic" pitchFamily="34" charset="-128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Book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Book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Book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Book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2.xml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4770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pc="300" dirty="0">
                <a:solidFill>
                  <a:prstClr val="white">
                    <a:lumMod val="75000"/>
                  </a:prstClr>
                </a:solidFill>
                <a:latin typeface="Bodoni Book Italic" panose="02000506080000090003" pitchFamily="2" charset="0"/>
              </a:rPr>
              <a:t>Part </a:t>
            </a:r>
            <a:r>
              <a:rPr lang="en-US" sz="2000" spc="300" dirty="0" smtClean="0">
                <a:solidFill>
                  <a:prstClr val="white">
                    <a:lumMod val="75000"/>
                  </a:prstClr>
                </a:solidFill>
                <a:latin typeface="Bodoni Book Italic" panose="02000506080000090003" pitchFamily="2" charset="0"/>
              </a:rPr>
              <a:t>4</a:t>
            </a:r>
            <a:endParaRPr lang="en-US" sz="2000" spc="300" dirty="0">
              <a:solidFill>
                <a:prstClr val="white">
                  <a:lumMod val="75000"/>
                </a:prstClr>
              </a:solidFill>
              <a:latin typeface="Bodoni Book Italic" panose="02000506080000090003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4800600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spc="300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Sin and its Consequences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5562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</a:rPr>
              <a:t>Genesis 3:7-24</a:t>
            </a:r>
          </a:p>
        </p:txBody>
      </p:sp>
    </p:spTree>
    <p:extLst>
      <p:ext uri="{BB962C8B-B14F-4D97-AF65-F5344CB8AC3E}">
        <p14:creationId xmlns:p14="http://schemas.microsoft.com/office/powerpoint/2010/main" val="99616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2"/>
          </p:nvPr>
        </p:nvSpPr>
        <p:spPr>
          <a:xfrm>
            <a:off x="408526" y="1603375"/>
            <a:ext cx="6449474" cy="446388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“And </a:t>
            </a:r>
            <a:r>
              <a:rPr lang="en-US" dirty="0">
                <a:solidFill>
                  <a:srgbClr val="000000"/>
                </a:solidFill>
              </a:rPr>
              <a:t>you shall make for them linen trousers to cover their nakedness; they shall reach from the waist to the </a:t>
            </a:r>
            <a:r>
              <a:rPr lang="en-US" dirty="0" smtClean="0">
                <a:solidFill>
                  <a:srgbClr val="000000"/>
                </a:solidFill>
              </a:rPr>
              <a:t>thighs” (Ex. 28:42)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The thighs were to be covered (Is. 47:2, 3)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“From A to Z” includes “Z”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Covering Nakedness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075" y="1603375"/>
            <a:ext cx="2371725" cy="525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33400" y="5486400"/>
            <a:ext cx="3323346" cy="52322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Timothy 2:9, 10</a:t>
            </a:r>
          </a:p>
        </p:txBody>
      </p:sp>
    </p:spTree>
    <p:extLst>
      <p:ext uri="{BB962C8B-B14F-4D97-AF65-F5344CB8AC3E}">
        <p14:creationId xmlns:p14="http://schemas.microsoft.com/office/powerpoint/2010/main" val="11490127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Because God chose to clothe our first parents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Because nakedness is associated with shame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Because clothing reflects the heart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Because we are to make no provisions for the flesh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Because the body is the temple of God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Clothing Matters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617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2"/>
          </p:nvPr>
        </p:nvSpPr>
        <p:spPr>
          <a:xfrm>
            <a:off x="408525" y="2743200"/>
            <a:ext cx="8278275" cy="3324058"/>
          </a:xfrm>
        </p:spPr>
        <p:txBody>
          <a:bodyPr/>
          <a:lstStyle/>
          <a:p>
            <a:pPr>
              <a:buBlip>
                <a:blip r:embed="rId2"/>
              </a:buBlip>
            </a:pPr>
            <a:r>
              <a:rPr lang="en-US" dirty="0" smtClean="0"/>
              <a:t>Modest clothing </a:t>
            </a:r>
            <a:r>
              <a:rPr lang="en-US" dirty="0" smtClean="0">
                <a:latin typeface="Arial"/>
                <a:cs typeface="Arial"/>
              </a:rPr>
              <a:t>→ </a:t>
            </a:r>
            <a:r>
              <a:rPr lang="en-US" dirty="0" smtClean="0">
                <a:solidFill>
                  <a:srgbClr val="C00000"/>
                </a:solidFill>
              </a:rPr>
              <a:t>PHYSICAL</a:t>
            </a:r>
          </a:p>
          <a:p>
            <a:pPr lvl="1"/>
            <a:r>
              <a:rPr lang="en-US" dirty="0" smtClean="0"/>
              <a:t>1 Timothy 2:9, 10</a:t>
            </a:r>
            <a:endParaRPr lang="en-US" dirty="0" smtClean="0">
              <a:solidFill>
                <a:srgbClr val="C00000"/>
              </a:solidFill>
            </a:endParaRPr>
          </a:p>
          <a:p>
            <a:pPr>
              <a:buBlip>
                <a:blip r:embed="rId2"/>
              </a:buBlip>
            </a:pPr>
            <a:r>
              <a:rPr lang="en-US" dirty="0" smtClean="0"/>
              <a:t>The Lamb of God </a:t>
            </a:r>
            <a:r>
              <a:rPr lang="en-US" dirty="0" smtClean="0">
                <a:latin typeface="Arial"/>
                <a:cs typeface="Arial"/>
              </a:rPr>
              <a:t>→ </a:t>
            </a:r>
            <a:r>
              <a:rPr lang="en-US" dirty="0" smtClean="0">
                <a:solidFill>
                  <a:srgbClr val="C00000"/>
                </a:solidFill>
                <a:cs typeface="Arial"/>
              </a:rPr>
              <a:t>SPIRITUAL </a:t>
            </a:r>
          </a:p>
          <a:p>
            <a:pPr lvl="1"/>
            <a:r>
              <a:rPr lang="en-US" dirty="0" smtClean="0"/>
              <a:t>John 1:29; Galatians 3:26, 27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1" y="274638"/>
            <a:ext cx="8458200" cy="1143000"/>
          </a:xfrm>
        </p:spPr>
        <p:txBody>
          <a:bodyPr/>
          <a:lstStyle/>
          <a:p>
            <a:r>
              <a:rPr lang="en-US" dirty="0" smtClean="0"/>
              <a:t>Both Physical &amp; Spiritual Nakedness Matter!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752600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Faithful obedience is required for both to covered!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452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Previously: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4000" dirty="0" smtClean="0"/>
              <a:t>Sin brings shame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dirty="0" smtClean="0"/>
              <a:t>Sin brings separation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dirty="0" smtClean="0"/>
              <a:t>Sin brings the tendency to justify myself </a:t>
            </a:r>
          </a:p>
        </p:txBody>
      </p:sp>
    </p:spTree>
    <p:extLst>
      <p:ext uri="{BB962C8B-B14F-4D97-AF65-F5344CB8AC3E}">
        <p14:creationId xmlns:p14="http://schemas.microsoft.com/office/powerpoint/2010/main" val="88128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2"/>
          </p:nvPr>
        </p:nvSpPr>
        <p:spPr>
          <a:xfrm>
            <a:off x="408525" y="1417637"/>
            <a:ext cx="8278275" cy="4649621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 smtClean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GENESIS 3:14-19</a:t>
            </a:r>
          </a:p>
          <a:p>
            <a:r>
              <a:rPr lang="en-US" b="1" dirty="0" smtClean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effectLst>
                  <a:glow rad="127000">
                    <a:schemeClr val="bg1"/>
                  </a:glow>
                </a:effectLst>
              </a:rPr>
              <a:t>KEY WORD: “CURSE”</a:t>
            </a:r>
          </a:p>
          <a:p>
            <a:pPr lvl="1"/>
            <a:r>
              <a:rPr lang="en-US" dirty="0" smtClean="0"/>
              <a:t>The Serpent (3:14, 15)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50" dirty="0"/>
              <a:t>4</a:t>
            </a:r>
            <a:r>
              <a:rPr lang="en-US" spc="-150" dirty="0" smtClean="0"/>
              <a:t>. Sin Brings Curses</a:t>
            </a:r>
            <a:endParaRPr lang="en-US" spc="-150" dirty="0"/>
          </a:p>
        </p:txBody>
      </p:sp>
    </p:spTree>
    <p:extLst>
      <p:ext uri="{BB962C8B-B14F-4D97-AF65-F5344CB8AC3E}">
        <p14:creationId xmlns:p14="http://schemas.microsoft.com/office/powerpoint/2010/main" val="926386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2"/>
          </p:nvPr>
        </p:nvSpPr>
        <p:spPr>
          <a:xfrm>
            <a:off x="381000" y="1019342"/>
            <a:ext cx="8278275" cy="3857458"/>
          </a:xfrm>
        </p:spPr>
        <p:txBody>
          <a:bodyPr>
            <a:prstTxWarp prst="textPlain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>
              <a:buNone/>
            </a:pP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Eras Bold ITC" panose="020B0907030504020204" pitchFamily="34" charset="0"/>
              </a:rPr>
              <a:t>“ENMITY”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Eras Bold ITC" panose="020B0907030504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41020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prstClr val="black"/>
                </a:solidFill>
              </a:rPr>
              <a:t>Between You And The Woman</a:t>
            </a:r>
          </a:p>
          <a:p>
            <a:pPr algn="ctr"/>
            <a:r>
              <a:rPr lang="en-US" sz="2800" i="1" dirty="0">
                <a:solidFill>
                  <a:prstClr val="black"/>
                </a:solidFill>
              </a:rPr>
              <a:t>Between Your Seed And Her Seed</a:t>
            </a:r>
          </a:p>
        </p:txBody>
      </p:sp>
    </p:spTree>
    <p:extLst>
      <p:ext uri="{BB962C8B-B14F-4D97-AF65-F5344CB8AC3E}">
        <p14:creationId xmlns:p14="http://schemas.microsoft.com/office/powerpoint/2010/main" val="148270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2"/>
          </p:nvPr>
        </p:nvSpPr>
        <p:spPr>
          <a:xfrm>
            <a:off x="408525" y="1417637"/>
            <a:ext cx="8278275" cy="4649621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 smtClean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GENESIS 3:14-19</a:t>
            </a:r>
          </a:p>
          <a:p>
            <a:r>
              <a:rPr lang="en-US" b="1" dirty="0" smtClean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effectLst>
                  <a:glow rad="127000">
                    <a:schemeClr val="bg1"/>
                  </a:glow>
                </a:effectLst>
              </a:rPr>
              <a:t>KEY WORD: “CURSE”</a:t>
            </a:r>
          </a:p>
          <a:p>
            <a:pPr lvl="1"/>
            <a:r>
              <a:rPr lang="en-US" dirty="0" smtClean="0"/>
              <a:t>The Serpent (3:14, 15)</a:t>
            </a:r>
          </a:p>
          <a:p>
            <a:pPr lvl="1"/>
            <a:r>
              <a:rPr lang="en-US" dirty="0" smtClean="0"/>
              <a:t>The Woman (3:16)</a:t>
            </a:r>
          </a:p>
          <a:p>
            <a:pPr lvl="1"/>
            <a:r>
              <a:rPr lang="en-US" dirty="0" smtClean="0"/>
              <a:t>The Man (3:17-19)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50" dirty="0"/>
              <a:t>4</a:t>
            </a:r>
            <a:r>
              <a:rPr lang="en-US" spc="-150" dirty="0" smtClean="0"/>
              <a:t>. Sin Brings Curses</a:t>
            </a:r>
            <a:endParaRPr lang="en-US" spc="-150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5200471"/>
            <a:ext cx="7911941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lvl="2" algn="ctr"/>
            <a:r>
              <a:rPr lang="en-US" sz="3600" b="1" dirty="0">
                <a:solidFill>
                  <a:srgbClr val="C00000"/>
                </a:solidFill>
              </a:rPr>
              <a:t>LESSON: </a:t>
            </a:r>
            <a:r>
              <a:rPr lang="en-US" sz="3600" dirty="0">
                <a:solidFill>
                  <a:prstClr val="black"/>
                </a:solidFill>
              </a:rPr>
              <a:t>There is never an excuse to justify sin (Rom. </a:t>
            </a:r>
            <a:r>
              <a:rPr lang="en-US" sz="3600" dirty="0" smtClean="0">
                <a:solidFill>
                  <a:prstClr val="black"/>
                </a:solidFill>
              </a:rPr>
              <a:t>1:20, 21)</a:t>
            </a:r>
            <a:endParaRPr lang="en-US" sz="3600" i="1" spc="3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8281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2"/>
          </p:nvPr>
        </p:nvSpPr>
        <p:spPr>
          <a:xfrm>
            <a:off x="408525" y="1417637"/>
            <a:ext cx="6287550" cy="5059363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GENESIS </a:t>
            </a:r>
            <a:r>
              <a:rPr lang="en-US" sz="3600" b="1" dirty="0" smtClean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3:20, 21</a:t>
            </a:r>
            <a:endParaRPr lang="en-US" sz="3600" b="1" dirty="0"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  <a:p>
            <a:r>
              <a:rPr lang="en-US" b="1" dirty="0" smtClean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effectLst>
                  <a:glow rad="127000">
                    <a:schemeClr val="bg1"/>
                  </a:glow>
                </a:effectLst>
              </a:rPr>
              <a:t>MADE TUNICS OF SKIN</a:t>
            </a:r>
            <a:endParaRPr lang="en-US" b="1" dirty="0">
              <a:ln>
                <a:solidFill>
                  <a:schemeClr val="tx1"/>
                </a:solidFill>
              </a:ln>
              <a:solidFill>
                <a:schemeClr val="accent2"/>
              </a:solidFill>
              <a:effectLst>
                <a:glow rad="127000">
                  <a:schemeClr val="bg1"/>
                </a:glow>
              </a:effectLst>
            </a:endParaRPr>
          </a:p>
          <a:p>
            <a:pPr lvl="1">
              <a:buBlip>
                <a:blip r:embed="rId2"/>
              </a:buBlip>
            </a:pPr>
            <a:r>
              <a:rPr lang="en-US" dirty="0" smtClean="0"/>
              <a:t>“Made” </a:t>
            </a:r>
            <a:r>
              <a:rPr lang="en-US" dirty="0" smtClean="0"/>
              <a:t>(</a:t>
            </a:r>
            <a:r>
              <a:rPr lang="en-US" i="1" dirty="0" smtClean="0"/>
              <a:t>make</a:t>
            </a:r>
            <a:r>
              <a:rPr lang="en-US" dirty="0" smtClean="0"/>
              <a:t>, 2:18</a:t>
            </a:r>
            <a:r>
              <a:rPr lang="en-US" dirty="0" smtClean="0"/>
              <a:t>)</a:t>
            </a:r>
          </a:p>
          <a:p>
            <a:pPr lvl="1">
              <a:buBlip>
                <a:blip r:embed="rId2"/>
              </a:buBlip>
            </a:pPr>
            <a:r>
              <a:rPr lang="en-US" dirty="0" smtClean="0"/>
              <a:t>Why did God make </a:t>
            </a:r>
            <a:r>
              <a:rPr lang="en-US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TUNICS</a:t>
            </a:r>
            <a:r>
              <a:rPr lang="en-US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/>
              <a:t>of </a:t>
            </a:r>
            <a:r>
              <a:rPr lang="en-US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SKIN</a:t>
            </a:r>
            <a:r>
              <a:rPr lang="en-US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/>
              <a:t>for Adam and Eve?</a:t>
            </a:r>
          </a:p>
          <a:p>
            <a:pPr lvl="2"/>
            <a:r>
              <a:rPr lang="en-US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To solve the issue with nakedness (3:10)</a:t>
            </a:r>
          </a:p>
          <a:p>
            <a:pPr lvl="2"/>
            <a:r>
              <a:rPr lang="en-US" dirty="0" smtClean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Bloody" pitchFamily="2" charset="0"/>
              </a:rPr>
              <a:t>The shadow of redemption</a:t>
            </a:r>
          </a:p>
          <a:p>
            <a:pPr lvl="3"/>
            <a:r>
              <a:rPr lang="en-US" dirty="0" smtClean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Hebrews </a:t>
            </a:r>
            <a:r>
              <a:rPr lang="en-US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9:22, “…without the shedding of blood there is no remission.” </a:t>
            </a:r>
            <a:endParaRPr lang="en-US" dirty="0" smtClean="0"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5. Sin Requires A Covering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075" y="1603375"/>
            <a:ext cx="2371725" cy="525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96348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2"/>
          </p:nvPr>
        </p:nvSpPr>
        <p:spPr>
          <a:xfrm>
            <a:off x="408525" y="1417637"/>
            <a:ext cx="8278275" cy="5059363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C00000"/>
                </a:solidFill>
              </a:rPr>
              <a:t>One can wear something and yet be naked (Gen. 3:7, 10)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C00000"/>
                </a:solidFill>
              </a:rPr>
              <a:t>Clothing communicates something</a:t>
            </a:r>
          </a:p>
          <a:p>
            <a:pPr lvl="1"/>
            <a:r>
              <a:rPr lang="en-US" dirty="0" smtClean="0"/>
              <a:t>That Jacob loved Joseph more than the others (Gen. 37:3, 4)</a:t>
            </a:r>
          </a:p>
          <a:p>
            <a:pPr lvl="1"/>
            <a:r>
              <a:rPr lang="en-US" dirty="0" smtClean="0"/>
              <a:t>That some were virgins (2 Sam. 13:18, 19)</a:t>
            </a:r>
          </a:p>
          <a:p>
            <a:pPr lvl="1"/>
            <a:r>
              <a:rPr lang="en-US" dirty="0" smtClean="0"/>
              <a:t>That some were harlots (Prov. 7:10)</a:t>
            </a:r>
          </a:p>
          <a:p>
            <a:pPr lvl="1"/>
            <a:r>
              <a:rPr lang="en-US" dirty="0" smtClean="0"/>
              <a:t>Sensibility (Mk. 5:15)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C00000"/>
                </a:solidFill>
              </a:rPr>
              <a:t>There is a standard for what is modest (Rom. 12:1, 2)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Facts About Clothing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97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6699FF">
                  <a:alpha val="29999"/>
                </a:srgbClr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4276" name="Rectangle 4"/>
          <p:cNvSpPr>
            <a:spLocks noGrp="1" noChangeArrowheads="1"/>
          </p:cNvSpPr>
          <p:nvPr>
            <p:ph idx="12"/>
          </p:nvPr>
        </p:nvSpPr>
        <p:spPr>
          <a:xfrm>
            <a:off x="408525" y="1417637"/>
            <a:ext cx="8278275" cy="5059363"/>
          </a:xfrm>
        </p:spPr>
        <p:txBody>
          <a:bodyPr>
            <a:normAutofit fontScale="92500" lnSpcReduction="20000"/>
          </a:bodyPr>
          <a:lstStyle/>
          <a:p>
            <a:pPr>
              <a:buClr>
                <a:schemeClr val="accent2">
                  <a:lumMod val="40000"/>
                  <a:lumOff val="60000"/>
                </a:schemeClr>
              </a:buClr>
              <a:buSzPct val="120000"/>
              <a:buFont typeface="Webdings" panose="05030102010509060703" pitchFamily="18" charset="2"/>
              <a:buChar char=""/>
            </a:pPr>
            <a:r>
              <a:rPr lang="en-US" dirty="0" smtClean="0"/>
              <a:t>“In like manner also, that the women adorn themselves in modest apparel, with propriety and moderation” (1 Tim. 2:9)</a:t>
            </a:r>
          </a:p>
          <a:p>
            <a:pPr>
              <a:buClr>
                <a:schemeClr val="accent2">
                  <a:lumMod val="40000"/>
                  <a:lumOff val="60000"/>
                </a:schemeClr>
              </a:buClr>
              <a:buSzPct val="120000"/>
              <a:buFont typeface="Webdings" panose="05030102010509060703" pitchFamily="18" charset="2"/>
              <a:buChar char=""/>
            </a:pPr>
            <a:r>
              <a:rPr lang="en-US" dirty="0" smtClean="0"/>
              <a:t>Definitions:</a:t>
            </a:r>
          </a:p>
          <a:p>
            <a:pPr marL="822960" lvl="1" indent="-548640">
              <a:buClr>
                <a:schemeClr val="tx1"/>
              </a:buClr>
              <a:buSzPct val="120000"/>
              <a:buFont typeface="Wingdings" panose="05000000000000000000" pitchFamily="2" charset="2"/>
              <a:buChar char=""/>
            </a:pPr>
            <a:r>
              <a:rPr lang="en-US" b="1" i="1" dirty="0" smtClean="0"/>
              <a:t>Modest</a:t>
            </a:r>
            <a:r>
              <a:rPr lang="en-US" dirty="0" smtClean="0"/>
              <a:t>– well-arranged; seemly (Thayer)</a:t>
            </a:r>
          </a:p>
          <a:p>
            <a:pPr marL="822960" lvl="1" indent="-548640">
              <a:buClr>
                <a:schemeClr val="tx1"/>
              </a:buClr>
              <a:buSzPct val="120000"/>
              <a:buFont typeface="Wingdings" panose="05000000000000000000" pitchFamily="2" charset="2"/>
              <a:buChar char=""/>
            </a:pPr>
            <a:r>
              <a:rPr lang="en-US" b="1" i="1" dirty="0" smtClean="0"/>
              <a:t>Propriety</a:t>
            </a:r>
            <a:r>
              <a:rPr lang="en-US" dirty="0" smtClean="0"/>
              <a:t>– a sense of shame, bashfulness, regard for others (Thayer)</a:t>
            </a:r>
          </a:p>
          <a:p>
            <a:pPr marL="822960" lvl="1" indent="-548640">
              <a:buClr>
                <a:schemeClr val="tx1"/>
              </a:buClr>
              <a:buSzPct val="120000"/>
              <a:buFont typeface="Wingdings" panose="05000000000000000000" pitchFamily="2" charset="2"/>
              <a:buChar char=""/>
            </a:pPr>
            <a:r>
              <a:rPr lang="en-US" b="1" i="1" dirty="0" smtClean="0"/>
              <a:t>Moderation</a:t>
            </a:r>
            <a:r>
              <a:rPr lang="en-US" dirty="0" smtClean="0"/>
              <a:t>– </a:t>
            </a:r>
            <a:r>
              <a:rPr lang="en-US" altLang="en-US" dirty="0" smtClean="0"/>
              <a:t>reasonableness</a:t>
            </a:r>
            <a:r>
              <a:rPr lang="en-US" altLang="en-US" dirty="0"/>
              <a:t>, rationality, mental soundness, good judgment, moderation, self – </a:t>
            </a:r>
            <a:r>
              <a:rPr lang="en-US" altLang="en-US" dirty="0" smtClean="0"/>
              <a:t>control </a:t>
            </a:r>
            <a:r>
              <a:rPr lang="en-US" altLang="en-US" dirty="0"/>
              <a:t>(Arndt and Gingrich) </a:t>
            </a:r>
            <a:endParaRPr lang="en-US" altLang="en-US" dirty="0" smtClean="0"/>
          </a:p>
          <a:p>
            <a:pPr>
              <a:buClr>
                <a:schemeClr val="accent2">
                  <a:lumMod val="40000"/>
                  <a:lumOff val="60000"/>
                </a:schemeClr>
              </a:buClr>
              <a:buSzPct val="120000"/>
              <a:buFont typeface="Webdings" panose="05030102010509060703" pitchFamily="18" charset="2"/>
              <a:buChar char=""/>
            </a:pPr>
            <a:r>
              <a:rPr lang="en-US" dirty="0" smtClean="0"/>
              <a:t>If the heart is right, the hemline will be right </a:t>
            </a:r>
            <a:br>
              <a:rPr lang="en-US" dirty="0" smtClean="0"/>
            </a:br>
            <a:r>
              <a:rPr lang="en-US" dirty="0" smtClean="0"/>
              <a:t>(1 Pet. 3:3-4)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5400" dirty="0" smtClean="0"/>
              <a:t>Body Presentation</a:t>
            </a:r>
          </a:p>
        </p:txBody>
      </p:sp>
    </p:spTree>
    <p:extLst>
      <p:ext uri="{BB962C8B-B14F-4D97-AF65-F5344CB8AC3E}">
        <p14:creationId xmlns:p14="http://schemas.microsoft.com/office/powerpoint/2010/main" val="35020189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 pattern="recta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2"/>
          </p:nvPr>
        </p:nvSpPr>
        <p:spPr>
          <a:xfrm>
            <a:off x="408526" y="1603375"/>
            <a:ext cx="6287550" cy="446388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“…corresponding </a:t>
            </a:r>
            <a:r>
              <a:rPr lang="en-US" dirty="0">
                <a:solidFill>
                  <a:srgbClr val="000000"/>
                </a:solidFill>
              </a:rPr>
              <a:t>most nearly to our long shirt, reaching below the knee always, and, in case it was designed for dress occasions, reaching almost to the ground</a:t>
            </a:r>
            <a:r>
              <a:rPr lang="en-US" dirty="0" smtClean="0">
                <a:solidFill>
                  <a:srgbClr val="000000"/>
                </a:solidFill>
              </a:rPr>
              <a:t>” (</a:t>
            </a:r>
            <a:r>
              <a:rPr lang="en-US" dirty="0" err="1">
                <a:solidFill>
                  <a:srgbClr val="000000"/>
                </a:solidFill>
              </a:rPr>
              <a:t>I.S.B.E</a:t>
            </a:r>
            <a:r>
              <a:rPr lang="en-US" dirty="0">
                <a:solidFill>
                  <a:srgbClr val="000000"/>
                </a:solidFill>
              </a:rPr>
              <a:t>., II:877). 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The Tunic &amp; The Body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075" y="1603375"/>
            <a:ext cx="2371725" cy="525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30380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04Gen3_sin_satan_allurment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Angles">
    <a:dk1>
      <a:srgbClr val="000000"/>
    </a:dk1>
    <a:lt1>
      <a:srgbClr val="FFFFFF"/>
    </a:lt1>
    <a:dk2>
      <a:srgbClr val="434342"/>
    </a:dk2>
    <a:lt2>
      <a:srgbClr val="CDD7D9"/>
    </a:lt2>
    <a:accent1>
      <a:srgbClr val="797B7E"/>
    </a:accent1>
    <a:accent2>
      <a:srgbClr val="F96A1B"/>
    </a:accent2>
    <a:accent3>
      <a:srgbClr val="08A1D9"/>
    </a:accent3>
    <a:accent4>
      <a:srgbClr val="7C984A"/>
    </a:accent4>
    <a:accent5>
      <a:srgbClr val="C2AD8D"/>
    </a:accent5>
    <a:accent6>
      <a:srgbClr val="506E94"/>
    </a:accent6>
    <a:hlink>
      <a:srgbClr val="5F5F5F"/>
    </a:hlink>
    <a:folHlink>
      <a:srgbClr val="96969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654</TotalTime>
  <Words>514</Words>
  <Application>Microsoft Office PowerPoint</Application>
  <PresentationFormat>On-screen Show (4:3)</PresentationFormat>
  <Paragraphs>65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8" baseType="lpstr">
      <vt:lpstr>Arial</vt:lpstr>
      <vt:lpstr>Georgia</vt:lpstr>
      <vt:lpstr>Eras Bold ITC</vt:lpstr>
      <vt:lpstr>Calibri</vt:lpstr>
      <vt:lpstr>Bloody</vt:lpstr>
      <vt:lpstr>Book</vt:lpstr>
      <vt:lpstr>Bodoni Book Italic</vt:lpstr>
      <vt:lpstr>MS PGothic</vt:lpstr>
      <vt:lpstr>Wingdings</vt:lpstr>
      <vt:lpstr>Arial Black</vt:lpstr>
      <vt:lpstr>Trajan Pro</vt:lpstr>
      <vt:lpstr>Webdings</vt:lpstr>
      <vt:lpstr>Adobe Arabic</vt:lpstr>
      <vt:lpstr>Office Theme</vt:lpstr>
      <vt:lpstr>Sin</vt:lpstr>
      <vt:lpstr>04Gen3_sin_satan_allurment1</vt:lpstr>
      <vt:lpstr>PowerPoint Presentation</vt:lpstr>
      <vt:lpstr>Previously:</vt:lpstr>
      <vt:lpstr>4. Sin Brings Curses</vt:lpstr>
      <vt:lpstr>PowerPoint Presentation</vt:lpstr>
      <vt:lpstr>4. Sin Brings Curses</vt:lpstr>
      <vt:lpstr>5. Sin Requires A Covering</vt:lpstr>
      <vt:lpstr>Facts About Clothing</vt:lpstr>
      <vt:lpstr>Body Presentation</vt:lpstr>
      <vt:lpstr>The Tunic &amp; The Body</vt:lpstr>
      <vt:lpstr>Covering Nakedness</vt:lpstr>
      <vt:lpstr>Why Clothing Matters</vt:lpstr>
      <vt:lpstr>Both Physical &amp; Spiritual Nakedness Matter!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Steven J. Wallace</dc:creator>
  <cp:lastModifiedBy>Steven J. Wallace</cp:lastModifiedBy>
  <cp:revision>17</cp:revision>
  <dcterms:created xsi:type="dcterms:W3CDTF">2015-11-17T22:03:00Z</dcterms:created>
  <dcterms:modified xsi:type="dcterms:W3CDTF">2015-12-19T01:03:02Z</dcterms:modified>
</cp:coreProperties>
</file>