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8" r:id="rId3"/>
  </p:sldMasterIdLst>
  <p:sldIdLst>
    <p:sldId id="262" r:id="rId4"/>
    <p:sldId id="263" r:id="rId5"/>
    <p:sldId id="256" r:id="rId6"/>
    <p:sldId id="257" r:id="rId7"/>
    <p:sldId id="260" r:id="rId8"/>
    <p:sldId id="261" r:id="rId9"/>
    <p:sldId id="258" r:id="rId10"/>
    <p:sldId id="259" r:id="rId11"/>
  </p:sldIdLst>
  <p:sldSz cx="9144000" cy="6858000" type="screen4x3"/>
  <p:notesSz cx="6858000" cy="9144000"/>
  <p:embeddedFontLst>
    <p:embeddedFont>
      <p:font typeface="MS PGothic" panose="020B0600070205080204" pitchFamily="34" charset="-128"/>
      <p:regular r:id="rId12"/>
    </p:embeddedFont>
    <p:embeddedFont>
      <p:font typeface="Calibri" panose="020F0502020204030204" pitchFamily="34" charset="0"/>
      <p:regular r:id="rId13"/>
      <p:bold r:id="rId14"/>
      <p:italic r:id="rId15"/>
      <p:boldItalic r:id="rId16"/>
    </p:embeddedFont>
    <p:embeddedFont>
      <p:font typeface="Georgia" panose="02040502050405020303" pitchFamily="18" charset="0"/>
      <p:regular r:id="rId17"/>
      <p:bold r:id="rId18"/>
      <p:italic r:id="rId19"/>
      <p:boldItalic r:id="rId20"/>
    </p:embeddedFont>
    <p:embeddedFont>
      <p:font typeface="Freestyle Script" panose="030804020302050B0404" pitchFamily="66" charset="0"/>
      <p:regular r:id="rId21"/>
    </p:embeddedFont>
    <p:embeddedFont>
      <p:font typeface="Bodoni Book Italic" panose="02000506080000090003" pitchFamily="2" charset="0"/>
      <p:italic r:id="rId22"/>
    </p:embeddedFont>
    <p:embeddedFont>
      <p:font typeface="Arial Black" panose="020B0A04020102020204" pitchFamily="34" charset="0"/>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3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font" Target="fonts/font10.fntdata"/><Relationship Id="rId7" Type="http://schemas.openxmlformats.org/officeDocument/2006/relationships/slide" Target="slides/slide4.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font" Target="fonts/font4.fntdata"/><Relationship Id="rId23"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font" Target="fonts/font8.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0F9180-ED5B-4879-B323-E9D0BA4BDF0C}" type="datetimeFigureOut">
              <a:rPr lang="en-US" smtClean="0"/>
              <a:t>12/4/2015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52913-1A1B-4F77-A77B-243A75262C88}" type="slidenum">
              <a:rPr lang="en-US" smtClean="0"/>
              <a:t>‹#›</a:t>
            </a:fld>
            <a:endParaRPr lang="en-US"/>
          </a:p>
        </p:txBody>
      </p:sp>
    </p:spTree>
    <p:extLst>
      <p:ext uri="{BB962C8B-B14F-4D97-AF65-F5344CB8AC3E}">
        <p14:creationId xmlns:p14="http://schemas.microsoft.com/office/powerpoint/2010/main" val="459131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0F9180-ED5B-4879-B323-E9D0BA4BDF0C}" type="datetimeFigureOut">
              <a:rPr lang="en-US" smtClean="0"/>
              <a:t>12/4/2015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52913-1A1B-4F77-A77B-243A75262C88}" type="slidenum">
              <a:rPr lang="en-US" smtClean="0"/>
              <a:t>‹#›</a:t>
            </a:fld>
            <a:endParaRPr lang="en-US"/>
          </a:p>
        </p:txBody>
      </p:sp>
    </p:spTree>
    <p:extLst>
      <p:ext uri="{BB962C8B-B14F-4D97-AF65-F5344CB8AC3E}">
        <p14:creationId xmlns:p14="http://schemas.microsoft.com/office/powerpoint/2010/main" val="1853455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0F9180-ED5B-4879-B323-E9D0BA4BDF0C}" type="datetimeFigureOut">
              <a:rPr lang="en-US" smtClean="0"/>
              <a:t>12/4/2015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52913-1A1B-4F77-A77B-243A75262C88}" type="slidenum">
              <a:rPr lang="en-US" smtClean="0"/>
              <a:t>‹#›</a:t>
            </a:fld>
            <a:endParaRPr lang="en-US"/>
          </a:p>
        </p:txBody>
      </p:sp>
    </p:spTree>
    <p:extLst>
      <p:ext uri="{BB962C8B-B14F-4D97-AF65-F5344CB8AC3E}">
        <p14:creationId xmlns:p14="http://schemas.microsoft.com/office/powerpoint/2010/main" val="2792923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extLst>
              <a:ext uri="{BEBA8EAE-BF5A-486C-A8C5-ECC9F3942E4B}">
                <a14:imgProps xmlns:a14="http://schemas.microsoft.com/office/drawing/2010/main">
                  <a14:imgLayer r:embed="rId3">
                    <a14:imgEffect>
                      <a14:brightnessContrast brigh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830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0">
          <a:blip r:embed="rId2">
            <a:extLst>
              <a:ext uri="{BEBA8EAE-BF5A-486C-A8C5-ECC9F3942E4B}">
                <a14:imgProps xmlns:a14="http://schemas.microsoft.com/office/drawing/2010/main">
                  <a14:imgLayer r:embed="rId3">
                    <a14:imgEffect>
                      <a14:brightnessContrast brigh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69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 Title and Content">
    <p:bg>
      <p:bgPr>
        <a:blipFill dpi="0" rotWithShape="0">
          <a:blip r:embed="rId2">
            <a:extLst>
              <a:ext uri="{BEBA8EAE-BF5A-486C-A8C5-ECC9F3942E4B}">
                <a14:imgProps xmlns:a14="http://schemas.microsoft.com/office/drawing/2010/main">
                  <a14:imgLayer r:embed="rId3">
                    <a14:imgEffect>
                      <a14:brightnessContrast bright="29000" contras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1"/>
          </p:nvPr>
        </p:nvSpPr>
        <p:spPr>
          <a:xfrm>
            <a:off x="493873" y="651350"/>
            <a:ext cx="6267484" cy="3652171"/>
          </a:xfrm>
        </p:spPr>
        <p:txBody>
          <a:bodyPr anchor="ctr"/>
          <a:lstStyle>
            <a:lvl1pPr algn="ctr">
              <a:defRPr/>
            </a:lvl1pPr>
            <a:lvl2pPr algn="ctr">
              <a:defRPr/>
            </a:lvl2pPr>
            <a:lvl3pPr algn="ctr">
              <a:defRPr/>
            </a:lvl3pPr>
            <a:lvl4pPr algn="ctr">
              <a:defRPr/>
            </a:lvl4pPr>
            <a:lvl5pPr algn="ct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14469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and Content">
    <p:bg>
      <p:bgPr>
        <a:blipFill dpi="0" rotWithShape="0">
          <a:blip r:embed="rId2">
            <a:extLst>
              <a:ext uri="{BEBA8EAE-BF5A-486C-A8C5-ECC9F3942E4B}">
                <a14:imgProps xmlns:a14="http://schemas.microsoft.com/office/drawing/2010/main">
                  <a14:imgLayer r:embed="rId3">
                    <a14:imgEffect>
                      <a14:brightnessContrast bright="29000" contras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1"/>
          </p:nvPr>
        </p:nvSpPr>
        <p:spPr>
          <a:xfrm>
            <a:off x="493873" y="651350"/>
            <a:ext cx="6267484" cy="3652171"/>
          </a:xfrm>
        </p:spPr>
        <p:txBody>
          <a:bodyPr anchor="ctr"/>
          <a:lstStyle>
            <a:lvl1pPr algn="ctr">
              <a:defRPr/>
            </a:lvl1pPr>
            <a:lvl2pPr algn="ctr">
              <a:defRPr/>
            </a:lvl2pPr>
            <a:lvl3pPr algn="ctr">
              <a:defRPr/>
            </a:lvl3pPr>
            <a:lvl4pPr algn="ctr">
              <a:defRPr/>
            </a:lvl4pPr>
            <a:lvl5pPr algn="ct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Box 3"/>
          <p:cNvSpPr txBox="1"/>
          <p:nvPr/>
        </p:nvSpPr>
        <p:spPr>
          <a:xfrm>
            <a:off x="493873" y="5862934"/>
            <a:ext cx="1838965" cy="461665"/>
          </a:xfrm>
          <a:prstGeom prst="rect">
            <a:avLst/>
          </a:prstGeom>
          <a:noFill/>
        </p:spPr>
        <p:txBody>
          <a:bodyPr wrap="none" rtlCol="0">
            <a:spAutoFit/>
          </a:bodyPr>
          <a:lstStyle/>
          <a:p>
            <a:pPr algn="ctr"/>
            <a:r>
              <a:rPr lang="en-US" sz="2400" i="1" spc="50" dirty="0">
                <a:solidFill>
                  <a:prstClr val="black"/>
                </a:solidFill>
                <a:latin typeface="Bodoni Book Italic" panose="02000506080000090003" pitchFamily="2" charset="0"/>
              </a:rPr>
              <a:t>Consequences</a:t>
            </a:r>
          </a:p>
        </p:txBody>
      </p:sp>
    </p:spTree>
    <p:extLst>
      <p:ext uri="{BB962C8B-B14F-4D97-AF65-F5344CB8AC3E}">
        <p14:creationId xmlns:p14="http://schemas.microsoft.com/office/powerpoint/2010/main" val="3213916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Only">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2"/>
          </p:nvPr>
        </p:nvSpPr>
        <p:spPr>
          <a:xfrm>
            <a:off x="408525" y="1417637"/>
            <a:ext cx="8278275" cy="4649621"/>
          </a:xfrm>
        </p:spPr>
        <p:txBody>
          <a:bodyPr lIns="91440" anchor="t" anchorCtr="0"/>
          <a:lstStyle>
            <a:lvl1pPr algn="l">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08525" y="274638"/>
            <a:ext cx="8278275" cy="1143000"/>
          </a:xfrm>
        </p:spPr>
        <p:txBody>
          <a:bodyPr/>
          <a:lstStyle>
            <a:lvl1pPr>
              <a:defRPr>
                <a:solidFill>
                  <a:schemeClr val="bg1"/>
                </a:solidFill>
                <a:latin typeface="Trajan Pro" pitchFamily="18" charset="0"/>
                <a:cs typeface="Adobe Arabic" pitchFamily="18" charset="-78"/>
              </a:defRPr>
            </a:lvl1pPr>
          </a:lstStyle>
          <a:p>
            <a:r>
              <a:rPr lang="en-US" smtClean="0"/>
              <a:t>Click to edit Master title style</a:t>
            </a:r>
            <a:endParaRPr lang="en-US" dirty="0"/>
          </a:p>
        </p:txBody>
      </p:sp>
    </p:spTree>
    <p:extLst>
      <p:ext uri="{BB962C8B-B14F-4D97-AF65-F5344CB8AC3E}">
        <p14:creationId xmlns:p14="http://schemas.microsoft.com/office/powerpoint/2010/main" val="3077661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Title Only">
    <p:bg>
      <p:bgPr>
        <a:blipFill dpi="0" rotWithShape="0">
          <a:blip r:embed="rId2">
            <a:extLst>
              <a:ext uri="{BEBA8EAE-BF5A-486C-A8C5-ECC9F3942E4B}">
                <a14:imgProps xmlns:a14="http://schemas.microsoft.com/office/drawing/2010/main">
                  <a14:imgLayer r:embed="rId3">
                    <a14:imgEffect>
                      <a14:artisticGlowDiffused/>
                    </a14:imgEffect>
                    <a14:imgEffect>
                      <a14:brightnessContrast bright="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2"/>
          </p:nvPr>
        </p:nvSpPr>
        <p:spPr>
          <a:xfrm>
            <a:off x="408525" y="1417637"/>
            <a:ext cx="8278275" cy="4649621"/>
          </a:xfrm>
        </p:spPr>
        <p:txBody>
          <a:bodyPr lIns="91440" anchor="t" anchorCtr="0"/>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08525" y="274638"/>
            <a:ext cx="8278275" cy="1143000"/>
          </a:xfrm>
        </p:spPr>
        <p:txBody>
          <a:bodyPr/>
          <a:lstStyle>
            <a:lvl1pPr>
              <a:defRPr>
                <a:latin typeface="Trajan Pro" pitchFamily="18" charset="0"/>
                <a:cs typeface="Adobe Arabic" pitchFamily="18" charset="-78"/>
              </a:defRPr>
            </a:lvl1pPr>
          </a:lstStyle>
          <a:p>
            <a:r>
              <a:rPr lang="en-US" smtClean="0"/>
              <a:t>Click to edit Master title style</a:t>
            </a:r>
            <a:endParaRPr lang="en-US"/>
          </a:p>
        </p:txBody>
      </p:sp>
    </p:spTree>
    <p:extLst>
      <p:ext uri="{BB962C8B-B14F-4D97-AF65-F5344CB8AC3E}">
        <p14:creationId xmlns:p14="http://schemas.microsoft.com/office/powerpoint/2010/main" val="406567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1B628E-4010-4970-8933-A0652A9C4FDF}" type="datetimeFigureOut">
              <a:rPr lang="en-US" smtClean="0"/>
              <a:pPr/>
              <a:t>12/4/2015</a:t>
            </a:fld>
            <a:endParaRPr lang="en-US"/>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387A1E-D8D6-4A8D-844D-53E316E03064}" type="slidenum">
              <a:rPr lang="en-US" smtClean="0"/>
              <a:pPr/>
              <a:t>‹#›</a:t>
            </a:fld>
            <a:endParaRPr lang="en-US"/>
          </a:p>
        </p:txBody>
      </p:sp>
    </p:spTree>
    <p:extLst>
      <p:ext uri="{BB962C8B-B14F-4D97-AF65-F5344CB8AC3E}">
        <p14:creationId xmlns:p14="http://schemas.microsoft.com/office/powerpoint/2010/main" val="3362700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extLst>
              <a:ext uri="{BEBA8EAE-BF5A-486C-A8C5-ECC9F3942E4B}">
                <a14:imgProps xmlns:a14="http://schemas.microsoft.com/office/drawing/2010/main">
                  <a14:imgLayer r:embed="rId3">
                    <a14:imgEffect>
                      <a14:brightnessContrast brigh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181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0F9180-ED5B-4879-B323-E9D0BA4BDF0C}" type="datetimeFigureOut">
              <a:rPr lang="en-US" smtClean="0"/>
              <a:t>12/4/2015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52913-1A1B-4F77-A77B-243A75262C88}" type="slidenum">
              <a:rPr lang="en-US" smtClean="0"/>
              <a:t>‹#›</a:t>
            </a:fld>
            <a:endParaRPr lang="en-US"/>
          </a:p>
        </p:txBody>
      </p:sp>
    </p:spTree>
    <p:extLst>
      <p:ext uri="{BB962C8B-B14F-4D97-AF65-F5344CB8AC3E}">
        <p14:creationId xmlns:p14="http://schemas.microsoft.com/office/powerpoint/2010/main" val="5825867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0">
          <a:blip r:embed="rId2">
            <a:extLst>
              <a:ext uri="{BEBA8EAE-BF5A-486C-A8C5-ECC9F3942E4B}">
                <a14:imgProps xmlns:a14="http://schemas.microsoft.com/office/drawing/2010/main">
                  <a14:imgLayer r:embed="rId3">
                    <a14:imgEffect>
                      <a14:brightnessContrast brigh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142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 Title and Content">
    <p:bg>
      <p:bgPr>
        <a:blipFill dpi="0" rotWithShape="0">
          <a:blip r:embed="rId2">
            <a:extLst>
              <a:ext uri="{BEBA8EAE-BF5A-486C-A8C5-ECC9F3942E4B}">
                <a14:imgProps xmlns:a14="http://schemas.microsoft.com/office/drawing/2010/main">
                  <a14:imgLayer r:embed="rId3">
                    <a14:imgEffect>
                      <a14:brightnessContrast bright="29000" contras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1"/>
          </p:nvPr>
        </p:nvSpPr>
        <p:spPr>
          <a:xfrm>
            <a:off x="493873" y="651350"/>
            <a:ext cx="6267484" cy="3652171"/>
          </a:xfrm>
        </p:spPr>
        <p:txBody>
          <a:bodyPr anchor="ctr"/>
          <a:lstStyle>
            <a:lvl1pPr algn="ctr">
              <a:defRPr/>
            </a:lvl1pPr>
            <a:lvl2pPr algn="ctr">
              <a:defRPr/>
            </a:lvl2pPr>
            <a:lvl3pPr algn="ctr">
              <a:defRPr/>
            </a:lvl3pPr>
            <a:lvl4pPr algn="ctr">
              <a:defRPr/>
            </a:lvl4pPr>
            <a:lvl5pPr algn="ct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640986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itle and Content">
    <p:bg>
      <p:bgPr>
        <a:blipFill dpi="0" rotWithShape="0">
          <a:blip r:embed="rId2">
            <a:extLst>
              <a:ext uri="{BEBA8EAE-BF5A-486C-A8C5-ECC9F3942E4B}">
                <a14:imgProps xmlns:a14="http://schemas.microsoft.com/office/drawing/2010/main">
                  <a14:imgLayer r:embed="rId3">
                    <a14:imgEffect>
                      <a14:brightnessContrast bright="29000" contras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1"/>
          </p:nvPr>
        </p:nvSpPr>
        <p:spPr>
          <a:xfrm>
            <a:off x="493873" y="651350"/>
            <a:ext cx="6267484" cy="3652171"/>
          </a:xfrm>
        </p:spPr>
        <p:txBody>
          <a:bodyPr anchor="ctr"/>
          <a:lstStyle>
            <a:lvl1pPr algn="ctr">
              <a:defRPr/>
            </a:lvl1pPr>
            <a:lvl2pPr algn="ctr">
              <a:defRPr/>
            </a:lvl2pPr>
            <a:lvl3pPr algn="ctr">
              <a:defRPr/>
            </a:lvl3pPr>
            <a:lvl4pPr algn="ctr">
              <a:defRPr/>
            </a:lvl4pPr>
            <a:lvl5pPr algn="ct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Box 3"/>
          <p:cNvSpPr txBox="1"/>
          <p:nvPr/>
        </p:nvSpPr>
        <p:spPr>
          <a:xfrm>
            <a:off x="493873" y="5862934"/>
            <a:ext cx="1838965" cy="461665"/>
          </a:xfrm>
          <a:prstGeom prst="rect">
            <a:avLst/>
          </a:prstGeom>
          <a:noFill/>
        </p:spPr>
        <p:txBody>
          <a:bodyPr wrap="none" rtlCol="0">
            <a:spAutoFit/>
          </a:bodyPr>
          <a:lstStyle/>
          <a:p>
            <a:pPr algn="ctr"/>
            <a:r>
              <a:rPr lang="en-US" sz="2400" i="1" spc="50" dirty="0" smtClean="0">
                <a:solidFill>
                  <a:prstClr val="black"/>
                </a:solidFill>
                <a:latin typeface="Bodoni Book Italic" panose="02000506080000090003" pitchFamily="2" charset="0"/>
              </a:rPr>
              <a:t>Consequences</a:t>
            </a:r>
            <a:endParaRPr lang="en-US" sz="2400" i="1" spc="50" dirty="0">
              <a:solidFill>
                <a:prstClr val="black"/>
              </a:solidFill>
              <a:latin typeface="Bodoni Book Italic" panose="02000506080000090003" pitchFamily="2" charset="0"/>
            </a:endParaRPr>
          </a:p>
        </p:txBody>
      </p:sp>
    </p:spTree>
    <p:extLst>
      <p:ext uri="{BB962C8B-B14F-4D97-AF65-F5344CB8AC3E}">
        <p14:creationId xmlns:p14="http://schemas.microsoft.com/office/powerpoint/2010/main" val="9707436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Only">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2"/>
          </p:nvPr>
        </p:nvSpPr>
        <p:spPr>
          <a:xfrm>
            <a:off x="408525" y="1417637"/>
            <a:ext cx="8278275" cy="4649621"/>
          </a:xfrm>
        </p:spPr>
        <p:txBody>
          <a:bodyPr lIns="91440" anchor="t" anchorCtr="0"/>
          <a:lstStyle>
            <a:lvl1pPr algn="l">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08525" y="274638"/>
            <a:ext cx="8278275" cy="1143000"/>
          </a:xfrm>
        </p:spPr>
        <p:txBody>
          <a:bodyPr/>
          <a:lstStyle>
            <a:lvl1pPr>
              <a:defRPr>
                <a:solidFill>
                  <a:schemeClr val="bg1"/>
                </a:solidFill>
                <a:latin typeface="Trajan Pro" pitchFamily="18" charset="0"/>
                <a:cs typeface="Adobe Arabic" pitchFamily="18" charset="-78"/>
              </a:defRPr>
            </a:lvl1pPr>
          </a:lstStyle>
          <a:p>
            <a:r>
              <a:rPr lang="en-US" smtClean="0"/>
              <a:t>Click to edit Master title style</a:t>
            </a:r>
            <a:endParaRPr lang="en-US" dirty="0"/>
          </a:p>
        </p:txBody>
      </p:sp>
    </p:spTree>
    <p:extLst>
      <p:ext uri="{BB962C8B-B14F-4D97-AF65-F5344CB8AC3E}">
        <p14:creationId xmlns:p14="http://schemas.microsoft.com/office/powerpoint/2010/main" val="8270996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Title Only">
    <p:bg>
      <p:bgPr>
        <a:blipFill dpi="0" rotWithShape="0">
          <a:blip r:embed="rId2">
            <a:extLst>
              <a:ext uri="{BEBA8EAE-BF5A-486C-A8C5-ECC9F3942E4B}">
                <a14:imgProps xmlns:a14="http://schemas.microsoft.com/office/drawing/2010/main">
                  <a14:imgLayer r:embed="rId3">
                    <a14:imgEffect>
                      <a14:artisticGlowDiffused/>
                    </a14:imgEffect>
                    <a14:imgEffect>
                      <a14:brightnessContrast bright="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2"/>
          </p:nvPr>
        </p:nvSpPr>
        <p:spPr>
          <a:xfrm>
            <a:off x="408525" y="1417637"/>
            <a:ext cx="8278275" cy="4649621"/>
          </a:xfrm>
        </p:spPr>
        <p:txBody>
          <a:bodyPr lIns="91440" anchor="t" anchorCtr="0"/>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08525" y="274638"/>
            <a:ext cx="8278275" cy="1143000"/>
          </a:xfrm>
        </p:spPr>
        <p:txBody>
          <a:bodyPr/>
          <a:lstStyle>
            <a:lvl1pPr>
              <a:defRPr>
                <a:latin typeface="Trajan Pro" pitchFamily="18" charset="0"/>
                <a:cs typeface="Adobe Arabic" pitchFamily="18" charset="-78"/>
              </a:defRPr>
            </a:lvl1pPr>
          </a:lstStyle>
          <a:p>
            <a:r>
              <a:rPr lang="en-US" smtClean="0"/>
              <a:t>Click to edit Master title style</a:t>
            </a:r>
            <a:endParaRPr lang="en-US"/>
          </a:p>
        </p:txBody>
      </p:sp>
    </p:spTree>
    <p:extLst>
      <p:ext uri="{BB962C8B-B14F-4D97-AF65-F5344CB8AC3E}">
        <p14:creationId xmlns:p14="http://schemas.microsoft.com/office/powerpoint/2010/main" val="2132563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0F9180-ED5B-4879-B323-E9D0BA4BDF0C}" type="datetimeFigureOut">
              <a:rPr lang="en-US" smtClean="0"/>
              <a:t>12/4/2015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52913-1A1B-4F77-A77B-243A75262C88}" type="slidenum">
              <a:rPr lang="en-US" smtClean="0"/>
              <a:t>‹#›</a:t>
            </a:fld>
            <a:endParaRPr lang="en-US"/>
          </a:p>
        </p:txBody>
      </p:sp>
    </p:spTree>
    <p:extLst>
      <p:ext uri="{BB962C8B-B14F-4D97-AF65-F5344CB8AC3E}">
        <p14:creationId xmlns:p14="http://schemas.microsoft.com/office/powerpoint/2010/main" val="3461933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0F9180-ED5B-4879-B323-E9D0BA4BDF0C}" type="datetimeFigureOut">
              <a:rPr lang="en-US" smtClean="0"/>
              <a:t>12/4/2015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652913-1A1B-4F77-A77B-243A75262C88}" type="slidenum">
              <a:rPr lang="en-US" smtClean="0"/>
              <a:t>‹#›</a:t>
            </a:fld>
            <a:endParaRPr lang="en-US"/>
          </a:p>
        </p:txBody>
      </p:sp>
    </p:spTree>
    <p:extLst>
      <p:ext uri="{BB962C8B-B14F-4D97-AF65-F5344CB8AC3E}">
        <p14:creationId xmlns:p14="http://schemas.microsoft.com/office/powerpoint/2010/main" val="2016113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0F9180-ED5B-4879-B323-E9D0BA4BDF0C}" type="datetimeFigureOut">
              <a:rPr lang="en-US" smtClean="0"/>
              <a:t>12/4/2015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652913-1A1B-4F77-A77B-243A75262C88}" type="slidenum">
              <a:rPr lang="en-US" smtClean="0"/>
              <a:t>‹#›</a:t>
            </a:fld>
            <a:endParaRPr lang="en-US"/>
          </a:p>
        </p:txBody>
      </p:sp>
    </p:spTree>
    <p:extLst>
      <p:ext uri="{BB962C8B-B14F-4D97-AF65-F5344CB8AC3E}">
        <p14:creationId xmlns:p14="http://schemas.microsoft.com/office/powerpoint/2010/main" val="2993751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0F9180-ED5B-4879-B323-E9D0BA4BDF0C}" type="datetimeFigureOut">
              <a:rPr lang="en-US" smtClean="0"/>
              <a:t>12/4/2015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652913-1A1B-4F77-A77B-243A75262C88}" type="slidenum">
              <a:rPr lang="en-US" smtClean="0"/>
              <a:t>‹#›</a:t>
            </a:fld>
            <a:endParaRPr lang="en-US"/>
          </a:p>
        </p:txBody>
      </p:sp>
    </p:spTree>
    <p:extLst>
      <p:ext uri="{BB962C8B-B14F-4D97-AF65-F5344CB8AC3E}">
        <p14:creationId xmlns:p14="http://schemas.microsoft.com/office/powerpoint/2010/main" val="4000773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F9180-ED5B-4879-B323-E9D0BA4BDF0C}" type="datetimeFigureOut">
              <a:rPr lang="en-US" smtClean="0"/>
              <a:t>12/4/2015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652913-1A1B-4F77-A77B-243A75262C88}" type="slidenum">
              <a:rPr lang="en-US" smtClean="0"/>
              <a:t>‹#›</a:t>
            </a:fld>
            <a:endParaRPr lang="en-US"/>
          </a:p>
        </p:txBody>
      </p:sp>
    </p:spTree>
    <p:extLst>
      <p:ext uri="{BB962C8B-B14F-4D97-AF65-F5344CB8AC3E}">
        <p14:creationId xmlns:p14="http://schemas.microsoft.com/office/powerpoint/2010/main" val="2306346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0F9180-ED5B-4879-B323-E9D0BA4BDF0C}" type="datetimeFigureOut">
              <a:rPr lang="en-US" smtClean="0"/>
              <a:t>12/4/2015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652913-1A1B-4F77-A77B-243A75262C88}" type="slidenum">
              <a:rPr lang="en-US" smtClean="0"/>
              <a:t>‹#›</a:t>
            </a:fld>
            <a:endParaRPr lang="en-US"/>
          </a:p>
        </p:txBody>
      </p:sp>
    </p:spTree>
    <p:extLst>
      <p:ext uri="{BB962C8B-B14F-4D97-AF65-F5344CB8AC3E}">
        <p14:creationId xmlns:p14="http://schemas.microsoft.com/office/powerpoint/2010/main" val="4285284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0F9180-ED5B-4879-B323-E9D0BA4BDF0C}" type="datetimeFigureOut">
              <a:rPr lang="en-US" smtClean="0"/>
              <a:t>12/4/2015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652913-1A1B-4F77-A77B-243A75262C88}" type="slidenum">
              <a:rPr lang="en-US" smtClean="0"/>
              <a:t>‹#›</a:t>
            </a:fld>
            <a:endParaRPr lang="en-US"/>
          </a:p>
        </p:txBody>
      </p:sp>
    </p:spTree>
    <p:extLst>
      <p:ext uri="{BB962C8B-B14F-4D97-AF65-F5344CB8AC3E}">
        <p14:creationId xmlns:p14="http://schemas.microsoft.com/office/powerpoint/2010/main" val="4085760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21.xml"/><Relationship Id="rId7"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F9180-ED5B-4879-B323-E9D0BA4BDF0C}" type="datetimeFigureOut">
              <a:rPr lang="en-US" smtClean="0"/>
              <a:t>12/4/2015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652913-1A1B-4F77-A77B-243A75262C88}" type="slidenum">
              <a:rPr lang="en-US" smtClean="0"/>
              <a:t>‹#›</a:t>
            </a:fld>
            <a:endParaRPr lang="en-US"/>
          </a:p>
        </p:txBody>
      </p:sp>
    </p:spTree>
    <p:extLst>
      <p:ext uri="{BB962C8B-B14F-4D97-AF65-F5344CB8AC3E}">
        <p14:creationId xmlns:p14="http://schemas.microsoft.com/office/powerpoint/2010/main" val="3539967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Georgia" pitchFamily="18" charset="0"/>
              </a:defRPr>
            </a:lvl1pPr>
          </a:lstStyle>
          <a:p>
            <a:fld id="{B01B628E-4010-4970-8933-A0652A9C4FDF}" type="datetimeFigureOut">
              <a:rPr lang="en-US" smtClean="0"/>
              <a:pPr/>
              <a:t>12/4/2015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Georgia" pitchFamily="18" charset="0"/>
              </a:defRPr>
            </a:lvl1pPr>
          </a:lstStyle>
          <a:p>
            <a:fld id="{97387A1E-D8D6-4A8D-844D-53E316E03064}" type="slidenum">
              <a:rPr lang="en-US" smtClean="0"/>
              <a:pPr/>
              <a:t>‹#›</a:t>
            </a:fld>
            <a:endParaRPr lang="en-US"/>
          </a:p>
        </p:txBody>
      </p:sp>
    </p:spTree>
    <p:extLst>
      <p:ext uri="{BB962C8B-B14F-4D97-AF65-F5344CB8AC3E}">
        <p14:creationId xmlns:p14="http://schemas.microsoft.com/office/powerpoint/2010/main" val="993046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ctr" defTabSz="457200" rtl="0" eaLnBrk="1" fontAlgn="base" hangingPunct="1">
        <a:spcBef>
          <a:spcPct val="0"/>
        </a:spcBef>
        <a:spcAft>
          <a:spcPct val="0"/>
        </a:spcAft>
        <a:defRPr sz="4400" kern="1200">
          <a:solidFill>
            <a:schemeClr val="tx1"/>
          </a:solidFill>
          <a:latin typeface="+mn-lt"/>
          <a:ea typeface="MS PGothic" pitchFamily="34" charset="-128"/>
          <a:cs typeface="Book"/>
        </a:defRPr>
      </a:lvl1pPr>
      <a:lvl2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Book"/>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Book"/>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Book"/>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Book"/>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Georgia" pitchFamily="18" charset="0"/>
              </a:defRPr>
            </a:lvl1pPr>
          </a:lstStyle>
          <a:p>
            <a:fld id="{B69C6752-19DD-4C9F-9E67-4214E774E404}" type="datetimeFigureOut">
              <a:rPr lang="en-US" smtClean="0"/>
              <a:pPr/>
              <a:t>12/4/2015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Georgia" pitchFamily="18" charset="0"/>
              </a:defRPr>
            </a:lvl1pPr>
          </a:lstStyle>
          <a:p>
            <a:fld id="{17883B3D-8639-4C1B-9D39-751A1A2E6015}" type="slidenum">
              <a:rPr lang="en-US" smtClean="0"/>
              <a:pPr/>
              <a:t>‹#›</a:t>
            </a:fld>
            <a:endParaRPr lang="en-US"/>
          </a:p>
        </p:txBody>
      </p:sp>
    </p:spTree>
    <p:extLst>
      <p:ext uri="{BB962C8B-B14F-4D97-AF65-F5344CB8AC3E}">
        <p14:creationId xmlns:p14="http://schemas.microsoft.com/office/powerpoint/2010/main" val="138296546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Lst>
  <p:txStyles>
    <p:titleStyle>
      <a:lvl1pPr algn="ctr" defTabSz="457200" rtl="0" eaLnBrk="1" fontAlgn="base" hangingPunct="1">
        <a:spcBef>
          <a:spcPct val="0"/>
        </a:spcBef>
        <a:spcAft>
          <a:spcPct val="0"/>
        </a:spcAft>
        <a:defRPr sz="4400" kern="1200">
          <a:solidFill>
            <a:schemeClr val="tx1"/>
          </a:solidFill>
          <a:latin typeface="+mn-lt"/>
          <a:ea typeface="MS PGothic" pitchFamily="34" charset="-128"/>
          <a:cs typeface="Book"/>
        </a:defRPr>
      </a:lvl1pPr>
      <a:lvl2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Book"/>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Book"/>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Book"/>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Book"/>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16.xml"/><Relationship Id="rId5" Type="http://schemas.microsoft.com/office/2007/relationships/hdphoto" Target="../media/hdphoto6.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477000"/>
            <a:ext cx="9144000" cy="400110"/>
          </a:xfrm>
          <a:prstGeom prst="rect">
            <a:avLst/>
          </a:prstGeom>
          <a:noFill/>
        </p:spPr>
        <p:txBody>
          <a:bodyPr wrap="square" rtlCol="0">
            <a:spAutoFit/>
          </a:bodyPr>
          <a:lstStyle/>
          <a:p>
            <a:pPr algn="ctr"/>
            <a:r>
              <a:rPr lang="en-US" sz="2000" spc="300" dirty="0">
                <a:solidFill>
                  <a:prstClr val="white">
                    <a:lumMod val="75000"/>
                  </a:prstClr>
                </a:solidFill>
                <a:latin typeface="Bodoni Book Italic" panose="02000506080000090003" pitchFamily="2" charset="0"/>
              </a:rPr>
              <a:t>Part </a:t>
            </a:r>
            <a:r>
              <a:rPr lang="en-US" sz="2000" spc="300" dirty="0" smtClean="0">
                <a:solidFill>
                  <a:prstClr val="white">
                    <a:lumMod val="75000"/>
                  </a:prstClr>
                </a:solidFill>
                <a:latin typeface="Bodoni Book Italic" panose="02000506080000090003" pitchFamily="2" charset="0"/>
              </a:rPr>
              <a:t>3</a:t>
            </a:r>
            <a:endParaRPr lang="en-US" sz="2000" spc="300" dirty="0">
              <a:solidFill>
                <a:prstClr val="white">
                  <a:lumMod val="75000"/>
                </a:prstClr>
              </a:solidFill>
              <a:latin typeface="Bodoni Book Italic" panose="02000506080000090003" pitchFamily="2" charset="0"/>
            </a:endParaRPr>
          </a:p>
        </p:txBody>
      </p:sp>
      <p:sp>
        <p:nvSpPr>
          <p:cNvPr id="2" name="TextBox 1"/>
          <p:cNvSpPr txBox="1"/>
          <p:nvPr/>
        </p:nvSpPr>
        <p:spPr>
          <a:xfrm>
            <a:off x="228600" y="4800600"/>
            <a:ext cx="8763000" cy="707886"/>
          </a:xfrm>
          <a:prstGeom prst="rect">
            <a:avLst/>
          </a:prstGeom>
          <a:noFill/>
        </p:spPr>
        <p:txBody>
          <a:bodyPr wrap="square" rtlCol="0">
            <a:spAutoFit/>
          </a:bodyPr>
          <a:lstStyle/>
          <a:p>
            <a:pPr algn="ctr"/>
            <a:r>
              <a:rPr lang="en-US" sz="4000" i="1" spc="300" dirty="0">
                <a:solidFill>
                  <a:prstClr val="black">
                    <a:lumMod val="95000"/>
                    <a:lumOff val="5000"/>
                  </a:prstClr>
                </a:solidFill>
                <a:effectLst>
                  <a:glow rad="101600">
                    <a:srgbClr val="FFFF00">
                      <a:alpha val="60000"/>
                    </a:srgbClr>
                  </a:glow>
                </a:effectLst>
              </a:rPr>
              <a:t>Sin and its Consequences</a:t>
            </a:r>
          </a:p>
        </p:txBody>
      </p:sp>
      <p:sp>
        <p:nvSpPr>
          <p:cNvPr id="5" name="TextBox 4"/>
          <p:cNvSpPr txBox="1"/>
          <p:nvPr/>
        </p:nvSpPr>
        <p:spPr>
          <a:xfrm>
            <a:off x="0" y="5562600"/>
            <a:ext cx="9144000" cy="461665"/>
          </a:xfrm>
          <a:prstGeom prst="rect">
            <a:avLst/>
          </a:prstGeom>
          <a:noFill/>
        </p:spPr>
        <p:txBody>
          <a:bodyPr wrap="square" rtlCol="0">
            <a:spAutoFit/>
          </a:bodyPr>
          <a:lstStyle/>
          <a:p>
            <a:pPr algn="ctr"/>
            <a:r>
              <a:rPr lang="en-US" sz="2400" dirty="0">
                <a:solidFill>
                  <a:prstClr val="black"/>
                </a:solidFill>
              </a:rPr>
              <a:t>Genesis 3:7-24</a:t>
            </a:r>
          </a:p>
        </p:txBody>
      </p:sp>
    </p:spTree>
    <p:extLst>
      <p:ext uri="{BB962C8B-B14F-4D97-AF65-F5344CB8AC3E}">
        <p14:creationId xmlns:p14="http://schemas.microsoft.com/office/powerpoint/2010/main" val="1212184055"/>
      </p:ext>
    </p:extLst>
  </p:cSld>
  <p:clrMapOvr>
    <a:masterClrMapping/>
  </p:clrMapOvr>
  <mc:AlternateContent xmlns:mc="http://schemas.openxmlformats.org/markup-compatibility/2006" xmlns:p14="http://schemas.microsoft.com/office/powerpoint/2010/main">
    <mc:Choice Requires="p14">
      <p:transition spd="slow" p14:dur="3900">
        <p14:glitter dir="d"/>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8525" y="457200"/>
            <a:ext cx="8278275" cy="2209800"/>
          </a:xfrm>
        </p:spPr>
        <p:txBody>
          <a:bodyPr/>
          <a:lstStyle/>
          <a:p>
            <a:pPr algn="l"/>
            <a:r>
              <a:rPr lang="en-US" sz="6000" dirty="0" smtClean="0"/>
              <a:t>Previous Lessons:</a:t>
            </a:r>
            <a:r>
              <a:rPr lang="en-US" sz="4000" dirty="0" smtClean="0"/>
              <a:t/>
            </a:r>
            <a:br>
              <a:rPr lang="en-US" sz="4000" dirty="0" smtClean="0"/>
            </a:br>
            <a:r>
              <a:rPr lang="en-US" sz="4000" dirty="0" smtClean="0"/>
              <a:t>1. Sin Brings </a:t>
            </a:r>
            <a:r>
              <a:rPr lang="en-US" sz="4000" dirty="0" smtClean="0">
                <a:effectLst>
                  <a:glow rad="63500">
                    <a:schemeClr val="accent2">
                      <a:satMod val="175000"/>
                      <a:alpha val="40000"/>
                    </a:schemeClr>
                  </a:glow>
                </a:effectLst>
              </a:rPr>
              <a:t>Shame</a:t>
            </a:r>
            <a:br>
              <a:rPr lang="en-US" sz="4000" dirty="0" smtClean="0">
                <a:effectLst>
                  <a:glow rad="63500">
                    <a:schemeClr val="accent2">
                      <a:satMod val="175000"/>
                      <a:alpha val="40000"/>
                    </a:schemeClr>
                  </a:glow>
                </a:effectLst>
              </a:rPr>
            </a:br>
            <a:r>
              <a:rPr lang="en-US" sz="4000" dirty="0" smtClean="0"/>
              <a:t>2. Sin’s </a:t>
            </a:r>
            <a:r>
              <a:rPr lang="en-US" sz="4000" dirty="0" smtClean="0">
                <a:effectLst>
                  <a:glow rad="63500">
                    <a:schemeClr val="accent2">
                      <a:satMod val="175000"/>
                      <a:alpha val="40000"/>
                    </a:schemeClr>
                  </a:glow>
                </a:effectLst>
              </a:rPr>
              <a:t>Separation Effect</a:t>
            </a:r>
            <a:endParaRPr lang="en-US" sz="4000" dirty="0">
              <a:effectLst>
                <a:glow rad="63500">
                  <a:schemeClr val="accent2">
                    <a:satMod val="175000"/>
                    <a:alpha val="40000"/>
                  </a:schemeClr>
                </a:glow>
              </a:effectLst>
            </a:endParaRPr>
          </a:p>
        </p:txBody>
      </p:sp>
      <p:sp>
        <p:nvSpPr>
          <p:cNvPr id="5" name="Title 2"/>
          <p:cNvSpPr txBox="1">
            <a:spLocks/>
          </p:cNvSpPr>
          <p:nvPr/>
        </p:nvSpPr>
        <p:spPr bwMode="auto">
          <a:xfrm>
            <a:off x="228600" y="3429000"/>
            <a:ext cx="876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bg1"/>
                </a:solidFill>
                <a:latin typeface="Trajan Pro" pitchFamily="18" charset="0"/>
                <a:ea typeface="MS PGothic" pitchFamily="34" charset="-128"/>
                <a:cs typeface="Adobe Arabic" pitchFamily="18" charset="-78"/>
              </a:defRPr>
            </a:lvl1pPr>
            <a:lvl2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9pPr>
          </a:lstStyle>
          <a:p>
            <a:pPr algn="l"/>
            <a:r>
              <a:rPr lang="en-US" sz="5400" dirty="0" smtClean="0">
                <a:solidFill>
                  <a:prstClr val="white"/>
                </a:solidFill>
              </a:rPr>
              <a:t>Today’s Lesson:</a:t>
            </a:r>
            <a:r>
              <a:rPr lang="en-US" sz="3600" dirty="0" smtClean="0">
                <a:solidFill>
                  <a:prstClr val="white"/>
                </a:solidFill>
              </a:rPr>
              <a:t/>
            </a:r>
            <a:br>
              <a:rPr lang="en-US" sz="3600" dirty="0" smtClean="0">
                <a:solidFill>
                  <a:prstClr val="white"/>
                </a:solidFill>
              </a:rPr>
            </a:br>
            <a:r>
              <a:rPr lang="en-US" sz="3600" dirty="0" smtClean="0">
                <a:solidFill>
                  <a:prstClr val="white"/>
                </a:solidFill>
              </a:rPr>
              <a:t>Adding </a:t>
            </a:r>
            <a:r>
              <a:rPr lang="en-US" sz="3600" dirty="0">
                <a:solidFill>
                  <a:prstClr val="white"/>
                </a:solidFill>
              </a:rPr>
              <a:t>t</a:t>
            </a:r>
            <a:r>
              <a:rPr lang="en-US" sz="3600" dirty="0" smtClean="0">
                <a:solidFill>
                  <a:prstClr val="white"/>
                </a:solidFill>
              </a:rPr>
              <a:t>o Sin: </a:t>
            </a:r>
            <a:r>
              <a:rPr lang="en-US" sz="3600" dirty="0" smtClean="0">
                <a:solidFill>
                  <a:prstClr val="white"/>
                </a:solidFill>
                <a:effectLst>
                  <a:glow rad="63500">
                    <a:srgbClr val="C0504D">
                      <a:satMod val="175000"/>
                      <a:alpha val="40000"/>
                    </a:srgbClr>
                  </a:glow>
                </a:effectLst>
              </a:rPr>
              <a:t>Self-Justification</a:t>
            </a:r>
            <a:endParaRPr lang="en-US" sz="3600" dirty="0">
              <a:solidFill>
                <a:prstClr val="white"/>
              </a:solidFill>
              <a:effectLst>
                <a:glow rad="63500">
                  <a:srgbClr val="C0504D">
                    <a:satMod val="175000"/>
                    <a:alpha val="40000"/>
                  </a:srgbClr>
                </a:glow>
              </a:effectLst>
            </a:endParaRPr>
          </a:p>
        </p:txBody>
      </p:sp>
      <p:cxnSp>
        <p:nvCxnSpPr>
          <p:cNvPr id="7" name="Straight Connector 6"/>
          <p:cNvCxnSpPr/>
          <p:nvPr/>
        </p:nvCxnSpPr>
        <p:spPr>
          <a:xfrm flipV="1">
            <a:off x="381000" y="2819400"/>
            <a:ext cx="8278275" cy="76200"/>
          </a:xfrm>
          <a:prstGeom prst="line">
            <a:avLst/>
          </a:prstGeom>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17904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2"/>
          </p:nvPr>
        </p:nvSpPr>
        <p:spPr>
          <a:xfrm>
            <a:off x="408525" y="1417637"/>
            <a:ext cx="8735475" cy="4906963"/>
          </a:xfrm>
        </p:spPr>
        <p:txBody>
          <a:bodyPr/>
          <a:lstStyle/>
          <a:p>
            <a:pPr marL="0" indent="0">
              <a:buNone/>
            </a:pPr>
            <a:r>
              <a:rPr lang="en-US" sz="3600" b="1" dirty="0" smtClean="0">
                <a:effectLst>
                  <a:glow rad="101600">
                    <a:schemeClr val="accent6">
                      <a:satMod val="175000"/>
                      <a:alpha val="40000"/>
                    </a:schemeClr>
                  </a:glow>
                </a:effectLst>
              </a:rPr>
              <a:t>GENESIS 3:11-13</a:t>
            </a:r>
          </a:p>
          <a:p>
            <a:pPr marL="514350" indent="-514350">
              <a:buFont typeface="+mj-lt"/>
              <a:buAutoNum type="arabicPeriod"/>
            </a:pPr>
            <a:r>
              <a:rPr lang="en-US" b="1" dirty="0" smtClean="0">
                <a:ln>
                  <a:solidFill>
                    <a:schemeClr val="tx1"/>
                  </a:solidFill>
                </a:ln>
                <a:solidFill>
                  <a:schemeClr val="accent2"/>
                </a:solidFill>
                <a:effectLst>
                  <a:glow rad="127000">
                    <a:schemeClr val="bg1"/>
                  </a:glow>
                </a:effectLst>
              </a:rPr>
              <a:t>ADAM</a:t>
            </a:r>
          </a:p>
          <a:p>
            <a:pPr lvl="1">
              <a:buBlip>
                <a:blip r:embed="rId2"/>
              </a:buBlip>
            </a:pPr>
            <a:r>
              <a:rPr lang="en-US" dirty="0" smtClean="0"/>
              <a:t>Accusing &amp; self-justifying</a:t>
            </a:r>
          </a:p>
          <a:p>
            <a:pPr lvl="2">
              <a:buFont typeface="Wingdings" panose="05000000000000000000" pitchFamily="2" charset="2"/>
              <a:buChar char="§"/>
            </a:pPr>
            <a:r>
              <a:rPr lang="en-US" dirty="0"/>
              <a:t>GOD </a:t>
            </a:r>
            <a:r>
              <a:rPr lang="en-US" dirty="0" smtClean="0"/>
              <a:t>→ </a:t>
            </a:r>
            <a:r>
              <a:rPr lang="en-US" dirty="0"/>
              <a:t>WOMAN</a:t>
            </a:r>
          </a:p>
          <a:p>
            <a:pPr lvl="2">
              <a:buFont typeface="Wingdings" panose="05000000000000000000" pitchFamily="2" charset="2"/>
              <a:buChar char="§"/>
            </a:pPr>
            <a:r>
              <a:rPr lang="en-US" dirty="0"/>
              <a:t>WOMAN → </a:t>
            </a:r>
            <a:r>
              <a:rPr lang="en-US" dirty="0" smtClean="0"/>
              <a:t>FRUIT</a:t>
            </a:r>
          </a:p>
          <a:p>
            <a:pPr lvl="1">
              <a:buBlip>
                <a:blip r:embed="rId2"/>
              </a:buBlip>
            </a:pPr>
            <a:r>
              <a:rPr lang="en-US" b="1" dirty="0" smtClean="0">
                <a:ln>
                  <a:solidFill>
                    <a:sysClr val="windowText" lastClr="000000"/>
                  </a:solidFill>
                </a:ln>
                <a:solidFill>
                  <a:srgbClr val="C00000"/>
                </a:solidFill>
                <a:effectLst>
                  <a:glow rad="101600">
                    <a:srgbClr val="FFFF00">
                      <a:alpha val="60000"/>
                    </a:srgbClr>
                  </a:glow>
                </a:effectLst>
              </a:rPr>
              <a:t>FACT: </a:t>
            </a:r>
            <a:r>
              <a:rPr lang="en-US" dirty="0" smtClean="0"/>
              <a:t>God has no share in man’s rebellion or downfall (Jas. 1:13-15)</a:t>
            </a:r>
          </a:p>
          <a:p>
            <a:pPr lvl="1">
              <a:buBlip>
                <a:blip r:embed="rId2"/>
              </a:buBlip>
            </a:pPr>
            <a:r>
              <a:rPr lang="en-US" dirty="0" smtClean="0"/>
              <a:t>Often repeated crime today—</a:t>
            </a:r>
            <a:r>
              <a:rPr lang="en-US" i="1" dirty="0" smtClean="0"/>
              <a:t>evade the blame! </a:t>
            </a:r>
          </a:p>
          <a:p>
            <a:pPr lvl="2">
              <a:buFont typeface="Wingdings" panose="05000000000000000000" pitchFamily="2" charset="2"/>
              <a:buChar char="§"/>
            </a:pPr>
            <a:r>
              <a:rPr lang="en-US" dirty="0" smtClean="0"/>
              <a:t>“Someone else is responsible for this!”</a:t>
            </a:r>
          </a:p>
          <a:p>
            <a:pPr lvl="2">
              <a:buFont typeface="Wingdings" panose="05000000000000000000" pitchFamily="2" charset="2"/>
              <a:buChar char="§"/>
            </a:pPr>
            <a:r>
              <a:rPr lang="en-US" dirty="0" smtClean="0"/>
              <a:t>“The _______ whom You gave me…”</a:t>
            </a:r>
          </a:p>
          <a:p>
            <a:endParaRPr lang="en-US" dirty="0"/>
          </a:p>
        </p:txBody>
      </p:sp>
      <p:sp>
        <p:nvSpPr>
          <p:cNvPr id="3" name="Title 2"/>
          <p:cNvSpPr>
            <a:spLocks noGrp="1"/>
          </p:cNvSpPr>
          <p:nvPr>
            <p:ph type="title"/>
          </p:nvPr>
        </p:nvSpPr>
        <p:spPr/>
        <p:txBody>
          <a:bodyPr/>
          <a:lstStyle/>
          <a:p>
            <a:r>
              <a:rPr lang="en-US" spc="-150" dirty="0"/>
              <a:t>3</a:t>
            </a:r>
            <a:r>
              <a:rPr lang="en-US" spc="-150" dirty="0" smtClean="0"/>
              <a:t>. Sin Brings The Tendency To Justify Wrong</a:t>
            </a:r>
            <a:endParaRPr lang="en-US" spc="-150" dirty="0"/>
          </a:p>
        </p:txBody>
      </p:sp>
    </p:spTree>
    <p:extLst>
      <p:ext uri="{BB962C8B-B14F-4D97-AF65-F5344CB8AC3E}">
        <p14:creationId xmlns:p14="http://schemas.microsoft.com/office/powerpoint/2010/main" val="16657687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fade">
                                      <p:cBhvr>
                                        <p:cTn id="11" dur="1000"/>
                                        <p:tgtEl>
                                          <p:spTgt spid="2">
                                            <p:txEl>
                                              <p:pRg st="2" end="2"/>
                                            </p:txEl>
                                          </p:spTgt>
                                        </p:tgtEl>
                                      </p:cBhvr>
                                    </p:animEffect>
                                    <p:anim calcmode="lin" valueType="num">
                                      <p:cBhvr>
                                        <p:cTn id="1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1000"/>
                                        <p:tgtEl>
                                          <p:spTgt spid="2">
                                            <p:txEl>
                                              <p:pRg st="3" end="3"/>
                                            </p:txEl>
                                          </p:spTgt>
                                        </p:tgtEl>
                                      </p:cBhvr>
                                    </p:animEffect>
                                    <p:anim calcmode="lin" valueType="num">
                                      <p:cBhvr>
                                        <p:cTn id="1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1000"/>
                                        <p:tgtEl>
                                          <p:spTgt spid="2">
                                            <p:txEl>
                                              <p:pRg st="4" end="4"/>
                                            </p:txEl>
                                          </p:spTgt>
                                        </p:tgtEl>
                                      </p:cBhvr>
                                    </p:animEffect>
                                    <p:anim calcmode="lin" valueType="num">
                                      <p:cBhvr>
                                        <p:cTn id="2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1000"/>
                                        <p:tgtEl>
                                          <p:spTgt spid="2">
                                            <p:txEl>
                                              <p:pRg st="5" end="5"/>
                                            </p:txEl>
                                          </p:spTgt>
                                        </p:tgtEl>
                                      </p:cBhvr>
                                    </p:animEffect>
                                    <p:anim calcmode="lin" valueType="num">
                                      <p:cBhvr>
                                        <p:cTn id="31"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1000"/>
                                        <p:tgtEl>
                                          <p:spTgt spid="2">
                                            <p:txEl>
                                              <p:pRg st="6" end="6"/>
                                            </p:txEl>
                                          </p:spTgt>
                                        </p:tgtEl>
                                      </p:cBhvr>
                                    </p:animEffect>
                                    <p:anim calcmode="lin" valueType="num">
                                      <p:cBhvr>
                                        <p:cTn id="3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42" presetClass="entr" presetSubtype="0" fill="hold" nodeType="after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Effect transition="in" filter="fade">
                                      <p:cBhvr>
                                        <p:cTn id="43" dur="1000"/>
                                        <p:tgtEl>
                                          <p:spTgt spid="2">
                                            <p:txEl>
                                              <p:pRg st="7" end="7"/>
                                            </p:txEl>
                                          </p:spTgt>
                                        </p:tgtEl>
                                      </p:cBhvr>
                                    </p:animEffect>
                                    <p:anim calcmode="lin" valueType="num">
                                      <p:cBhvr>
                                        <p:cTn id="44"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par>
                          <p:cTn id="46" fill="hold">
                            <p:stCondLst>
                              <p:cond delay="2000"/>
                            </p:stCondLst>
                            <p:childTnLst>
                              <p:par>
                                <p:cTn id="47" presetID="22" presetClass="entr" presetSubtype="8" fill="hold" nodeType="afterEffect">
                                  <p:stCondLst>
                                    <p:cond delay="1000"/>
                                  </p:stCondLst>
                                  <p:childTnLst>
                                    <p:set>
                                      <p:cBhvr>
                                        <p:cTn id="48" dur="1" fill="hold">
                                          <p:stCondLst>
                                            <p:cond delay="0"/>
                                          </p:stCondLst>
                                        </p:cTn>
                                        <p:tgtEl>
                                          <p:spTgt spid="2">
                                            <p:txEl>
                                              <p:pRg st="8" end="8"/>
                                            </p:txEl>
                                          </p:spTgt>
                                        </p:tgtEl>
                                        <p:attrNameLst>
                                          <p:attrName>style.visibility</p:attrName>
                                        </p:attrNameLst>
                                      </p:cBhvr>
                                      <p:to>
                                        <p:strVal val="visible"/>
                                      </p:to>
                                    </p:set>
                                    <p:animEffect transition="in" filter="wipe(left)">
                                      <p:cBhvr>
                                        <p:cTn id="49"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2"/>
          </p:nvPr>
        </p:nvSpPr>
        <p:spPr>
          <a:xfrm>
            <a:off x="408525" y="1417637"/>
            <a:ext cx="8278275" cy="4649621"/>
          </a:xfrm>
        </p:spPr>
        <p:txBody>
          <a:bodyPr/>
          <a:lstStyle/>
          <a:p>
            <a:pPr marL="0" indent="0">
              <a:buNone/>
            </a:pPr>
            <a:r>
              <a:rPr lang="en-US" sz="3600" b="1" dirty="0" smtClean="0">
                <a:effectLst>
                  <a:glow rad="101600">
                    <a:schemeClr val="accent6">
                      <a:satMod val="175000"/>
                      <a:alpha val="40000"/>
                    </a:schemeClr>
                  </a:glow>
                </a:effectLst>
              </a:rPr>
              <a:t>GENESIS 3:11-13</a:t>
            </a:r>
          </a:p>
          <a:p>
            <a:pPr marL="514350" indent="-514350">
              <a:buFont typeface="+mj-lt"/>
              <a:buAutoNum type="arabicPeriod" startAt="2"/>
            </a:pPr>
            <a:r>
              <a:rPr lang="en-US" b="1" dirty="0" smtClean="0">
                <a:ln>
                  <a:solidFill>
                    <a:schemeClr val="tx1"/>
                  </a:solidFill>
                </a:ln>
                <a:solidFill>
                  <a:schemeClr val="accent2"/>
                </a:solidFill>
                <a:effectLst>
                  <a:glow rad="127000">
                    <a:schemeClr val="bg1"/>
                  </a:glow>
                </a:effectLst>
              </a:rPr>
              <a:t>EVE</a:t>
            </a:r>
          </a:p>
          <a:p>
            <a:pPr lvl="1"/>
            <a:r>
              <a:rPr lang="en-US" dirty="0" smtClean="0"/>
              <a:t>Similar but clothed with more humility: </a:t>
            </a:r>
            <a:br>
              <a:rPr lang="en-US" dirty="0" smtClean="0"/>
            </a:br>
            <a:r>
              <a:rPr lang="en-US" dirty="0" smtClean="0"/>
              <a:t>“The serpent deceived me and I ate.”</a:t>
            </a:r>
          </a:p>
          <a:p>
            <a:pPr lvl="2"/>
            <a:r>
              <a:rPr lang="en-US" dirty="0" smtClean="0"/>
              <a:t>Why share her sin with her husband?</a:t>
            </a:r>
          </a:p>
        </p:txBody>
      </p:sp>
      <p:sp>
        <p:nvSpPr>
          <p:cNvPr id="3" name="Title 2"/>
          <p:cNvSpPr>
            <a:spLocks noGrp="1"/>
          </p:cNvSpPr>
          <p:nvPr>
            <p:ph type="title"/>
          </p:nvPr>
        </p:nvSpPr>
        <p:spPr/>
        <p:txBody>
          <a:bodyPr/>
          <a:lstStyle/>
          <a:p>
            <a:r>
              <a:rPr lang="en-US" spc="-150" dirty="0"/>
              <a:t>3</a:t>
            </a:r>
            <a:r>
              <a:rPr lang="en-US" spc="-150" dirty="0" smtClean="0"/>
              <a:t>. Sin Brings The Tendency To Justify Wrong</a:t>
            </a:r>
            <a:endParaRPr lang="en-US" spc="-150" dirty="0"/>
          </a:p>
        </p:txBody>
      </p:sp>
      <p:sp>
        <p:nvSpPr>
          <p:cNvPr id="4" name="TextBox 3"/>
          <p:cNvSpPr txBox="1"/>
          <p:nvPr/>
        </p:nvSpPr>
        <p:spPr>
          <a:xfrm>
            <a:off x="685800" y="4267200"/>
            <a:ext cx="7911941"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lvl="2" algn="ctr"/>
            <a:r>
              <a:rPr lang="en-US" sz="3600" b="1" dirty="0">
                <a:solidFill>
                  <a:srgbClr val="C00000"/>
                </a:solidFill>
              </a:rPr>
              <a:t>LESSON: </a:t>
            </a:r>
            <a:r>
              <a:rPr lang="en-US" sz="3600" dirty="0">
                <a:solidFill>
                  <a:prstClr val="black"/>
                </a:solidFill>
              </a:rPr>
              <a:t>Refuse to confess the circumstances—</a:t>
            </a:r>
            <a:r>
              <a:rPr lang="en-US" sz="3600" i="1" spc="300" dirty="0">
                <a:solidFill>
                  <a:prstClr val="black"/>
                </a:solidFill>
              </a:rPr>
              <a:t>confess the sin!</a:t>
            </a:r>
          </a:p>
        </p:txBody>
      </p:sp>
    </p:spTree>
    <p:extLst>
      <p:ext uri="{BB962C8B-B14F-4D97-AF65-F5344CB8AC3E}">
        <p14:creationId xmlns:p14="http://schemas.microsoft.com/office/powerpoint/2010/main" val="39987998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outHorizontal)">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2"/>
          </p:nvPr>
        </p:nvSpPr>
        <p:spPr>
          <a:xfrm>
            <a:off x="408525" y="1981201"/>
            <a:ext cx="6754275" cy="4343400"/>
          </a:xfrm>
        </p:spPr>
        <p:style>
          <a:lnRef idx="2">
            <a:schemeClr val="dk1"/>
          </a:lnRef>
          <a:fillRef idx="1">
            <a:schemeClr val="lt1"/>
          </a:fillRef>
          <a:effectRef idx="0">
            <a:schemeClr val="dk1"/>
          </a:effectRef>
          <a:fontRef idx="minor">
            <a:schemeClr val="dk1"/>
          </a:fontRef>
        </p:style>
        <p:txBody>
          <a:bodyPr>
            <a:normAutofit fontScale="92500"/>
          </a:bodyPr>
          <a:lstStyle/>
          <a:p>
            <a:pPr>
              <a:buBlip>
                <a:blip r:embed="rId2"/>
              </a:buBlip>
            </a:pPr>
            <a:r>
              <a:rPr lang="en-US" sz="3000" dirty="0" smtClean="0">
                <a:solidFill>
                  <a:schemeClr val="tx1"/>
                </a:solidFill>
              </a:rPr>
              <a:t>Confession blaming someone else (Adam)</a:t>
            </a:r>
          </a:p>
          <a:p>
            <a:pPr>
              <a:buBlip>
                <a:blip r:embed="rId2"/>
              </a:buBlip>
            </a:pPr>
            <a:r>
              <a:rPr lang="en-US" sz="3000" dirty="0" smtClean="0">
                <a:solidFill>
                  <a:schemeClr val="tx1"/>
                </a:solidFill>
              </a:rPr>
              <a:t>Confession of the circumstances (Eve)</a:t>
            </a:r>
          </a:p>
          <a:p>
            <a:pPr>
              <a:buBlip>
                <a:blip r:embed="rId2"/>
              </a:buBlip>
            </a:pPr>
            <a:r>
              <a:rPr lang="en-US" sz="3000" dirty="0" smtClean="0">
                <a:solidFill>
                  <a:schemeClr val="tx1"/>
                </a:solidFill>
              </a:rPr>
              <a:t>Confession with exaggerations (Exod. 32:22-24)</a:t>
            </a:r>
          </a:p>
          <a:p>
            <a:pPr>
              <a:buBlip>
                <a:blip r:embed="rId2"/>
              </a:buBlip>
            </a:pPr>
            <a:r>
              <a:rPr lang="en-US" sz="3000" dirty="0" smtClean="0">
                <a:solidFill>
                  <a:schemeClr val="tx1"/>
                </a:solidFill>
              </a:rPr>
              <a:t>Confession of a good intention (1 Sam. 13:11-13; 15:20,21)</a:t>
            </a:r>
          </a:p>
          <a:p>
            <a:pPr>
              <a:buBlip>
                <a:blip r:embed="rId2"/>
              </a:buBlip>
            </a:pPr>
            <a:r>
              <a:rPr lang="en-US" sz="3000" dirty="0" smtClean="0">
                <a:solidFill>
                  <a:schemeClr val="tx1"/>
                </a:solidFill>
              </a:rPr>
              <a:t>Confession with an unwilling spirit to repent (Exod. 9:27-35)</a:t>
            </a:r>
          </a:p>
          <a:p>
            <a:pPr>
              <a:buBlip>
                <a:blip r:embed="rId2"/>
              </a:buBlip>
            </a:pPr>
            <a:endParaRPr lang="en-US" sz="3000" dirty="0">
              <a:solidFill>
                <a:schemeClr val="tx1"/>
              </a:solidFill>
            </a:endParaRPr>
          </a:p>
        </p:txBody>
      </p:sp>
      <p:sp>
        <p:nvSpPr>
          <p:cNvPr id="3" name="Title 2"/>
          <p:cNvSpPr>
            <a:spLocks noGrp="1"/>
          </p:cNvSpPr>
          <p:nvPr>
            <p:ph type="title"/>
          </p:nvPr>
        </p:nvSpPr>
        <p:spPr>
          <a:xfrm>
            <a:off x="408525" y="274638"/>
            <a:ext cx="6754275" cy="1630362"/>
          </a:xfrm>
        </p:spPr>
        <p:txBody>
          <a:bodyPr/>
          <a:lstStyle/>
          <a:p>
            <a:r>
              <a:rPr lang="en-US" sz="7200" dirty="0" smtClean="0"/>
              <a:t>WRONG </a:t>
            </a:r>
            <a:r>
              <a:rPr lang="en-US" sz="6000" dirty="0" smtClean="0"/>
              <a:t/>
            </a:r>
            <a:br>
              <a:rPr lang="en-US" sz="6000" dirty="0" smtClean="0"/>
            </a:br>
            <a:r>
              <a:rPr lang="en-US" sz="6000" dirty="0" smtClean="0"/>
              <a:t>Confessions</a:t>
            </a:r>
            <a:endParaRPr lang="en-US" sz="6000" dirty="0"/>
          </a:p>
        </p:txBody>
      </p:sp>
      <p:pic>
        <p:nvPicPr>
          <p:cNvPr id="1026" name="Picture 2" descr="C:\Users\Steven\AppData\Local\Microsoft\Windows\Temporary Internet Files\Content.IE5\TTOHNSPI\wrong-295503_64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7018" y="152694"/>
            <a:ext cx="922020" cy="92202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teven\AppData\Local\Microsoft\Windows\Temporary Internet Files\Content.IE5\TTOHNSPI\136044083[1].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100000" l="0" r="80240">
                        <a14:backgroundMark x1="32335" y1="74000" x2="32335" y2="74000"/>
                      </a14:backgroundRemoval>
                    </a14:imgEffect>
                  </a14:imgLayer>
                </a14:imgProps>
              </a:ext>
              <a:ext uri="{28A0092B-C50C-407E-A947-70E740481C1C}">
                <a14:useLocalDpi xmlns:a14="http://schemas.microsoft.com/office/drawing/2010/main" val="0"/>
              </a:ext>
            </a:extLst>
          </a:blip>
          <a:srcRect r="10827"/>
          <a:stretch/>
        </p:blipFill>
        <p:spPr bwMode="auto">
          <a:xfrm>
            <a:off x="7171340" y="2667000"/>
            <a:ext cx="1972660" cy="2700869"/>
          </a:xfrm>
          <a:prstGeom prst="rect">
            <a:avLst/>
          </a:prstGeom>
          <a:ln>
            <a:noFill/>
          </a:ln>
          <a:effectLst/>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8157670" y="4267200"/>
            <a:ext cx="0" cy="2514600"/>
          </a:xfrm>
          <a:prstGeom prst="line">
            <a:avLst/>
          </a:prstGeom>
          <a:ln w="76200">
            <a:solidFill>
              <a:schemeClr val="bg1">
                <a:lumMod val="50000"/>
              </a:schemeClr>
            </a:solidFill>
          </a:ln>
          <a:effectLst>
            <a:outerShdw blurRad="50800" dist="38100" dir="2700000" algn="tl" rotWithShape="0">
              <a:prstClr val="black">
                <a:alpha val="40000"/>
              </a:prstClr>
            </a:outerShdw>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1985394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left)">
                                      <p:cBhvr>
                                        <p:cTn id="7" dur="500"/>
                                        <p:tgtEl>
                                          <p:spTgt spid="2">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left)">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left)">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left)">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left)">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wipe(left)">
                                      <p:cBhvr>
                                        <p:cTn id="3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2"/>
          </p:nvPr>
        </p:nvSpPr>
        <p:spPr>
          <a:xfrm>
            <a:off x="408525" y="914401"/>
            <a:ext cx="8278275" cy="5152858"/>
          </a:xfrm>
        </p:spPr>
        <p:txBody>
          <a:bodyPr/>
          <a:lstStyle/>
          <a:p>
            <a:pPr marL="0" indent="0">
              <a:buNone/>
            </a:pPr>
            <a:r>
              <a:rPr lang="en-US" sz="3600" b="1" u="sng" dirty="0" smtClean="0">
                <a:effectLst>
                  <a:outerShdw blurRad="38100" dist="38100" dir="2700000" algn="tl">
                    <a:srgbClr val="000000">
                      <a:alpha val="43137"/>
                    </a:srgbClr>
                  </a:outerShdw>
                </a:effectLst>
              </a:rPr>
              <a:t>PSALM 41:4</a:t>
            </a:r>
            <a:r>
              <a:rPr lang="en-US" sz="3600" dirty="0" smtClean="0">
                <a:effectLst>
                  <a:outerShdw blurRad="38100" dist="38100" dir="2700000" algn="tl">
                    <a:srgbClr val="000000">
                      <a:alpha val="43137"/>
                    </a:srgbClr>
                  </a:outerShdw>
                </a:effectLst>
              </a:rPr>
              <a:t>, “I </a:t>
            </a:r>
            <a:r>
              <a:rPr lang="en-US" sz="3600" dirty="0">
                <a:effectLst>
                  <a:outerShdw blurRad="38100" dist="38100" dir="2700000" algn="tl">
                    <a:srgbClr val="000000">
                      <a:alpha val="43137"/>
                    </a:srgbClr>
                  </a:outerShdw>
                </a:effectLst>
              </a:rPr>
              <a:t>said, </a:t>
            </a:r>
            <a:r>
              <a:rPr lang="en-US" sz="3600" dirty="0" smtClean="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be merciful to me; Heal my soul, for I have sinned against You</a:t>
            </a:r>
            <a:r>
              <a:rPr lang="en-US" sz="3600" dirty="0" smtClean="0">
                <a:effectLst>
                  <a:outerShdw blurRad="38100" dist="38100" dir="2700000" algn="tl">
                    <a:srgbClr val="000000">
                      <a:alpha val="43137"/>
                    </a:srgbClr>
                  </a:outerShdw>
                </a:effectLst>
              </a:rPr>
              <a:t>.’”</a:t>
            </a:r>
          </a:p>
          <a:p>
            <a:pPr marL="0" indent="0" algn="ctr">
              <a:buNone/>
            </a:pPr>
            <a:r>
              <a:rPr lang="en-US" sz="5400" b="1" spc="300" dirty="0" smtClean="0">
                <a:ln w="12700">
                  <a:solidFill>
                    <a:schemeClr val="bg2"/>
                  </a:solidFill>
                  <a:prstDash val="solid"/>
                </a:ln>
                <a:solidFill>
                  <a:srgbClr val="C00000"/>
                </a:solidFill>
                <a:effectLst>
                  <a:outerShdw blurRad="38100" dist="38100" dir="2700000" algn="tl" rotWithShape="0">
                    <a:srgbClr val="000000">
                      <a:alpha val="43137"/>
                    </a:srgbClr>
                  </a:outerShdw>
                </a:effectLst>
                <a:latin typeface="Arial Black" panose="020B0A04020102020204" pitchFamily="34" charset="0"/>
              </a:rPr>
              <a:t>VERSUS</a:t>
            </a:r>
            <a:endParaRPr lang="en-US" sz="4400" spc="300" dirty="0" smtClean="0">
              <a:ln w="12700">
                <a:solidFill>
                  <a:schemeClr val="bg2"/>
                </a:solidFill>
                <a:prstDash val="solid"/>
              </a:ln>
              <a:solidFill>
                <a:srgbClr val="C00000"/>
              </a:solidFill>
              <a:effectLst>
                <a:outerShdw blurRad="38100" dist="38100" dir="2700000" algn="tl" rotWithShape="0">
                  <a:srgbClr val="000000">
                    <a:alpha val="43137"/>
                  </a:srgbClr>
                </a:outerShdw>
              </a:effectLst>
              <a:latin typeface="Arial Black" panose="020B0A04020102020204" pitchFamily="34" charset="0"/>
            </a:endParaRPr>
          </a:p>
          <a:p>
            <a:pPr marL="0" indent="0">
              <a:buNone/>
            </a:pPr>
            <a:r>
              <a:rPr lang="en-US" sz="3600" b="1" u="sng" dirty="0">
                <a:effectLst>
                  <a:outerShdw blurRad="38100" dist="38100" dir="2700000" algn="tl">
                    <a:srgbClr val="000000">
                      <a:alpha val="43137"/>
                    </a:srgbClr>
                  </a:outerShdw>
                </a:effectLst>
              </a:rPr>
              <a:t>PROVERBS 18:1</a:t>
            </a:r>
            <a:r>
              <a:rPr lang="en-US" sz="3600" dirty="0">
                <a:effectLst>
                  <a:outerShdw blurRad="38100" dist="38100" dir="2700000" algn="tl">
                    <a:srgbClr val="000000">
                      <a:alpha val="43137"/>
                    </a:srgbClr>
                  </a:outerShdw>
                </a:effectLst>
              </a:rPr>
              <a:t>, “A man who isolates himself seeks his own desire; He rages against all wise judgment</a:t>
            </a:r>
            <a:r>
              <a:rPr lang="en-US" sz="3600" dirty="0" smtClean="0">
                <a:effectLst>
                  <a:outerShdw blurRad="38100" dist="38100" dir="2700000" algn="tl">
                    <a:srgbClr val="000000">
                      <a:alpha val="43137"/>
                    </a:srgbClr>
                  </a:outerShdw>
                </a:effectLst>
              </a:rPr>
              <a:t>.”</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93884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5400" dirty="0" smtClean="0">
                <a:solidFill>
                  <a:schemeClr val="bg1"/>
                </a:solidFill>
                <a:latin typeface="Freestyle Script" panose="030804020302050B0404" pitchFamily="66" charset="0"/>
              </a:rPr>
              <a:t>1 John 1:9, 10</a:t>
            </a:r>
            <a:endParaRPr lang="en-US" sz="5400" dirty="0">
              <a:solidFill>
                <a:schemeClr val="bg1"/>
              </a:solidFill>
              <a:latin typeface="Freestyle Script" panose="030804020302050B0404" pitchFamily="66" charset="0"/>
            </a:endParaRPr>
          </a:p>
        </p:txBody>
      </p:sp>
      <p:pic>
        <p:nvPicPr>
          <p:cNvPr id="6" name="Content Placeholder 5"/>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t="-299" b="8815"/>
          <a:stretch/>
        </p:blipFill>
        <p:spPr>
          <a:xfrm>
            <a:off x="685800" y="1066800"/>
            <a:ext cx="7696200" cy="5181600"/>
          </a:xfrm>
          <a:prstGeom prst="rect">
            <a:avLst/>
          </a:prstGeom>
          <a:ln>
            <a:noFill/>
          </a:ln>
          <a:effectLst>
            <a:softEdge rad="112500"/>
          </a:effectLst>
        </p:spPr>
      </p:pic>
      <p:sp>
        <p:nvSpPr>
          <p:cNvPr id="7" name="TextBox 6"/>
          <p:cNvSpPr txBox="1"/>
          <p:nvPr/>
        </p:nvSpPr>
        <p:spPr>
          <a:xfrm>
            <a:off x="990600" y="1144012"/>
            <a:ext cx="7086600" cy="3046988"/>
          </a:xfrm>
          <a:prstGeom prst="rect">
            <a:avLst/>
          </a:prstGeom>
          <a:noFill/>
        </p:spPr>
        <p:txBody>
          <a:bodyPr wrap="square" rtlCol="0">
            <a:spAutoFit/>
          </a:bodyPr>
          <a:lstStyle/>
          <a:p>
            <a:pPr algn="ctr"/>
            <a:r>
              <a:rPr lang="en-US" sz="3200" dirty="0">
                <a:solidFill>
                  <a:prstClr val="white"/>
                </a:solidFill>
              </a:rPr>
              <a:t>“If we confess our sins, He is faithful and just to forgive us our sins and to cleanse us from all unrighteousness. If we say that we have not sinned, </a:t>
            </a:r>
            <a:r>
              <a:rPr lang="en-US" sz="3200" dirty="0">
                <a:solidFill>
                  <a:prstClr val="white"/>
                </a:solidFill>
                <a:effectLst>
                  <a:glow rad="139700">
                    <a:srgbClr val="8064A2">
                      <a:satMod val="175000"/>
                      <a:alpha val="40000"/>
                    </a:srgbClr>
                  </a:glow>
                </a:effectLst>
              </a:rPr>
              <a:t>we make Him a liar, and His word is not in us.”</a:t>
            </a:r>
          </a:p>
        </p:txBody>
      </p:sp>
      <p:sp>
        <p:nvSpPr>
          <p:cNvPr id="3" name="TextBox 2"/>
          <p:cNvSpPr txBox="1"/>
          <p:nvPr/>
        </p:nvSpPr>
        <p:spPr>
          <a:xfrm>
            <a:off x="1487650" y="5105400"/>
            <a:ext cx="5912196" cy="830997"/>
          </a:xfrm>
          <a:prstGeom prst="rect">
            <a:avLst/>
          </a:prstGeom>
          <a:noFill/>
        </p:spPr>
        <p:txBody>
          <a:bodyPr wrap="none" rtlCol="0">
            <a:spAutoFit/>
          </a:bodyPr>
          <a:lstStyle/>
          <a:p>
            <a:pPr algn="ctr"/>
            <a:r>
              <a:rPr lang="en-US" sz="4800" dirty="0">
                <a:ln>
                  <a:solidFill>
                    <a:prstClr val="white">
                      <a:lumMod val="65000"/>
                    </a:prstClr>
                  </a:solidFill>
                </a:ln>
                <a:solidFill>
                  <a:prstClr val="black"/>
                </a:solidFill>
                <a:effectLst>
                  <a:glow rad="63500">
                    <a:srgbClr val="8064A2">
                      <a:satMod val="175000"/>
                      <a:alpha val="40000"/>
                    </a:srgbClr>
                  </a:glow>
                </a:effectLst>
              </a:rPr>
              <a:t>Compare 1 John 5:10</a:t>
            </a:r>
          </a:p>
        </p:txBody>
      </p:sp>
    </p:spTree>
    <p:extLst>
      <p:ext uri="{BB962C8B-B14F-4D97-AF65-F5344CB8AC3E}">
        <p14:creationId xmlns:p14="http://schemas.microsoft.com/office/powerpoint/2010/main" val="11425507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66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5400" dirty="0" smtClean="0">
                <a:solidFill>
                  <a:schemeClr val="bg1"/>
                </a:solidFill>
                <a:latin typeface="Freestyle Script" panose="030804020302050B0404" pitchFamily="66" charset="0"/>
              </a:rPr>
              <a:t>Proverbs 28:13, 14</a:t>
            </a:r>
            <a:endParaRPr lang="en-US" sz="5400" dirty="0">
              <a:solidFill>
                <a:schemeClr val="bg1"/>
              </a:solidFill>
              <a:latin typeface="Freestyle Script" panose="030804020302050B0404" pitchFamily="66" charset="0"/>
            </a:endParaRPr>
          </a:p>
        </p:txBody>
      </p:sp>
      <p:pic>
        <p:nvPicPr>
          <p:cNvPr id="6" name="Content Placeholder 5"/>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t="-299" b="8815"/>
          <a:stretch/>
        </p:blipFill>
        <p:spPr>
          <a:xfrm>
            <a:off x="685800" y="1066800"/>
            <a:ext cx="7696200" cy="5181600"/>
          </a:xfrm>
          <a:prstGeom prst="rect">
            <a:avLst/>
          </a:prstGeom>
          <a:ln>
            <a:noFill/>
          </a:ln>
          <a:effectLst>
            <a:softEdge rad="112500"/>
          </a:effectLst>
        </p:spPr>
      </p:pic>
      <p:sp>
        <p:nvSpPr>
          <p:cNvPr id="7" name="TextBox 6"/>
          <p:cNvSpPr txBox="1"/>
          <p:nvPr/>
        </p:nvSpPr>
        <p:spPr>
          <a:xfrm>
            <a:off x="990600" y="1144012"/>
            <a:ext cx="7086600" cy="3046988"/>
          </a:xfrm>
          <a:prstGeom prst="rect">
            <a:avLst/>
          </a:prstGeom>
          <a:noFill/>
        </p:spPr>
        <p:txBody>
          <a:bodyPr wrap="square" rtlCol="0">
            <a:spAutoFit/>
          </a:bodyPr>
          <a:lstStyle/>
          <a:p>
            <a:pPr algn="ctr"/>
            <a:r>
              <a:rPr lang="en-US" sz="3200" dirty="0">
                <a:solidFill>
                  <a:prstClr val="white"/>
                </a:solidFill>
                <a:effectLst>
                  <a:glow rad="139700">
                    <a:srgbClr val="8064A2">
                      <a:satMod val="175000"/>
                      <a:alpha val="40000"/>
                    </a:srgbClr>
                  </a:glow>
                </a:effectLst>
              </a:rPr>
              <a:t>“He who covers his sins will not prosper, But whoever confesses and forsakes them will have mercy. Happy is the man who is always reverent, But he who hardens his heart will fall into calamity.”</a:t>
            </a:r>
          </a:p>
        </p:txBody>
      </p:sp>
    </p:spTree>
    <p:extLst>
      <p:ext uri="{BB962C8B-B14F-4D97-AF65-F5344CB8AC3E}">
        <p14:creationId xmlns:p14="http://schemas.microsoft.com/office/powerpoint/2010/main" val="15982038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04Gen3_sin_satan_allurment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3030</TotalTime>
  <Words>300</Words>
  <Application>Microsoft Office PowerPoint</Application>
  <PresentationFormat>On-screen Show (4:3)</PresentationFormat>
  <Paragraphs>35</Paragraphs>
  <Slides>8</Slides>
  <Notes>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8</vt:i4>
      </vt:variant>
    </vt:vector>
  </HeadingPairs>
  <TitlesOfParts>
    <vt:vector size="22" baseType="lpstr">
      <vt:lpstr>Arial</vt:lpstr>
      <vt:lpstr>MS PGothic</vt:lpstr>
      <vt:lpstr>Adobe Arabic</vt:lpstr>
      <vt:lpstr>Book</vt:lpstr>
      <vt:lpstr>Calibri</vt:lpstr>
      <vt:lpstr>Georgia</vt:lpstr>
      <vt:lpstr>Freestyle Script</vt:lpstr>
      <vt:lpstr>Trajan Pro</vt:lpstr>
      <vt:lpstr>Bodoni Book Italic</vt:lpstr>
      <vt:lpstr>Wingdings</vt:lpstr>
      <vt:lpstr>Arial Black</vt:lpstr>
      <vt:lpstr>Office Theme</vt:lpstr>
      <vt:lpstr>04Gen3_sin_satan_allurment1</vt:lpstr>
      <vt:lpstr>Sin</vt:lpstr>
      <vt:lpstr>PowerPoint Presentation</vt:lpstr>
      <vt:lpstr>Previous Lessons: 1. Sin Brings Shame 2. Sin’s Separation Effect</vt:lpstr>
      <vt:lpstr>3. Sin Brings The Tendency To Justify Wrong</vt:lpstr>
      <vt:lpstr>3. Sin Brings The Tendency To Justify Wrong</vt:lpstr>
      <vt:lpstr>WRONG  Confessions</vt:lpstr>
      <vt:lpstr>PowerPoint Presentation</vt:lpstr>
      <vt:lpstr>1 John 1:9, 10</vt:lpstr>
      <vt:lpstr>Proverbs 28:13, 14</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 Sin Brings The Tendency To Justify Wrong</dc:title>
  <dc:creator>Steven J. Wallace</dc:creator>
  <cp:lastModifiedBy>Steven J. Wallace</cp:lastModifiedBy>
  <cp:revision>17</cp:revision>
  <dcterms:created xsi:type="dcterms:W3CDTF">2015-11-20T23:48:44Z</dcterms:created>
  <dcterms:modified xsi:type="dcterms:W3CDTF">2015-12-04T22:33:32Z</dcterms:modified>
</cp:coreProperties>
</file>