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7"/>
  </p:notesMasterIdLst>
  <p:sldIdLst>
    <p:sldId id="263" r:id="rId2"/>
    <p:sldId id="264" r:id="rId3"/>
    <p:sldId id="257" r:id="rId4"/>
    <p:sldId id="259" r:id="rId5"/>
    <p:sldId id="265" r:id="rId6"/>
    <p:sldId id="275" r:id="rId7"/>
    <p:sldId id="267" r:id="rId8"/>
    <p:sldId id="266" r:id="rId9"/>
    <p:sldId id="268" r:id="rId10"/>
    <p:sldId id="269" r:id="rId11"/>
    <p:sldId id="270" r:id="rId12"/>
    <p:sldId id="271" r:id="rId13"/>
    <p:sldId id="273" r:id="rId14"/>
    <p:sldId id="272" r:id="rId15"/>
    <p:sldId id="274" r:id="rId16"/>
  </p:sldIdLst>
  <p:sldSz cx="9144000" cy="6858000" type="screen4x3"/>
  <p:notesSz cx="6858000" cy="9144000"/>
  <p:embeddedFontLst>
    <p:embeddedFont>
      <p:font typeface="Bodoni Book Italic" panose="02000506080000090003" pitchFamily="2" charset="0"/>
      <p:italic r:id="rId18"/>
    </p:embeddedFont>
    <p:embeddedFont>
      <p:font typeface="MS PGothic" panose="020B0600070205080204" pitchFamily="34" charset="-128"/>
      <p:regular r:id="rId19"/>
    </p:embeddedFont>
    <p:embeddedFont>
      <p:font typeface="Arial Black" panose="020B0A04020102020204" pitchFamily="34" charset="0"/>
      <p:bold r:id="rId20"/>
    </p:embeddedFont>
    <p:embeddedFont>
      <p:font typeface="Georgia" panose="02040502050405020303" pitchFamily="18" charset="0"/>
      <p:regular r:id="rId21"/>
      <p:bold r:id="rId22"/>
      <p:italic r:id="rId23"/>
      <p:boldItalic r:id="rId24"/>
    </p:embeddedFont>
    <p:embeddedFont>
      <p:font typeface="Crimes Times Six" panose="02000500000000000000" pitchFamily="2" charset="0"/>
      <p:regular r:id="rId25"/>
    </p:embeddedFont>
    <p:embeddedFont>
      <p:font typeface="Segoe Script" panose="020B0504020000000003" pitchFamily="34" charset="0"/>
      <p:regular r:id="rId26"/>
      <p:bold r:id="rId27"/>
    </p:embeddedFont>
    <p:embeddedFont>
      <p:font typeface="Calibri" panose="020F0502020204030204" pitchFamily="34" charset="0"/>
      <p:regular r:id="rId28"/>
      <p:bold r:id="rId29"/>
      <p:italic r:id="rId30"/>
      <p:boldItalic r:id="rId31"/>
    </p:embeddedFont>
    <p:embeddedFont>
      <p:font typeface="Freestyle Script" panose="030804020302050B0404" pitchFamily="66"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27" autoAdjust="0"/>
  </p:normalViewPr>
  <p:slideViewPr>
    <p:cSldViewPr>
      <p:cViewPr varScale="1">
        <p:scale>
          <a:sx n="63" d="100"/>
          <a:sy n="63" d="100"/>
        </p:scale>
        <p:origin x="-157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DC9F1A-9FC4-4D18-94CA-B752F5891520}" type="datetimeFigureOut">
              <a:rPr lang="en-US" smtClean="0"/>
              <a:t>11/13/2015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7BF05F-5CDE-4A95-B608-203A875CAEBB}" type="slidenum">
              <a:rPr lang="en-US" smtClean="0"/>
              <a:t>‹#›</a:t>
            </a:fld>
            <a:endParaRPr lang="en-US"/>
          </a:p>
        </p:txBody>
      </p:sp>
    </p:spTree>
    <p:extLst>
      <p:ext uri="{BB962C8B-B14F-4D97-AF65-F5344CB8AC3E}">
        <p14:creationId xmlns:p14="http://schemas.microsoft.com/office/powerpoint/2010/main" val="2076483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extLst>
              <a:ext uri="{BEBA8EAE-BF5A-486C-A8C5-ECC9F3942E4B}">
                <a14:imgProps xmlns:a14="http://schemas.microsoft.com/office/drawing/2010/main">
                  <a14:imgLayer r:embed="rId3">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803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0">
          <a:blip r:embed="rId2">
            <a:extLst>
              <a:ext uri="{BEBA8EAE-BF5A-486C-A8C5-ECC9F3942E4B}">
                <a14:imgProps xmlns:a14="http://schemas.microsoft.com/office/drawing/2010/main">
                  <a14:imgLayer r:embed="rId3">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73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Title and Content">
    <p:bg>
      <p:bgPr>
        <a:blipFill dpi="0" rotWithShape="0">
          <a:blip r:embed="rId2">
            <a:extLst>
              <a:ext uri="{BEBA8EAE-BF5A-486C-A8C5-ECC9F3942E4B}">
                <a14:imgProps xmlns:a14="http://schemas.microsoft.com/office/drawing/2010/main">
                  <a14:imgLayer r:embed="rId3">
                    <a14:imgEffect>
                      <a14:brightnessContrast bright="29000" contras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1"/>
          </p:nvPr>
        </p:nvSpPr>
        <p:spPr>
          <a:xfrm>
            <a:off x="493873" y="651350"/>
            <a:ext cx="6267484" cy="3652171"/>
          </a:xfrm>
        </p:spPr>
        <p:txBody>
          <a:bodyPr anchor="ctr"/>
          <a:lstStyle>
            <a:lvl1pPr algn="ctr">
              <a:defRPr/>
            </a:lvl1pPr>
            <a:lvl2pPr algn="ctr">
              <a:defRPr/>
            </a:lvl2pPr>
            <a:lvl3pPr algn="ctr">
              <a:defRPr/>
            </a:lvl3pPr>
            <a:lvl4pPr algn="ctr">
              <a:defRPr/>
            </a:lvl4pPr>
            <a:lvl5pPr algn="ct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7808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0">
          <a:blip r:embed="rId2">
            <a:extLst>
              <a:ext uri="{BEBA8EAE-BF5A-486C-A8C5-ECC9F3942E4B}">
                <a14:imgProps xmlns:a14="http://schemas.microsoft.com/office/drawing/2010/main">
                  <a14:imgLayer r:embed="rId3">
                    <a14:imgEffect>
                      <a14:brightnessContrast bright="29000" contras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1"/>
          </p:nvPr>
        </p:nvSpPr>
        <p:spPr>
          <a:xfrm>
            <a:off x="493873" y="651350"/>
            <a:ext cx="6267484" cy="3652171"/>
          </a:xfrm>
        </p:spPr>
        <p:txBody>
          <a:bodyPr anchor="ctr"/>
          <a:lstStyle>
            <a:lvl1pPr algn="ctr">
              <a:defRPr/>
            </a:lvl1pPr>
            <a:lvl2pPr algn="ctr">
              <a:defRPr/>
            </a:lvl2pPr>
            <a:lvl3pPr algn="ctr">
              <a:defRPr/>
            </a:lvl3pPr>
            <a:lvl4pPr algn="ctr">
              <a:defRPr/>
            </a:lvl4pPr>
            <a:lvl5pPr algn="ct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p:nvSpPr>
        <p:spPr>
          <a:xfrm>
            <a:off x="493873" y="5862934"/>
            <a:ext cx="1838965" cy="461665"/>
          </a:xfrm>
          <a:prstGeom prst="rect">
            <a:avLst/>
          </a:prstGeom>
          <a:noFill/>
        </p:spPr>
        <p:txBody>
          <a:bodyPr wrap="none" rtlCol="0">
            <a:spAutoFit/>
          </a:bodyPr>
          <a:lstStyle/>
          <a:p>
            <a:pPr algn="ctr"/>
            <a:r>
              <a:rPr lang="en-US" sz="2400" i="1" spc="50" baseline="0" dirty="0" smtClean="0">
                <a:latin typeface="Bodoni Book Italic" panose="02000506080000090003" pitchFamily="2" charset="0"/>
              </a:rPr>
              <a:t>Consequences</a:t>
            </a:r>
            <a:endParaRPr lang="en-US" sz="2400" i="1" spc="50" baseline="0" dirty="0">
              <a:latin typeface="Bodoni Book Italic" panose="02000506080000090003" pitchFamily="2" charset="0"/>
            </a:endParaRPr>
          </a:p>
        </p:txBody>
      </p:sp>
    </p:spTree>
    <p:extLst>
      <p:ext uri="{BB962C8B-B14F-4D97-AF65-F5344CB8AC3E}">
        <p14:creationId xmlns:p14="http://schemas.microsoft.com/office/powerpoint/2010/main" val="3897960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2"/>
          </p:nvPr>
        </p:nvSpPr>
        <p:spPr>
          <a:xfrm>
            <a:off x="408525" y="1417637"/>
            <a:ext cx="8278275" cy="4649621"/>
          </a:xfrm>
        </p:spPr>
        <p:txBody>
          <a:bodyPr lIns="91440" anchor="t" anchorCtr="0"/>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08525" y="274638"/>
            <a:ext cx="8278275" cy="1143000"/>
          </a:xfrm>
        </p:spPr>
        <p:txBody>
          <a:bodyPr/>
          <a:lstStyle>
            <a:lvl1pPr>
              <a:defRPr>
                <a:solidFill>
                  <a:schemeClr val="bg1"/>
                </a:solidFill>
                <a:latin typeface="Trajan Pro" pitchFamily="18" charset="0"/>
                <a:cs typeface="Adobe Arabic" pitchFamily="18" charset="-78"/>
              </a:defRPr>
            </a:lvl1pPr>
          </a:lstStyle>
          <a:p>
            <a:r>
              <a:rPr lang="en-US" smtClean="0"/>
              <a:t>Click to edit Master title style</a:t>
            </a:r>
            <a:endParaRPr lang="en-US" dirty="0"/>
          </a:p>
        </p:txBody>
      </p:sp>
    </p:spTree>
    <p:extLst>
      <p:ext uri="{BB962C8B-B14F-4D97-AF65-F5344CB8AC3E}">
        <p14:creationId xmlns:p14="http://schemas.microsoft.com/office/powerpoint/2010/main" val="177850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Only">
    <p:bg>
      <p:bgPr>
        <a:blipFill dpi="0" rotWithShape="0">
          <a:blip r:embed="rId2">
            <a:extLst>
              <a:ext uri="{BEBA8EAE-BF5A-486C-A8C5-ECC9F3942E4B}">
                <a14:imgProps xmlns:a14="http://schemas.microsoft.com/office/drawing/2010/main">
                  <a14:imgLayer r:embed="rId3">
                    <a14:imgEffect>
                      <a14:artisticGlowDiffused/>
                    </a14:imgEffect>
                    <a14:imgEffect>
                      <a14:brightnessContrast bright="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2"/>
          </p:nvPr>
        </p:nvSpPr>
        <p:spPr>
          <a:xfrm>
            <a:off x="408525" y="1417637"/>
            <a:ext cx="8278275" cy="4649621"/>
          </a:xfrm>
        </p:spPr>
        <p:txBody>
          <a:bodyPr lIns="91440" anchor="t" anchorCtr="0"/>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08525" y="274638"/>
            <a:ext cx="8278275" cy="1143000"/>
          </a:xfrm>
        </p:spPr>
        <p:txBody>
          <a:bodyPr/>
          <a:lstStyle>
            <a:lvl1pPr>
              <a:defRPr>
                <a:latin typeface="Trajan Pro" pitchFamily="18" charset="0"/>
                <a:cs typeface="Adobe Arabic" pitchFamily="18" charset="-78"/>
              </a:defRPr>
            </a:lvl1pPr>
          </a:lstStyle>
          <a:p>
            <a:r>
              <a:rPr lang="en-US" smtClean="0"/>
              <a:t>Click to edit Master title style</a:t>
            </a:r>
            <a:endParaRPr lang="en-US"/>
          </a:p>
        </p:txBody>
      </p:sp>
    </p:spTree>
    <p:extLst>
      <p:ext uri="{BB962C8B-B14F-4D97-AF65-F5344CB8AC3E}">
        <p14:creationId xmlns:p14="http://schemas.microsoft.com/office/powerpoint/2010/main" val="1379040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B628E-4010-4970-8933-A0652A9C4FDF}" type="datetimeFigureOut">
              <a:rPr lang="en-US" smtClean="0"/>
              <a:t>11/13/2015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87A1E-D8D6-4A8D-844D-53E316E03064}" type="slidenum">
              <a:rPr lang="en-US" smtClean="0"/>
              <a:t>‹#›</a:t>
            </a:fld>
            <a:endParaRPr lang="en-US"/>
          </a:p>
        </p:txBody>
      </p:sp>
    </p:spTree>
    <p:extLst>
      <p:ext uri="{BB962C8B-B14F-4D97-AF65-F5344CB8AC3E}">
        <p14:creationId xmlns:p14="http://schemas.microsoft.com/office/powerpoint/2010/main" val="2345014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Georgia" pitchFamily="18" charset="0"/>
              </a:defRPr>
            </a:lvl1pPr>
          </a:lstStyle>
          <a:p>
            <a:fld id="{B01B628E-4010-4970-8933-A0652A9C4FDF}" type="datetimeFigureOut">
              <a:rPr lang="en-US" smtClean="0"/>
              <a:t>11/13/2015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eorgia" pitchFamily="18" charset="0"/>
              </a:defRPr>
            </a:lvl1pPr>
          </a:lstStyle>
          <a:p>
            <a:fld id="{97387A1E-D8D6-4A8D-844D-53E316E0306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Lst>
  <p:txStyles>
    <p:titleStyle>
      <a:lvl1pPr algn="ctr" defTabSz="457200" rtl="0" eaLnBrk="1" fontAlgn="base" hangingPunct="1">
        <a:spcBef>
          <a:spcPct val="0"/>
        </a:spcBef>
        <a:spcAft>
          <a:spcPct val="0"/>
        </a:spcAft>
        <a:defRPr sz="4400" kern="1200">
          <a:solidFill>
            <a:schemeClr val="tx1"/>
          </a:solidFill>
          <a:latin typeface="+mn-lt"/>
          <a:ea typeface="MS PGothic" pitchFamily="34" charset="-128"/>
          <a:cs typeface="Book"/>
        </a:defRPr>
      </a:lvl1pPr>
      <a:lvl2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Book"/>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Book"/>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Book"/>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Book"/>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477000"/>
            <a:ext cx="9144000" cy="400110"/>
          </a:xfrm>
          <a:prstGeom prst="rect">
            <a:avLst/>
          </a:prstGeom>
          <a:noFill/>
        </p:spPr>
        <p:txBody>
          <a:bodyPr wrap="square" rtlCol="0">
            <a:spAutoFit/>
          </a:bodyPr>
          <a:lstStyle/>
          <a:p>
            <a:pPr algn="ctr"/>
            <a:r>
              <a:rPr lang="en-US" sz="2000" spc="300" dirty="0" smtClean="0">
                <a:solidFill>
                  <a:prstClr val="white">
                    <a:lumMod val="75000"/>
                  </a:prstClr>
                </a:solidFill>
                <a:latin typeface="Bodoni Book Italic" panose="02000506080000090003" pitchFamily="2" charset="0"/>
              </a:rPr>
              <a:t>Part 1</a:t>
            </a:r>
            <a:endParaRPr lang="en-US" sz="2000" spc="300" dirty="0">
              <a:solidFill>
                <a:prstClr val="white">
                  <a:lumMod val="75000"/>
                </a:prstClr>
              </a:solidFill>
              <a:latin typeface="Bodoni Book Italic" panose="02000506080000090003" pitchFamily="2" charset="0"/>
            </a:endParaRPr>
          </a:p>
        </p:txBody>
      </p:sp>
      <p:sp>
        <p:nvSpPr>
          <p:cNvPr id="2" name="TextBox 1"/>
          <p:cNvSpPr txBox="1"/>
          <p:nvPr/>
        </p:nvSpPr>
        <p:spPr>
          <a:xfrm>
            <a:off x="228600" y="4800600"/>
            <a:ext cx="8763000" cy="707886"/>
          </a:xfrm>
          <a:prstGeom prst="rect">
            <a:avLst/>
          </a:prstGeom>
          <a:noFill/>
        </p:spPr>
        <p:txBody>
          <a:bodyPr wrap="square" rtlCol="0">
            <a:spAutoFit/>
          </a:bodyPr>
          <a:lstStyle/>
          <a:p>
            <a:pPr algn="ctr"/>
            <a:r>
              <a:rPr lang="en-US" sz="4000" i="1" spc="300" dirty="0" smtClean="0">
                <a:solidFill>
                  <a:schemeClr val="tx1">
                    <a:lumMod val="95000"/>
                    <a:lumOff val="5000"/>
                  </a:schemeClr>
                </a:solidFill>
                <a:effectLst>
                  <a:glow rad="101600">
                    <a:srgbClr val="FFFF00">
                      <a:alpha val="60000"/>
                    </a:srgbClr>
                  </a:glow>
                </a:effectLst>
              </a:rPr>
              <a:t>Sin and </a:t>
            </a:r>
            <a:r>
              <a:rPr lang="en-US" sz="4000" i="1" spc="300" dirty="0">
                <a:solidFill>
                  <a:schemeClr val="tx1">
                    <a:lumMod val="95000"/>
                    <a:lumOff val="5000"/>
                  </a:schemeClr>
                </a:solidFill>
                <a:effectLst>
                  <a:glow rad="101600">
                    <a:srgbClr val="FFFF00">
                      <a:alpha val="60000"/>
                    </a:srgbClr>
                  </a:glow>
                </a:effectLst>
              </a:rPr>
              <a:t>i</a:t>
            </a:r>
            <a:r>
              <a:rPr lang="en-US" sz="4000" i="1" spc="300" dirty="0" smtClean="0">
                <a:solidFill>
                  <a:schemeClr val="tx1">
                    <a:lumMod val="95000"/>
                    <a:lumOff val="5000"/>
                  </a:schemeClr>
                </a:solidFill>
                <a:effectLst>
                  <a:glow rad="101600">
                    <a:srgbClr val="FFFF00">
                      <a:alpha val="60000"/>
                    </a:srgbClr>
                  </a:glow>
                </a:effectLst>
              </a:rPr>
              <a:t>ts Consequences</a:t>
            </a:r>
            <a:endParaRPr lang="en-US" sz="4000" i="1" spc="300" dirty="0">
              <a:solidFill>
                <a:schemeClr val="tx1">
                  <a:lumMod val="95000"/>
                  <a:lumOff val="5000"/>
                </a:schemeClr>
              </a:solidFill>
              <a:effectLst>
                <a:glow rad="101600">
                  <a:srgbClr val="FFFF00">
                    <a:alpha val="60000"/>
                  </a:srgbClr>
                </a:glow>
              </a:effectLst>
            </a:endParaRPr>
          </a:p>
        </p:txBody>
      </p:sp>
      <p:sp>
        <p:nvSpPr>
          <p:cNvPr id="5" name="TextBox 4"/>
          <p:cNvSpPr txBox="1"/>
          <p:nvPr/>
        </p:nvSpPr>
        <p:spPr>
          <a:xfrm>
            <a:off x="0" y="5562600"/>
            <a:ext cx="9144000" cy="461665"/>
          </a:xfrm>
          <a:prstGeom prst="rect">
            <a:avLst/>
          </a:prstGeom>
          <a:noFill/>
        </p:spPr>
        <p:txBody>
          <a:bodyPr wrap="square" rtlCol="0">
            <a:spAutoFit/>
          </a:bodyPr>
          <a:lstStyle/>
          <a:p>
            <a:pPr algn="ctr"/>
            <a:r>
              <a:rPr lang="en-US" sz="2400" dirty="0" smtClean="0"/>
              <a:t>Genesis 3:7-24</a:t>
            </a:r>
            <a:endParaRPr lang="en-US" sz="2400" dirty="0"/>
          </a:p>
        </p:txBody>
      </p:sp>
    </p:spTree>
    <p:extLst>
      <p:ext uri="{BB962C8B-B14F-4D97-AF65-F5344CB8AC3E}">
        <p14:creationId xmlns:p14="http://schemas.microsoft.com/office/powerpoint/2010/main" val="530712763"/>
      </p:ext>
    </p:extLst>
  </p:cSld>
  <p:clrMapOvr>
    <a:masterClrMapping/>
  </p:clrMapOvr>
  <mc:AlternateContent xmlns:mc="http://schemas.openxmlformats.org/markup-compatibility/2006" xmlns:p14="http://schemas.microsoft.com/office/powerpoint/2010/main">
    <mc:Choice Requires="p14">
      <p:transition spd="slow" p14:dur="3900">
        <p14:glitter dir="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2"/>
          </p:nvPr>
        </p:nvSpPr>
        <p:spPr>
          <a:xfrm>
            <a:off x="408525" y="1524000"/>
            <a:ext cx="8278275" cy="5334000"/>
          </a:xfrm>
        </p:spPr>
        <p:txBody>
          <a:bodyPr>
            <a:normAutofit lnSpcReduction="10000"/>
          </a:bodyPr>
          <a:lstStyle/>
          <a:p>
            <a:pPr marL="0" indent="0">
              <a:buNone/>
            </a:pPr>
            <a:r>
              <a:rPr lang="en-US" sz="3600" b="1" dirty="0" smtClean="0">
                <a:effectLst>
                  <a:glow rad="101600">
                    <a:schemeClr val="accent3">
                      <a:satMod val="175000"/>
                      <a:alpha val="40000"/>
                    </a:schemeClr>
                  </a:glow>
                </a:effectLst>
              </a:rPr>
              <a:t>With the multitude throughout the ages  (Rev. 7:9, 10):</a:t>
            </a:r>
          </a:p>
          <a:p>
            <a:pPr marL="457200" lvl="1" indent="0">
              <a:buNone/>
            </a:pPr>
            <a:r>
              <a:rPr lang="en-US" sz="3200" baseline="30000" dirty="0" smtClean="0">
                <a:solidFill>
                  <a:schemeClr val="accent6">
                    <a:lumMod val="60000"/>
                    <a:lumOff val="40000"/>
                  </a:schemeClr>
                </a:solidFill>
                <a:effectLst>
                  <a:outerShdw blurRad="38100" dist="38100" dir="2700000" algn="tl">
                    <a:srgbClr val="000000">
                      <a:alpha val="43137"/>
                    </a:srgbClr>
                  </a:outerShdw>
                </a:effectLst>
              </a:rPr>
              <a:t>9 </a:t>
            </a:r>
            <a:r>
              <a:rPr lang="en-US" sz="3200" dirty="0" smtClean="0"/>
              <a:t> </a:t>
            </a:r>
            <a:r>
              <a:rPr lang="en-US" sz="3200" dirty="0"/>
              <a:t>After these things I looked, and behold, a great multitude which no one could number, of all nations, tribes, peoples, and tongues, standing before the throne and before the Lamb, clothed with white robes, with palm branches in their </a:t>
            </a:r>
            <a:r>
              <a:rPr lang="en-US" sz="3200" dirty="0" smtClean="0"/>
              <a:t>hands, </a:t>
            </a:r>
            <a:r>
              <a:rPr lang="en-US" sz="3200" baseline="30000" dirty="0" smtClean="0">
                <a:solidFill>
                  <a:schemeClr val="accent6">
                    <a:lumMod val="60000"/>
                    <a:lumOff val="40000"/>
                  </a:schemeClr>
                </a:solidFill>
                <a:effectLst>
                  <a:outerShdw blurRad="38100" dist="38100" dir="2700000" algn="tl">
                    <a:srgbClr val="000000">
                      <a:alpha val="43137"/>
                    </a:srgbClr>
                  </a:outerShdw>
                </a:effectLst>
              </a:rPr>
              <a:t>10</a:t>
            </a:r>
            <a:r>
              <a:rPr lang="en-US" sz="3200" dirty="0" smtClean="0"/>
              <a:t>  </a:t>
            </a:r>
            <a:r>
              <a:rPr lang="en-US" sz="3200" dirty="0"/>
              <a:t>and crying out with a loud voice, saying, "Salvation belongs to our God who sits on the throne, and to the Lamb</a:t>
            </a:r>
            <a:r>
              <a:rPr lang="en-US" sz="3200" dirty="0" smtClean="0"/>
              <a:t>!"</a:t>
            </a:r>
            <a:endParaRPr lang="en-US" sz="3200" dirty="0"/>
          </a:p>
        </p:txBody>
      </p:sp>
      <p:sp>
        <p:nvSpPr>
          <p:cNvPr id="6" name="Title 5"/>
          <p:cNvSpPr>
            <a:spLocks noGrp="1"/>
          </p:cNvSpPr>
          <p:nvPr>
            <p:ph type="title"/>
          </p:nvPr>
        </p:nvSpPr>
        <p:spPr/>
        <p:txBody>
          <a:bodyPr/>
          <a:lstStyle/>
          <a:p>
            <a:r>
              <a:rPr lang="en-US" dirty="0" smtClean="0"/>
              <a:t>No Longer Stand In Shame Before God</a:t>
            </a:r>
            <a:endParaRPr lang="en-US" dirty="0"/>
          </a:p>
        </p:txBody>
      </p:sp>
    </p:spTree>
    <p:extLst>
      <p:ext uri="{BB962C8B-B14F-4D97-AF65-F5344CB8AC3E}">
        <p14:creationId xmlns:p14="http://schemas.microsoft.com/office/powerpoint/2010/main" val="2924182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lt">
                                    <p:tmPct val="10000"/>
                                  </p:iterate>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p:txBody>
          <a:bodyPr/>
          <a:lstStyle/>
          <a:p>
            <a:pPr marL="0" indent="0">
              <a:buNone/>
            </a:pPr>
            <a:r>
              <a:rPr lang="en-US" sz="3600" b="1" dirty="0">
                <a:effectLst>
                  <a:glow rad="101600">
                    <a:schemeClr val="accent3">
                      <a:satMod val="175000"/>
                      <a:alpha val="40000"/>
                    </a:schemeClr>
                  </a:glow>
                </a:effectLst>
              </a:rPr>
              <a:t>By Obeying His </a:t>
            </a:r>
            <a:r>
              <a:rPr lang="en-US" sz="3600" b="1" dirty="0" smtClean="0">
                <a:effectLst>
                  <a:glow rad="101600">
                    <a:schemeClr val="accent3">
                      <a:satMod val="175000"/>
                      <a:alpha val="40000"/>
                    </a:schemeClr>
                  </a:glow>
                </a:effectLst>
              </a:rPr>
              <a:t>Commandments (Rev. 19:7, 8)</a:t>
            </a:r>
          </a:p>
          <a:p>
            <a:pPr marL="457200" lvl="1" indent="0">
              <a:buNone/>
            </a:pPr>
            <a:r>
              <a:rPr lang="en-US" sz="3200" baseline="30000" dirty="0">
                <a:solidFill>
                  <a:schemeClr val="accent6">
                    <a:lumMod val="60000"/>
                    <a:lumOff val="40000"/>
                  </a:schemeClr>
                </a:solidFill>
              </a:rPr>
              <a:t>7 </a:t>
            </a:r>
            <a:r>
              <a:rPr lang="en-US" sz="3200" dirty="0"/>
              <a:t> "Let us be glad and rejoice and give Him glory, for the marriage of the Lamb has come, and His wife has made herself ready</a:t>
            </a:r>
            <a:r>
              <a:rPr lang="en-US" sz="3200" dirty="0" smtClean="0"/>
              <a:t>."</a:t>
            </a:r>
            <a:r>
              <a:rPr lang="en-US" sz="3200" baseline="30000" dirty="0" smtClean="0">
                <a:solidFill>
                  <a:schemeClr val="accent6">
                    <a:lumMod val="60000"/>
                    <a:lumOff val="40000"/>
                  </a:schemeClr>
                </a:solidFill>
              </a:rPr>
              <a:t> </a:t>
            </a:r>
            <a:br>
              <a:rPr lang="en-US" sz="3200" baseline="30000" dirty="0" smtClean="0">
                <a:solidFill>
                  <a:schemeClr val="accent6">
                    <a:lumMod val="60000"/>
                    <a:lumOff val="40000"/>
                  </a:schemeClr>
                </a:solidFill>
              </a:rPr>
            </a:br>
            <a:r>
              <a:rPr lang="en-US" sz="3200" baseline="30000" dirty="0" smtClean="0">
                <a:solidFill>
                  <a:schemeClr val="accent6">
                    <a:lumMod val="60000"/>
                    <a:lumOff val="40000"/>
                  </a:schemeClr>
                </a:solidFill>
              </a:rPr>
              <a:t>8  </a:t>
            </a:r>
            <a:r>
              <a:rPr lang="en-US" sz="3200" dirty="0"/>
              <a:t>And to her it was granted to be arrayed in fine linen, clean and bright, for the fine linen is the righteous acts of the saints</a:t>
            </a:r>
            <a:r>
              <a:rPr lang="en-US" sz="3200" dirty="0" smtClean="0"/>
              <a:t>.</a:t>
            </a:r>
            <a:endParaRPr lang="en-US" sz="3200" dirty="0"/>
          </a:p>
          <a:p>
            <a:endParaRPr lang="en-US" sz="3600" dirty="0"/>
          </a:p>
        </p:txBody>
      </p:sp>
      <p:sp>
        <p:nvSpPr>
          <p:cNvPr id="3" name="Title 2"/>
          <p:cNvSpPr>
            <a:spLocks noGrp="1"/>
          </p:cNvSpPr>
          <p:nvPr>
            <p:ph type="title"/>
          </p:nvPr>
        </p:nvSpPr>
        <p:spPr/>
        <p:txBody>
          <a:bodyPr/>
          <a:lstStyle/>
          <a:p>
            <a:r>
              <a:rPr lang="en-US" dirty="0"/>
              <a:t>No Longer Stand </a:t>
            </a:r>
            <a:r>
              <a:rPr lang="en-US" dirty="0" smtClean="0"/>
              <a:t>In Shame Before </a:t>
            </a:r>
            <a:r>
              <a:rPr lang="en-US" dirty="0"/>
              <a:t>God</a:t>
            </a:r>
          </a:p>
        </p:txBody>
      </p:sp>
    </p:spTree>
    <p:extLst>
      <p:ext uri="{BB962C8B-B14F-4D97-AF65-F5344CB8AC3E}">
        <p14:creationId xmlns:p14="http://schemas.microsoft.com/office/powerpoint/2010/main" val="19292953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lt">
                                    <p:tmPct val="10000"/>
                                  </p:iterate>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408525" y="304801"/>
            <a:ext cx="8278275" cy="6324599"/>
          </a:xfrm>
        </p:spPr>
        <p:txBody>
          <a:bodyPr>
            <a:normAutofit/>
          </a:bodyPr>
          <a:lstStyle/>
          <a:p>
            <a:pPr marL="0" indent="0">
              <a:buNone/>
            </a:pPr>
            <a:r>
              <a:rPr lang="en-US" sz="4000" b="1" spc="300" dirty="0" smtClean="0">
                <a:effectLst>
                  <a:glow rad="63500">
                    <a:schemeClr val="accent2">
                      <a:satMod val="175000"/>
                      <a:alpha val="40000"/>
                    </a:schemeClr>
                  </a:glow>
                </a:effectLst>
              </a:rPr>
              <a:t>Isaiah 61:10:</a:t>
            </a:r>
          </a:p>
          <a:p>
            <a:pPr marL="400050" lvl="1" indent="0">
              <a:buNone/>
            </a:pPr>
            <a:r>
              <a:rPr lang="en-US" sz="3600" dirty="0" smtClean="0"/>
              <a:t>“I </a:t>
            </a:r>
            <a:r>
              <a:rPr lang="en-US" sz="3600" dirty="0"/>
              <a:t>will greatly rejoice in the LORD, My soul shall be joyful in my God; For He has clothed me with the garments of salvation, He has covered me with the robe of righteousness, As a bridegroom decks himself with ornaments, And as a bride adorns herself with her jewels</a:t>
            </a:r>
            <a:r>
              <a:rPr lang="en-US" sz="3600" dirty="0" smtClean="0"/>
              <a:t>.”</a:t>
            </a:r>
            <a:endParaRPr lang="en-US" sz="3600" dirty="0"/>
          </a:p>
        </p:txBody>
      </p:sp>
    </p:spTree>
    <p:extLst>
      <p:ext uri="{BB962C8B-B14F-4D97-AF65-F5344CB8AC3E}">
        <p14:creationId xmlns:p14="http://schemas.microsoft.com/office/powerpoint/2010/main" val="432671228"/>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408525" y="304801"/>
            <a:ext cx="8278275" cy="6324599"/>
          </a:xfrm>
        </p:spPr>
        <p:txBody>
          <a:bodyPr>
            <a:normAutofit/>
          </a:bodyPr>
          <a:lstStyle/>
          <a:p>
            <a:pPr marL="0" indent="0">
              <a:buNone/>
            </a:pPr>
            <a:r>
              <a:rPr lang="en-US" sz="4000" b="1" spc="300" dirty="0" smtClean="0">
                <a:effectLst>
                  <a:glow rad="63500">
                    <a:schemeClr val="accent2">
                      <a:satMod val="175000"/>
                      <a:alpha val="40000"/>
                    </a:schemeClr>
                  </a:glow>
                </a:effectLst>
              </a:rPr>
              <a:t>Zechariah 3:4:</a:t>
            </a:r>
          </a:p>
          <a:p>
            <a:pPr marL="400050" lvl="1" indent="0">
              <a:buNone/>
            </a:pPr>
            <a:r>
              <a:rPr lang="en-US" sz="3600" dirty="0" smtClean="0"/>
              <a:t>Then </a:t>
            </a:r>
            <a:r>
              <a:rPr lang="en-US" sz="3600" dirty="0"/>
              <a:t>He answered and spoke to those who stood before Him, saying, "Take away the filthy garments from him." And to him He said, "See, I have removed your iniquity from you, and I will clothe you with rich robes</a:t>
            </a:r>
            <a:r>
              <a:rPr lang="en-US" sz="3600" dirty="0" smtClean="0"/>
              <a:t>."</a:t>
            </a:r>
            <a:endParaRPr lang="en-US" sz="3600" dirty="0"/>
          </a:p>
        </p:txBody>
      </p:sp>
      <p:cxnSp>
        <p:nvCxnSpPr>
          <p:cNvPr id="4" name="Straight Connector 3"/>
          <p:cNvCxnSpPr/>
          <p:nvPr/>
        </p:nvCxnSpPr>
        <p:spPr>
          <a:xfrm>
            <a:off x="914400" y="3810000"/>
            <a:ext cx="6400800" cy="0"/>
          </a:xfrm>
          <a:prstGeom prst="line">
            <a:avLst/>
          </a:prstGeom>
          <a:ln>
            <a:solidFill>
              <a:srgbClr val="FFFF00"/>
            </a:solidFill>
          </a:ln>
        </p:spPr>
        <p:style>
          <a:lnRef idx="2">
            <a:schemeClr val="accent6"/>
          </a:lnRef>
          <a:fillRef idx="0">
            <a:schemeClr val="accent6"/>
          </a:fillRef>
          <a:effectRef idx="1">
            <a:schemeClr val="accent6"/>
          </a:effectRef>
          <a:fontRef idx="minor">
            <a:schemeClr val="tx1"/>
          </a:fontRef>
        </p:style>
      </p:cxnSp>
      <p:cxnSp>
        <p:nvCxnSpPr>
          <p:cNvPr id="5" name="Straight Connector 4"/>
          <p:cNvCxnSpPr/>
          <p:nvPr/>
        </p:nvCxnSpPr>
        <p:spPr>
          <a:xfrm>
            <a:off x="914400" y="4343400"/>
            <a:ext cx="6400800" cy="0"/>
          </a:xfrm>
          <a:prstGeom prst="line">
            <a:avLst/>
          </a:prstGeom>
          <a:ln>
            <a:solidFill>
              <a:srgbClr val="FFFF00"/>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228600" y="3429000"/>
            <a:ext cx="360996" cy="584775"/>
          </a:xfrm>
          <a:prstGeom prst="rect">
            <a:avLst/>
          </a:prstGeom>
          <a:noFill/>
        </p:spPr>
        <p:txBody>
          <a:bodyPr wrap="none" rtlCol="0">
            <a:spAutoFit/>
          </a:bodyPr>
          <a:lstStyle/>
          <a:p>
            <a:r>
              <a:rPr lang="en-US" sz="3200" dirty="0" smtClean="0">
                <a:solidFill>
                  <a:srgbClr val="FFFF00"/>
                </a:solidFill>
                <a:effectLst>
                  <a:outerShdw blurRad="38100" dist="38100" dir="2700000" algn="tl">
                    <a:srgbClr val="000000">
                      <a:alpha val="43137"/>
                    </a:srgbClr>
                  </a:outerShdw>
                </a:effectLst>
              </a:rPr>
              <a:t>1</a:t>
            </a:r>
            <a:endParaRPr lang="en-US" sz="3200"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228600" y="3820180"/>
            <a:ext cx="413896" cy="584775"/>
          </a:xfrm>
          <a:prstGeom prst="rect">
            <a:avLst/>
          </a:prstGeom>
          <a:noFill/>
        </p:spPr>
        <p:txBody>
          <a:bodyPr wrap="none" rtlCol="0">
            <a:spAutoFit/>
          </a:bodyPr>
          <a:lstStyle/>
          <a:p>
            <a:r>
              <a:rPr lang="en-US" sz="3200" dirty="0">
                <a:solidFill>
                  <a:srgbClr val="FFFF00"/>
                </a:solidFill>
                <a:effectLst>
                  <a:outerShdw blurRad="38100" dist="38100" dir="2700000" algn="tl">
                    <a:srgbClr val="000000">
                      <a:alpha val="43137"/>
                    </a:srgbClr>
                  </a:outerShdw>
                </a:effectLst>
              </a:rPr>
              <a:t>2</a:t>
            </a:r>
          </a:p>
        </p:txBody>
      </p:sp>
      <p:sp>
        <p:nvSpPr>
          <p:cNvPr id="3" name="TextBox 2"/>
          <p:cNvSpPr txBox="1"/>
          <p:nvPr/>
        </p:nvSpPr>
        <p:spPr>
          <a:xfrm>
            <a:off x="3777052" y="4502348"/>
            <a:ext cx="3538148" cy="895826"/>
          </a:xfrm>
          <a:prstGeom prst="upArrowCallout">
            <a:avLst/>
          </a:prstGeom>
          <a:effectLst>
            <a:glow rad="139700">
              <a:schemeClr val="accent1">
                <a:satMod val="175000"/>
                <a:alpha val="40000"/>
              </a:schemeClr>
            </a:glow>
          </a:effectLst>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3200" dirty="0" smtClean="0">
                <a:solidFill>
                  <a:srgbClr val="7030A0"/>
                </a:solidFill>
              </a:rPr>
              <a:t>Ephesians 1:3, 6, 7</a:t>
            </a:r>
            <a:endParaRPr lang="en-US" sz="3200" dirty="0">
              <a:solidFill>
                <a:srgbClr val="7030A0"/>
              </a:solidFill>
            </a:endParaRPr>
          </a:p>
        </p:txBody>
      </p:sp>
    </p:spTree>
    <p:extLst>
      <p:ext uri="{BB962C8B-B14F-4D97-AF65-F5344CB8AC3E}">
        <p14:creationId xmlns:p14="http://schemas.microsoft.com/office/powerpoint/2010/main" val="34594792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408525" y="1676400"/>
            <a:ext cx="8278275" cy="4390858"/>
          </a:xfrm>
        </p:spPr>
        <p:txBody>
          <a:bodyPr/>
          <a:lstStyle/>
          <a:p>
            <a:pPr marL="0" indent="0" algn="ctr">
              <a:buNone/>
            </a:pPr>
            <a:r>
              <a:rPr lang="en-US" sz="4400" dirty="0"/>
              <a:t>‘And now why are you waiting? Arise and be baptized, and wash away your sins, calling on the name of the Lord.’</a:t>
            </a:r>
          </a:p>
        </p:txBody>
      </p:sp>
      <p:sp>
        <p:nvSpPr>
          <p:cNvPr id="3" name="Title 2"/>
          <p:cNvSpPr>
            <a:spLocks noGrp="1"/>
          </p:cNvSpPr>
          <p:nvPr>
            <p:ph type="title"/>
          </p:nvPr>
        </p:nvSpPr>
        <p:spPr/>
        <p:txBody>
          <a:bodyPr/>
          <a:lstStyle/>
          <a:p>
            <a:r>
              <a:rPr lang="en-US" dirty="0" smtClean="0">
                <a:effectLst>
                  <a:glow rad="63500">
                    <a:schemeClr val="accent3">
                      <a:satMod val="175000"/>
                      <a:alpha val="40000"/>
                    </a:schemeClr>
                  </a:glow>
                </a:effectLst>
              </a:rPr>
              <a:t>Acts 22:16</a:t>
            </a:r>
            <a:endParaRPr lang="en-US" dirty="0">
              <a:effectLst>
                <a:glow rad="63500">
                  <a:schemeClr val="accent3">
                    <a:satMod val="175000"/>
                    <a:alpha val="40000"/>
                  </a:schemeClr>
                </a:glow>
              </a:effectLst>
            </a:endParaRPr>
          </a:p>
        </p:txBody>
      </p:sp>
      <p:cxnSp>
        <p:nvCxnSpPr>
          <p:cNvPr id="5" name="Straight Connector 4"/>
          <p:cNvCxnSpPr/>
          <p:nvPr/>
        </p:nvCxnSpPr>
        <p:spPr>
          <a:xfrm>
            <a:off x="914400" y="3657600"/>
            <a:ext cx="36576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315200" y="3048000"/>
            <a:ext cx="12954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4800" y="3200400"/>
            <a:ext cx="360996" cy="584775"/>
          </a:xfrm>
          <a:prstGeom prst="rect">
            <a:avLst/>
          </a:prstGeom>
          <a:noFill/>
        </p:spPr>
        <p:txBody>
          <a:bodyPr wrap="none" rtlCol="0">
            <a:spAutoFit/>
          </a:bodyPr>
          <a:lstStyle/>
          <a:p>
            <a:r>
              <a:rPr lang="en-US" sz="3200" dirty="0" smtClean="0">
                <a:solidFill>
                  <a:srgbClr val="FFFF00"/>
                </a:solidFill>
                <a:effectLst>
                  <a:outerShdw blurRad="38100" dist="38100" dir="2700000" algn="tl">
                    <a:srgbClr val="000000">
                      <a:alpha val="43137"/>
                    </a:srgbClr>
                  </a:outerShdw>
                </a:effectLst>
              </a:rPr>
              <a:t>1</a:t>
            </a:r>
            <a:endParaRPr lang="en-US" sz="32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340227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p:txBody>
          <a:bodyPr/>
          <a:lstStyle/>
          <a:p>
            <a:pPr marL="0" indent="0" algn="ctr">
              <a:buNone/>
            </a:pPr>
            <a:r>
              <a:rPr lang="en-US" sz="5400" dirty="0" smtClean="0"/>
              <a:t>“For </a:t>
            </a:r>
            <a:r>
              <a:rPr lang="en-US" sz="5400" dirty="0"/>
              <a:t>as many of you as were baptized into Christ have put on Christ</a:t>
            </a:r>
            <a:r>
              <a:rPr lang="en-US" sz="5400" dirty="0" smtClean="0"/>
              <a:t>.”</a:t>
            </a:r>
            <a:endParaRPr lang="en-US" sz="5400" dirty="0"/>
          </a:p>
        </p:txBody>
      </p:sp>
      <p:sp>
        <p:nvSpPr>
          <p:cNvPr id="3" name="Title 2"/>
          <p:cNvSpPr>
            <a:spLocks noGrp="1"/>
          </p:cNvSpPr>
          <p:nvPr>
            <p:ph type="title"/>
          </p:nvPr>
        </p:nvSpPr>
        <p:spPr/>
        <p:txBody>
          <a:bodyPr/>
          <a:lstStyle/>
          <a:p>
            <a:r>
              <a:rPr lang="en-US" dirty="0" smtClean="0">
                <a:effectLst>
                  <a:glow rad="101600">
                    <a:schemeClr val="accent3">
                      <a:satMod val="175000"/>
                      <a:alpha val="40000"/>
                    </a:schemeClr>
                  </a:glow>
                </a:effectLst>
              </a:rPr>
              <a:t>Galatians 3:27</a:t>
            </a:r>
            <a:endParaRPr lang="en-US" dirty="0">
              <a:effectLst>
                <a:glow rad="101600">
                  <a:schemeClr val="accent3">
                    <a:satMod val="175000"/>
                    <a:alpha val="40000"/>
                  </a:schemeClr>
                </a:glow>
              </a:effectLst>
            </a:endParaRPr>
          </a:p>
        </p:txBody>
      </p:sp>
      <p:cxnSp>
        <p:nvCxnSpPr>
          <p:cNvPr id="4" name="Straight Connector 3"/>
          <p:cNvCxnSpPr/>
          <p:nvPr/>
        </p:nvCxnSpPr>
        <p:spPr>
          <a:xfrm>
            <a:off x="1432560" y="3962400"/>
            <a:ext cx="580644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696200" y="3377625"/>
            <a:ext cx="413896" cy="584775"/>
          </a:xfrm>
          <a:prstGeom prst="rect">
            <a:avLst/>
          </a:prstGeom>
          <a:noFill/>
        </p:spPr>
        <p:txBody>
          <a:bodyPr wrap="none" rtlCol="0">
            <a:spAutoFit/>
          </a:bodyPr>
          <a:lstStyle/>
          <a:p>
            <a:r>
              <a:rPr lang="en-US" sz="3200" dirty="0" smtClean="0">
                <a:solidFill>
                  <a:srgbClr val="FFFF00"/>
                </a:solidFill>
                <a:effectLst>
                  <a:outerShdw blurRad="38100" dist="38100" dir="2700000" algn="tl">
                    <a:srgbClr val="000000">
                      <a:alpha val="43137"/>
                    </a:srgbClr>
                  </a:outerShdw>
                </a:effectLst>
              </a:rPr>
              <a:t>2</a:t>
            </a:r>
            <a:endParaRPr lang="en-US" sz="32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517387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2"/>
          </p:nvPr>
        </p:nvSpPr>
        <p:spPr>
          <a:xfrm>
            <a:off x="408525" y="1417637"/>
            <a:ext cx="4468275" cy="4649621"/>
          </a:xfrm>
        </p:spPr>
        <p:txBody>
          <a:bodyPr>
            <a:normAutofit fontScale="92500" lnSpcReduction="10000"/>
          </a:bodyPr>
          <a:lstStyle/>
          <a:p>
            <a:r>
              <a:rPr lang="en-US" b="1" dirty="0" smtClean="0">
                <a:solidFill>
                  <a:srgbClr val="C00000"/>
                </a:solidFill>
              </a:rPr>
              <a:t>Reveals the root of man’s problem—SIN!</a:t>
            </a:r>
          </a:p>
          <a:p>
            <a:r>
              <a:rPr lang="en-US" b="1" dirty="0" smtClean="0">
                <a:solidFill>
                  <a:srgbClr val="C00000"/>
                </a:solidFill>
              </a:rPr>
              <a:t>Carries with it physical, temporary, and eternal consequences</a:t>
            </a:r>
          </a:p>
          <a:p>
            <a:r>
              <a:rPr lang="en-US" b="1" dirty="0" smtClean="0">
                <a:solidFill>
                  <a:srgbClr val="C00000"/>
                </a:solidFill>
              </a:rPr>
              <a:t>Often ignored or denied by society</a:t>
            </a:r>
          </a:p>
        </p:txBody>
      </p:sp>
      <p:sp>
        <p:nvSpPr>
          <p:cNvPr id="8" name="Title 7"/>
          <p:cNvSpPr>
            <a:spLocks noGrp="1"/>
          </p:cNvSpPr>
          <p:nvPr>
            <p:ph type="title"/>
          </p:nvPr>
        </p:nvSpPr>
        <p:spPr/>
        <p:txBody>
          <a:bodyPr/>
          <a:lstStyle/>
          <a:p>
            <a:r>
              <a:rPr lang="en-US" dirty="0" smtClean="0"/>
              <a:t>Genesis 3:7-24</a:t>
            </a:r>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9868" y="1435391"/>
            <a:ext cx="3723132" cy="4736809"/>
          </a:xfrm>
          <a:prstGeom prst="rect">
            <a:avLst/>
          </a:prstGeom>
          <a:ln>
            <a:noFill/>
          </a:ln>
          <a:effectLst>
            <a:softEdge rad="112500"/>
          </a:effectLst>
        </p:spPr>
      </p:pic>
      <p:sp>
        <p:nvSpPr>
          <p:cNvPr id="5" name="TextBox 4"/>
          <p:cNvSpPr txBox="1"/>
          <p:nvPr/>
        </p:nvSpPr>
        <p:spPr>
          <a:xfrm>
            <a:off x="5029200" y="4026192"/>
            <a:ext cx="3810000" cy="1833488"/>
          </a:xfrm>
          <a:prstGeom prst="rect">
            <a:avLst/>
          </a:prstGeom>
          <a:noFill/>
        </p:spPr>
        <p:txBody>
          <a:bodyPr wrap="none" rtlCol="0">
            <a:prstTxWarp prst="textPlain">
              <a:avLst/>
            </a:prstTxWarp>
            <a:spAutoFit/>
          </a:bodyPr>
          <a:lstStyle/>
          <a:p>
            <a:r>
              <a:rPr lang="en-US" dirty="0" smtClean="0">
                <a:ln>
                  <a:solidFill>
                    <a:sysClr val="windowText" lastClr="000000"/>
                  </a:solidFill>
                </a:ln>
                <a:solidFill>
                  <a:srgbClr val="C00000"/>
                </a:solidFill>
                <a:effectLst>
                  <a:glow rad="139700">
                    <a:schemeClr val="accent6">
                      <a:satMod val="175000"/>
                      <a:alpha val="40000"/>
                    </a:schemeClr>
                  </a:glow>
                </a:effectLst>
                <a:latin typeface="Crimes Times Six" panose="02000500000000000000" pitchFamily="2" charset="0"/>
              </a:rPr>
              <a:t>SIN</a:t>
            </a:r>
            <a:endParaRPr lang="en-US" dirty="0">
              <a:ln>
                <a:solidFill>
                  <a:sysClr val="windowText" lastClr="000000"/>
                </a:solidFill>
              </a:ln>
              <a:solidFill>
                <a:srgbClr val="C00000"/>
              </a:solidFill>
              <a:effectLst>
                <a:glow rad="139700">
                  <a:schemeClr val="accent6">
                    <a:satMod val="175000"/>
                    <a:alpha val="40000"/>
                  </a:schemeClr>
                </a:glow>
              </a:effectLst>
              <a:latin typeface="Crimes Times Six" panose="02000500000000000000" pitchFamily="2" charset="0"/>
            </a:endParaRPr>
          </a:p>
        </p:txBody>
      </p:sp>
    </p:spTree>
    <p:extLst>
      <p:ext uri="{BB962C8B-B14F-4D97-AF65-F5344CB8AC3E}">
        <p14:creationId xmlns:p14="http://schemas.microsoft.com/office/powerpoint/2010/main" val="38196786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rightnessContrast bright="66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Box 12"/>
          <p:cNvSpPr txBox="1"/>
          <p:nvPr/>
        </p:nvSpPr>
        <p:spPr>
          <a:xfrm>
            <a:off x="457200" y="300335"/>
            <a:ext cx="3119765" cy="461665"/>
          </a:xfrm>
          <a:prstGeom prst="rect">
            <a:avLst/>
          </a:prstGeom>
          <a:noFill/>
        </p:spPr>
        <p:txBody>
          <a:bodyPr wrap="none" rtlCol="0">
            <a:spAutoFit/>
          </a:bodyPr>
          <a:lstStyle/>
          <a:p>
            <a:r>
              <a:rPr lang="en-US" sz="2400" dirty="0" smtClean="0">
                <a:solidFill>
                  <a:srgbClr val="C00000"/>
                </a:solidFill>
                <a:effectLst>
                  <a:outerShdw blurRad="38100" dist="38100" dir="2700000" algn="tl">
                    <a:srgbClr val="000000">
                      <a:alpha val="43137"/>
                    </a:srgbClr>
                  </a:outerShdw>
                </a:effectLst>
              </a:rPr>
              <a:t>Man’s Interpretation:</a:t>
            </a:r>
            <a:endParaRPr lang="en-US" sz="2400" dirty="0">
              <a:solidFill>
                <a:srgbClr val="C00000"/>
              </a:solidFill>
              <a:effectLst>
                <a:outerShdw blurRad="38100" dist="38100" dir="2700000" algn="tl">
                  <a:srgbClr val="000000">
                    <a:alpha val="43137"/>
                  </a:srgbClr>
                </a:outerShdw>
              </a:effectLst>
            </a:endParaRPr>
          </a:p>
        </p:txBody>
      </p:sp>
      <p:sp>
        <p:nvSpPr>
          <p:cNvPr id="2" name="Content Placeholder 1"/>
          <p:cNvSpPr>
            <a:spLocks noGrp="1"/>
          </p:cNvSpPr>
          <p:nvPr>
            <p:ph idx="12"/>
          </p:nvPr>
        </p:nvSpPr>
        <p:spPr>
          <a:xfrm>
            <a:off x="408525" y="838200"/>
            <a:ext cx="5763675" cy="5486400"/>
          </a:xfrm>
        </p:spPr>
        <p:txBody>
          <a:bodyPr/>
          <a:lstStyle/>
          <a:p>
            <a:pPr>
              <a:buClr>
                <a:schemeClr val="tx1"/>
              </a:buClr>
              <a:buSzPct val="80000"/>
              <a:buFont typeface="Wingdings" panose="05000000000000000000" pitchFamily="2" charset="2"/>
              <a:buChar char=""/>
            </a:pPr>
            <a:r>
              <a:rPr lang="en-US" b="1" spc="70" dirty="0" smtClean="0">
                <a:solidFill>
                  <a:srgbClr val="C00000"/>
                </a:solidFill>
                <a:effectLst>
                  <a:outerShdw blurRad="38100" dist="38100" dir="2700000" algn="tl">
                    <a:srgbClr val="000000">
                      <a:alpha val="43137"/>
                    </a:srgbClr>
                  </a:outerShdw>
                </a:effectLst>
              </a:rPr>
              <a:t>LIE &amp; CHEAT </a:t>
            </a:r>
          </a:p>
          <a:p>
            <a:pPr marL="400050" lvl="1" indent="0">
              <a:buClr>
                <a:schemeClr val="tx1"/>
              </a:buClr>
              <a:buSzPct val="80000"/>
              <a:buNone/>
            </a:pPr>
            <a:r>
              <a:rPr lang="en-US" dirty="0" smtClean="0">
                <a:solidFill>
                  <a:srgbClr val="C00000"/>
                </a:solidFill>
                <a:latin typeface="Arial"/>
                <a:cs typeface="Arial"/>
              </a:rPr>
              <a:t>→</a:t>
            </a:r>
            <a:r>
              <a:rPr lang="en-US" dirty="0" smtClean="0">
                <a:solidFill>
                  <a:srgbClr val="C00000"/>
                </a:solidFill>
                <a:latin typeface="+mj-lt"/>
                <a:cs typeface="Arial"/>
              </a:rPr>
              <a:t> sly, slick, shrewd</a:t>
            </a:r>
          </a:p>
          <a:p>
            <a:pPr>
              <a:buClr>
                <a:schemeClr val="tx1"/>
              </a:buClr>
              <a:buSzPct val="80000"/>
              <a:buFont typeface="Wingdings" panose="05000000000000000000" pitchFamily="2" charset="2"/>
              <a:buChar char=""/>
            </a:pPr>
            <a:r>
              <a:rPr lang="en-US" b="1" spc="70" dirty="0" smtClean="0">
                <a:solidFill>
                  <a:srgbClr val="C00000"/>
                </a:solidFill>
                <a:effectLst>
                  <a:outerShdw blurRad="38100" dist="38100" dir="2700000" algn="tl">
                    <a:srgbClr val="000000">
                      <a:alpha val="43137"/>
                    </a:srgbClr>
                  </a:outerShdw>
                </a:effectLst>
                <a:latin typeface="+mj-lt"/>
                <a:cs typeface="Arial"/>
              </a:rPr>
              <a:t>MURDER &amp; RAPE</a:t>
            </a:r>
            <a:endParaRPr lang="en-US" b="1" spc="70" dirty="0" smtClean="0">
              <a:solidFill>
                <a:srgbClr val="C00000"/>
              </a:solidFill>
              <a:effectLst>
                <a:outerShdw blurRad="38100" dist="38100" dir="2700000" algn="tl">
                  <a:srgbClr val="000000">
                    <a:alpha val="43137"/>
                  </a:srgbClr>
                </a:outerShdw>
              </a:effectLst>
              <a:cs typeface="Arial"/>
            </a:endParaRPr>
          </a:p>
          <a:p>
            <a:pPr marL="400050" lvl="1" indent="0">
              <a:buClr>
                <a:schemeClr val="tx1"/>
              </a:buClr>
              <a:buSzPct val="80000"/>
              <a:buNone/>
            </a:pPr>
            <a:r>
              <a:rPr lang="en-US" dirty="0" smtClean="0">
                <a:solidFill>
                  <a:srgbClr val="C00000"/>
                </a:solidFill>
                <a:latin typeface="Arial"/>
                <a:cs typeface="Arial"/>
              </a:rPr>
              <a:t>→</a:t>
            </a:r>
            <a:r>
              <a:rPr lang="en-US" dirty="0" smtClean="0">
                <a:solidFill>
                  <a:srgbClr val="C00000"/>
                </a:solidFill>
                <a:cs typeface="Arial"/>
              </a:rPr>
              <a:t> </a:t>
            </a:r>
            <a:r>
              <a:rPr lang="en-US" dirty="0" smtClean="0">
                <a:solidFill>
                  <a:srgbClr val="C00000"/>
                </a:solidFill>
                <a:latin typeface="+mj-lt"/>
                <a:cs typeface="Arial"/>
              </a:rPr>
              <a:t>insane</a:t>
            </a:r>
          </a:p>
          <a:p>
            <a:pPr>
              <a:buClr>
                <a:schemeClr val="tx1"/>
              </a:buClr>
              <a:buSzPct val="80000"/>
              <a:buFont typeface="Wingdings" panose="05000000000000000000" pitchFamily="2" charset="2"/>
              <a:buChar char=""/>
            </a:pPr>
            <a:r>
              <a:rPr lang="en-US" b="1" spc="70" dirty="0" smtClean="0">
                <a:solidFill>
                  <a:srgbClr val="C00000"/>
                </a:solidFill>
                <a:effectLst>
                  <a:outerShdw blurRad="38100" dist="38100" dir="2700000" algn="tl">
                    <a:srgbClr val="000000">
                      <a:alpha val="43137"/>
                    </a:srgbClr>
                  </a:outerShdw>
                </a:effectLst>
                <a:latin typeface="+mj-lt"/>
                <a:cs typeface="Arial"/>
              </a:rPr>
              <a:t>HOMOSEXUALITY</a:t>
            </a:r>
            <a:r>
              <a:rPr lang="en-US" b="1" spc="70" dirty="0" smtClean="0">
                <a:solidFill>
                  <a:srgbClr val="C00000"/>
                </a:solidFill>
                <a:effectLst>
                  <a:outerShdw blurRad="38100" dist="38100" dir="2700000" algn="tl">
                    <a:srgbClr val="000000">
                      <a:alpha val="43137"/>
                    </a:srgbClr>
                  </a:outerShdw>
                </a:effectLst>
              </a:rPr>
              <a:t> </a:t>
            </a:r>
          </a:p>
          <a:p>
            <a:pPr marL="400050" lvl="1" indent="0">
              <a:buClr>
                <a:schemeClr val="tx1"/>
              </a:buClr>
              <a:buSzPct val="80000"/>
              <a:buNone/>
            </a:pPr>
            <a:r>
              <a:rPr lang="en-US" dirty="0" smtClean="0">
                <a:solidFill>
                  <a:srgbClr val="C00000"/>
                </a:solidFill>
                <a:latin typeface="Arial"/>
                <a:cs typeface="Arial"/>
              </a:rPr>
              <a:t>→</a:t>
            </a:r>
            <a:r>
              <a:rPr lang="en-US" dirty="0" smtClean="0">
                <a:solidFill>
                  <a:srgbClr val="C00000"/>
                </a:solidFill>
                <a:cs typeface="Arial"/>
              </a:rPr>
              <a:t> </a:t>
            </a:r>
            <a:r>
              <a:rPr lang="en-US" dirty="0" smtClean="0">
                <a:solidFill>
                  <a:srgbClr val="C00000"/>
                </a:solidFill>
                <a:latin typeface="+mj-lt"/>
                <a:cs typeface="Arial"/>
              </a:rPr>
              <a:t>alternative</a:t>
            </a:r>
          </a:p>
          <a:p>
            <a:pPr>
              <a:buClr>
                <a:schemeClr val="tx1"/>
              </a:buClr>
              <a:buSzPct val="80000"/>
              <a:buFont typeface="Wingdings" panose="05000000000000000000" pitchFamily="2" charset="2"/>
              <a:buChar char=""/>
            </a:pPr>
            <a:r>
              <a:rPr lang="en-US" b="1" spc="70" dirty="0" smtClean="0">
                <a:solidFill>
                  <a:srgbClr val="C00000"/>
                </a:solidFill>
                <a:effectLst>
                  <a:outerShdw blurRad="38100" dist="38100" dir="2700000" algn="tl">
                    <a:srgbClr val="000000">
                      <a:alpha val="43137"/>
                    </a:srgbClr>
                  </a:outerShdw>
                </a:effectLst>
                <a:latin typeface="+mj-lt"/>
                <a:cs typeface="Arial"/>
              </a:rPr>
              <a:t>ADULTERY</a:t>
            </a:r>
            <a:endParaRPr lang="en-US" b="1" spc="70" dirty="0" smtClean="0">
              <a:solidFill>
                <a:srgbClr val="C00000"/>
              </a:solidFill>
              <a:effectLst>
                <a:outerShdw blurRad="38100" dist="38100" dir="2700000" algn="tl">
                  <a:srgbClr val="000000">
                    <a:alpha val="43137"/>
                  </a:srgbClr>
                </a:outerShdw>
              </a:effectLst>
              <a:cs typeface="Arial"/>
            </a:endParaRPr>
          </a:p>
          <a:p>
            <a:pPr marL="400050" lvl="1" indent="0">
              <a:buClr>
                <a:schemeClr val="tx1"/>
              </a:buClr>
              <a:buSzPct val="80000"/>
              <a:buNone/>
            </a:pPr>
            <a:r>
              <a:rPr lang="en-US" dirty="0" smtClean="0">
                <a:solidFill>
                  <a:srgbClr val="C00000"/>
                </a:solidFill>
                <a:latin typeface="Arial"/>
                <a:cs typeface="Arial"/>
              </a:rPr>
              <a:t>→</a:t>
            </a:r>
            <a:r>
              <a:rPr lang="en-US" dirty="0" smtClean="0">
                <a:solidFill>
                  <a:srgbClr val="C00000"/>
                </a:solidFill>
                <a:cs typeface="Arial"/>
              </a:rPr>
              <a:t> </a:t>
            </a:r>
            <a:r>
              <a:rPr lang="en-US" dirty="0" smtClean="0">
                <a:solidFill>
                  <a:srgbClr val="C00000"/>
                </a:solidFill>
                <a:latin typeface="+mj-lt"/>
                <a:cs typeface="Arial"/>
              </a:rPr>
              <a:t>affair</a:t>
            </a:r>
          </a:p>
          <a:p>
            <a:pPr>
              <a:buClr>
                <a:schemeClr val="tx1"/>
              </a:buClr>
              <a:buSzPct val="80000"/>
              <a:buFont typeface="Wingdings" panose="05000000000000000000" pitchFamily="2" charset="2"/>
              <a:buChar char=""/>
            </a:pPr>
            <a:r>
              <a:rPr lang="en-US" b="1" spc="70" dirty="0" smtClean="0">
                <a:solidFill>
                  <a:srgbClr val="C00000"/>
                </a:solidFill>
                <a:effectLst>
                  <a:outerShdw blurRad="38100" dist="38100" dir="2700000" algn="tl">
                    <a:srgbClr val="000000">
                      <a:alpha val="43137"/>
                    </a:srgbClr>
                  </a:outerShdw>
                </a:effectLst>
                <a:latin typeface="+mj-lt"/>
                <a:cs typeface="Arial"/>
              </a:rPr>
              <a:t>ALCOHOLISM</a:t>
            </a:r>
            <a:r>
              <a:rPr lang="en-US" b="1" spc="70" dirty="0" smtClean="0">
                <a:solidFill>
                  <a:srgbClr val="C00000"/>
                </a:solidFill>
                <a:effectLst>
                  <a:outerShdw blurRad="38100" dist="38100" dir="2700000" algn="tl">
                    <a:srgbClr val="000000">
                      <a:alpha val="43137"/>
                    </a:srgbClr>
                  </a:outerShdw>
                </a:effectLst>
              </a:rPr>
              <a:t> </a:t>
            </a:r>
          </a:p>
          <a:p>
            <a:pPr marL="400050" lvl="1" indent="0">
              <a:buClr>
                <a:schemeClr val="tx1"/>
              </a:buClr>
              <a:buSzPct val="80000"/>
              <a:buNone/>
            </a:pPr>
            <a:r>
              <a:rPr lang="en-US" dirty="0" smtClean="0">
                <a:solidFill>
                  <a:srgbClr val="C00000"/>
                </a:solidFill>
                <a:latin typeface="Arial"/>
                <a:cs typeface="Arial"/>
              </a:rPr>
              <a:t>→</a:t>
            </a:r>
            <a:r>
              <a:rPr lang="en-US" dirty="0" smtClean="0">
                <a:solidFill>
                  <a:srgbClr val="C00000"/>
                </a:solidFill>
                <a:cs typeface="Arial"/>
              </a:rPr>
              <a:t> </a:t>
            </a:r>
            <a:r>
              <a:rPr lang="en-US" dirty="0" smtClean="0">
                <a:solidFill>
                  <a:srgbClr val="C00000"/>
                </a:solidFill>
                <a:latin typeface="+mj-lt"/>
                <a:cs typeface="Arial"/>
              </a:rPr>
              <a:t>disease/sickness</a:t>
            </a:r>
            <a:endParaRPr lang="en-US" dirty="0" smtClean="0">
              <a:solidFill>
                <a:srgbClr val="C00000"/>
              </a:solidFill>
            </a:endParaRPr>
          </a:p>
          <a:p>
            <a:pPr>
              <a:buFont typeface="Wingdings" panose="05000000000000000000" pitchFamily="2" charset="2"/>
              <a:buChar char=""/>
            </a:pPr>
            <a:endParaRPr lang="en-US" dirty="0">
              <a:solidFill>
                <a:srgbClr val="C00000"/>
              </a:solidFill>
            </a:endParaRPr>
          </a:p>
        </p:txBody>
      </p:sp>
      <p:sp>
        <p:nvSpPr>
          <p:cNvPr id="7" name="Right Brace 6"/>
          <p:cNvSpPr/>
          <p:nvPr/>
        </p:nvSpPr>
        <p:spPr>
          <a:xfrm>
            <a:off x="4191000" y="762000"/>
            <a:ext cx="2362200" cy="5562600"/>
          </a:xfrm>
          <a:prstGeom prst="rightBrace">
            <a:avLst/>
          </a:prstGeom>
          <a:ln w="762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9" name="TextBox 8"/>
          <p:cNvSpPr txBox="1"/>
          <p:nvPr/>
        </p:nvSpPr>
        <p:spPr>
          <a:xfrm>
            <a:off x="6244851" y="2436167"/>
            <a:ext cx="2507418" cy="461665"/>
          </a:xfrm>
          <a:prstGeom prst="rect">
            <a:avLst/>
          </a:prstGeom>
          <a:noFill/>
        </p:spPr>
        <p:txBody>
          <a:bodyPr wrap="none" rtlCol="0">
            <a:spAutoFit/>
          </a:bodyPr>
          <a:lstStyle/>
          <a:p>
            <a:pPr algn="ctr"/>
            <a:r>
              <a:rPr lang="en-US" sz="2400" dirty="0" smtClean="0">
                <a:solidFill>
                  <a:srgbClr val="C00000"/>
                </a:solidFill>
                <a:effectLst>
                  <a:outerShdw blurRad="38100" dist="38100" dir="2700000" algn="tl">
                    <a:srgbClr val="000000">
                      <a:alpha val="43137"/>
                    </a:srgbClr>
                  </a:outerShdw>
                </a:effectLst>
              </a:rPr>
              <a:t>God’s Definition:</a:t>
            </a:r>
            <a:endParaRPr lang="en-US" sz="2400" dirty="0">
              <a:solidFill>
                <a:srgbClr val="C00000"/>
              </a:solidFill>
              <a:effectLst>
                <a:outerShdw blurRad="38100" dist="38100" dir="2700000" algn="tl">
                  <a:srgbClr val="000000">
                    <a:alpha val="43137"/>
                  </a:srgbClr>
                </a:outerShdw>
              </a:effectLst>
            </a:endParaRPr>
          </a:p>
        </p:txBody>
      </p:sp>
      <p:sp>
        <p:nvSpPr>
          <p:cNvPr id="12" name="TextBox 11"/>
          <p:cNvSpPr txBox="1"/>
          <p:nvPr/>
        </p:nvSpPr>
        <p:spPr>
          <a:xfrm>
            <a:off x="6575871" y="3158579"/>
            <a:ext cx="1845378" cy="769441"/>
          </a:xfrm>
          <a:prstGeom prst="rect">
            <a:avLst/>
          </a:prstGeom>
          <a:noFill/>
        </p:spPr>
        <p:txBody>
          <a:bodyPr wrap="none" rtlCol="0">
            <a:spAutoFit/>
          </a:bodyPr>
          <a:lstStyle/>
          <a:p>
            <a:pPr algn="ctr"/>
            <a:r>
              <a:rPr lang="en-US" sz="4400" dirty="0" smtClean="0">
                <a:effectLst>
                  <a:outerShdw blurRad="38100" dist="38100" dir="2700000" algn="tl">
                    <a:srgbClr val="000000">
                      <a:alpha val="43137"/>
                    </a:srgbClr>
                  </a:outerShdw>
                </a:effectLst>
                <a:latin typeface="Arial Black" panose="020B0A04020102020204" pitchFamily="34" charset="0"/>
              </a:rPr>
              <a:t>“SIN”</a:t>
            </a:r>
            <a:endParaRPr lang="en-US" dirty="0">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5505641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right)">
                                      <p:cBhvr>
                                        <p:cTn id="37" dur="1500"/>
                                        <p:tgtEl>
                                          <p:spTgt spid="7"/>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animBg="1"/>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5400" dirty="0" smtClean="0">
                <a:solidFill>
                  <a:schemeClr val="bg1"/>
                </a:solidFill>
                <a:latin typeface="Freestyle Script" panose="030804020302050B0404" pitchFamily="66" charset="0"/>
              </a:rPr>
              <a:t>1 John 3:4</a:t>
            </a:r>
            <a:endParaRPr lang="en-US" sz="5400" dirty="0">
              <a:solidFill>
                <a:schemeClr val="bg1"/>
              </a:solidFill>
              <a:latin typeface="Freestyle Script" panose="030804020302050B0404" pitchFamily="66" charset="0"/>
            </a:endParaRPr>
          </a:p>
        </p:txBody>
      </p:sp>
      <p:pic>
        <p:nvPicPr>
          <p:cNvPr id="6" name="Content Placeholder 5"/>
          <p:cNvPicPr>
            <a:picLocks noGrp="1" noChangeAspect="1"/>
          </p:cNvPicPr>
          <p:nvPr>
            <p:ph idx="1"/>
          </p:nvPr>
        </p:nvPicPr>
        <p:blipFill rotWithShape="1">
          <a:blip r:embed="rId2">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t="-299" b="8815"/>
          <a:stretch/>
        </p:blipFill>
        <p:spPr>
          <a:xfrm>
            <a:off x="685800" y="1066800"/>
            <a:ext cx="7696200" cy="4883833"/>
          </a:xfrm>
          <a:prstGeom prst="rect">
            <a:avLst/>
          </a:prstGeom>
          <a:ln>
            <a:noFill/>
          </a:ln>
          <a:effectLst>
            <a:softEdge rad="112500"/>
          </a:effectLst>
        </p:spPr>
      </p:pic>
      <p:sp>
        <p:nvSpPr>
          <p:cNvPr id="7" name="TextBox 6"/>
          <p:cNvSpPr txBox="1"/>
          <p:nvPr/>
        </p:nvSpPr>
        <p:spPr>
          <a:xfrm>
            <a:off x="990600" y="1828800"/>
            <a:ext cx="7086600" cy="2554545"/>
          </a:xfrm>
          <a:prstGeom prst="rect">
            <a:avLst/>
          </a:prstGeom>
          <a:noFill/>
        </p:spPr>
        <p:txBody>
          <a:bodyPr wrap="square" rtlCol="0">
            <a:spAutoFit/>
          </a:bodyPr>
          <a:lstStyle/>
          <a:p>
            <a:pPr algn="ctr"/>
            <a:r>
              <a:rPr lang="en-US" sz="3200" dirty="0">
                <a:solidFill>
                  <a:schemeClr val="bg1"/>
                </a:solidFill>
              </a:rPr>
              <a:t>“Every one who works sin, works also the transgression of law; for sin is the transgression of law</a:t>
            </a:r>
            <a:r>
              <a:rPr lang="en-US" sz="3200" dirty="0" smtClean="0">
                <a:solidFill>
                  <a:schemeClr val="bg1"/>
                </a:solidFill>
              </a:rPr>
              <a:t>.”</a:t>
            </a:r>
          </a:p>
          <a:p>
            <a:pPr algn="ctr"/>
            <a:r>
              <a:rPr lang="en-US" sz="3200" i="1" dirty="0" smtClean="0">
                <a:solidFill>
                  <a:schemeClr val="bg1"/>
                </a:solidFill>
              </a:rPr>
              <a:t>-Living Oracles</a:t>
            </a:r>
          </a:p>
          <a:p>
            <a:pPr algn="ctr"/>
            <a:endParaRPr lang="en-US" sz="3200" dirty="0">
              <a:solidFill>
                <a:schemeClr val="bg1"/>
              </a:solidFill>
            </a:endParaRPr>
          </a:p>
        </p:txBody>
      </p:sp>
      <p:sp>
        <p:nvSpPr>
          <p:cNvPr id="3" name="TextBox 2"/>
          <p:cNvSpPr txBox="1"/>
          <p:nvPr/>
        </p:nvSpPr>
        <p:spPr>
          <a:xfrm>
            <a:off x="1217126" y="6334780"/>
            <a:ext cx="6633547" cy="523220"/>
          </a:xfrm>
          <a:prstGeom prst="rect">
            <a:avLst/>
          </a:prstGeom>
          <a:noFill/>
        </p:spPr>
        <p:txBody>
          <a:bodyPr wrap="none" rtlCol="0">
            <a:spAutoFit/>
          </a:bodyPr>
          <a:lstStyle/>
          <a:p>
            <a:pPr algn="ctr"/>
            <a:r>
              <a:rPr lang="en-US" sz="2800" dirty="0" smtClean="0">
                <a:solidFill>
                  <a:schemeClr val="bg2">
                    <a:lumMod val="90000"/>
                  </a:schemeClr>
                </a:solidFill>
              </a:rPr>
              <a:t>“All </a:t>
            </a:r>
            <a:r>
              <a:rPr lang="en-US" sz="2800" dirty="0">
                <a:solidFill>
                  <a:schemeClr val="bg2">
                    <a:lumMod val="90000"/>
                  </a:schemeClr>
                </a:solidFill>
              </a:rPr>
              <a:t>unrighteousness is </a:t>
            </a:r>
            <a:r>
              <a:rPr lang="en-US" sz="2800" dirty="0" smtClean="0">
                <a:solidFill>
                  <a:schemeClr val="bg2">
                    <a:lumMod val="90000"/>
                  </a:schemeClr>
                </a:solidFill>
              </a:rPr>
              <a:t>sin…” (1 Jn. 5:17)</a:t>
            </a:r>
            <a:endParaRPr lang="en-US" sz="2800" dirty="0">
              <a:solidFill>
                <a:schemeClr val="bg2">
                  <a:lumMod val="90000"/>
                </a:schemeClr>
              </a:solidFill>
            </a:endParaRPr>
          </a:p>
        </p:txBody>
      </p:sp>
    </p:spTree>
    <p:extLst>
      <p:ext uri="{BB962C8B-B14F-4D97-AF65-F5344CB8AC3E}">
        <p14:creationId xmlns:p14="http://schemas.microsoft.com/office/powerpoint/2010/main" val="25887148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rightnessContrast bright="66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Box 12"/>
          <p:cNvSpPr txBox="1"/>
          <p:nvPr/>
        </p:nvSpPr>
        <p:spPr>
          <a:xfrm>
            <a:off x="457200" y="300335"/>
            <a:ext cx="3119765" cy="461665"/>
          </a:xfrm>
          <a:prstGeom prst="rect">
            <a:avLst/>
          </a:prstGeom>
          <a:noFill/>
        </p:spPr>
        <p:txBody>
          <a:bodyPr wrap="none" rtlCol="0">
            <a:spAutoFit/>
          </a:bodyPr>
          <a:lstStyle/>
          <a:p>
            <a:r>
              <a:rPr lang="en-US" sz="2400" dirty="0" smtClean="0">
                <a:solidFill>
                  <a:srgbClr val="C00000"/>
                </a:solidFill>
                <a:effectLst>
                  <a:outerShdw blurRad="38100" dist="38100" dir="2700000" algn="tl">
                    <a:srgbClr val="000000">
                      <a:alpha val="43137"/>
                    </a:srgbClr>
                  </a:outerShdw>
                </a:effectLst>
              </a:rPr>
              <a:t>Man’s Interpretation:</a:t>
            </a:r>
            <a:endParaRPr lang="en-US" sz="2400" dirty="0">
              <a:solidFill>
                <a:srgbClr val="C00000"/>
              </a:solidFill>
              <a:effectLst>
                <a:outerShdw blurRad="38100" dist="38100" dir="2700000" algn="tl">
                  <a:srgbClr val="000000">
                    <a:alpha val="43137"/>
                  </a:srgbClr>
                </a:outerShdw>
              </a:effectLst>
            </a:endParaRPr>
          </a:p>
        </p:txBody>
      </p:sp>
      <p:sp>
        <p:nvSpPr>
          <p:cNvPr id="2" name="Content Placeholder 1"/>
          <p:cNvSpPr>
            <a:spLocks noGrp="1"/>
          </p:cNvSpPr>
          <p:nvPr>
            <p:ph idx="12"/>
          </p:nvPr>
        </p:nvSpPr>
        <p:spPr>
          <a:xfrm>
            <a:off x="408525" y="838200"/>
            <a:ext cx="5763675" cy="5486400"/>
          </a:xfrm>
        </p:spPr>
        <p:txBody>
          <a:bodyPr/>
          <a:lstStyle/>
          <a:p>
            <a:pPr>
              <a:buClr>
                <a:schemeClr val="tx1"/>
              </a:buClr>
              <a:buSzPct val="80000"/>
              <a:buFont typeface="Wingdings" panose="05000000000000000000" pitchFamily="2" charset="2"/>
              <a:buChar char=""/>
            </a:pPr>
            <a:r>
              <a:rPr lang="en-US" b="1" spc="70" dirty="0" smtClean="0">
                <a:solidFill>
                  <a:srgbClr val="C00000"/>
                </a:solidFill>
                <a:effectLst>
                  <a:outerShdw blurRad="38100" dist="38100" dir="2700000" algn="tl">
                    <a:srgbClr val="000000">
                      <a:alpha val="43137"/>
                    </a:srgbClr>
                  </a:outerShdw>
                </a:effectLst>
              </a:rPr>
              <a:t>LIE &amp; CHEAT </a:t>
            </a:r>
          </a:p>
          <a:p>
            <a:pPr marL="400050" lvl="1" indent="0">
              <a:buClr>
                <a:schemeClr val="tx1"/>
              </a:buClr>
              <a:buSzPct val="80000"/>
              <a:buNone/>
            </a:pPr>
            <a:r>
              <a:rPr lang="en-US" dirty="0" smtClean="0">
                <a:solidFill>
                  <a:srgbClr val="C00000"/>
                </a:solidFill>
                <a:latin typeface="Arial"/>
                <a:cs typeface="Arial"/>
              </a:rPr>
              <a:t>→</a:t>
            </a:r>
            <a:r>
              <a:rPr lang="en-US" dirty="0" smtClean="0">
                <a:solidFill>
                  <a:srgbClr val="C00000"/>
                </a:solidFill>
                <a:latin typeface="+mj-lt"/>
                <a:cs typeface="Arial"/>
              </a:rPr>
              <a:t> sly, slick, shrewd</a:t>
            </a:r>
          </a:p>
          <a:p>
            <a:pPr>
              <a:buClr>
                <a:schemeClr val="tx1"/>
              </a:buClr>
              <a:buSzPct val="80000"/>
              <a:buFont typeface="Wingdings" panose="05000000000000000000" pitchFamily="2" charset="2"/>
              <a:buChar char=""/>
            </a:pPr>
            <a:r>
              <a:rPr lang="en-US" b="1" spc="70" dirty="0" smtClean="0">
                <a:solidFill>
                  <a:srgbClr val="C00000"/>
                </a:solidFill>
                <a:effectLst>
                  <a:outerShdw blurRad="38100" dist="38100" dir="2700000" algn="tl">
                    <a:srgbClr val="000000">
                      <a:alpha val="43137"/>
                    </a:srgbClr>
                  </a:outerShdw>
                </a:effectLst>
                <a:latin typeface="+mj-lt"/>
                <a:cs typeface="Arial"/>
              </a:rPr>
              <a:t>MURDER &amp; RAPE</a:t>
            </a:r>
            <a:endParaRPr lang="en-US" b="1" spc="70" dirty="0" smtClean="0">
              <a:solidFill>
                <a:srgbClr val="C00000"/>
              </a:solidFill>
              <a:effectLst>
                <a:outerShdw blurRad="38100" dist="38100" dir="2700000" algn="tl">
                  <a:srgbClr val="000000">
                    <a:alpha val="43137"/>
                  </a:srgbClr>
                </a:outerShdw>
              </a:effectLst>
              <a:cs typeface="Arial"/>
            </a:endParaRPr>
          </a:p>
          <a:p>
            <a:pPr marL="400050" lvl="1" indent="0">
              <a:buClr>
                <a:schemeClr val="tx1"/>
              </a:buClr>
              <a:buSzPct val="80000"/>
              <a:buNone/>
            </a:pPr>
            <a:r>
              <a:rPr lang="en-US" dirty="0" smtClean="0">
                <a:solidFill>
                  <a:srgbClr val="C00000"/>
                </a:solidFill>
                <a:latin typeface="Arial"/>
                <a:cs typeface="Arial"/>
              </a:rPr>
              <a:t>→</a:t>
            </a:r>
            <a:r>
              <a:rPr lang="en-US" dirty="0" smtClean="0">
                <a:solidFill>
                  <a:srgbClr val="C00000"/>
                </a:solidFill>
                <a:cs typeface="Arial"/>
              </a:rPr>
              <a:t> </a:t>
            </a:r>
            <a:r>
              <a:rPr lang="en-US" dirty="0" smtClean="0">
                <a:solidFill>
                  <a:srgbClr val="C00000"/>
                </a:solidFill>
                <a:latin typeface="+mj-lt"/>
                <a:cs typeface="Arial"/>
              </a:rPr>
              <a:t>insane</a:t>
            </a:r>
          </a:p>
          <a:p>
            <a:pPr>
              <a:buClr>
                <a:schemeClr val="tx1"/>
              </a:buClr>
              <a:buSzPct val="80000"/>
              <a:buFont typeface="Wingdings" panose="05000000000000000000" pitchFamily="2" charset="2"/>
              <a:buChar char=""/>
            </a:pPr>
            <a:r>
              <a:rPr lang="en-US" b="1" spc="70" dirty="0" smtClean="0">
                <a:solidFill>
                  <a:srgbClr val="C00000"/>
                </a:solidFill>
                <a:effectLst>
                  <a:outerShdw blurRad="38100" dist="38100" dir="2700000" algn="tl">
                    <a:srgbClr val="000000">
                      <a:alpha val="43137"/>
                    </a:srgbClr>
                  </a:outerShdw>
                </a:effectLst>
                <a:latin typeface="+mj-lt"/>
                <a:cs typeface="Arial"/>
              </a:rPr>
              <a:t>HOMOSEXUALITY</a:t>
            </a:r>
            <a:r>
              <a:rPr lang="en-US" b="1" spc="70" dirty="0" smtClean="0">
                <a:solidFill>
                  <a:srgbClr val="C00000"/>
                </a:solidFill>
                <a:effectLst>
                  <a:outerShdw blurRad="38100" dist="38100" dir="2700000" algn="tl">
                    <a:srgbClr val="000000">
                      <a:alpha val="43137"/>
                    </a:srgbClr>
                  </a:outerShdw>
                </a:effectLst>
              </a:rPr>
              <a:t> </a:t>
            </a:r>
          </a:p>
          <a:p>
            <a:pPr marL="400050" lvl="1" indent="0">
              <a:buClr>
                <a:schemeClr val="tx1"/>
              </a:buClr>
              <a:buSzPct val="80000"/>
              <a:buNone/>
            </a:pPr>
            <a:r>
              <a:rPr lang="en-US" dirty="0" smtClean="0">
                <a:solidFill>
                  <a:srgbClr val="C00000"/>
                </a:solidFill>
                <a:latin typeface="Arial"/>
                <a:cs typeface="Arial"/>
              </a:rPr>
              <a:t>→</a:t>
            </a:r>
            <a:r>
              <a:rPr lang="en-US" dirty="0" smtClean="0">
                <a:solidFill>
                  <a:srgbClr val="C00000"/>
                </a:solidFill>
                <a:cs typeface="Arial"/>
              </a:rPr>
              <a:t> </a:t>
            </a:r>
            <a:r>
              <a:rPr lang="en-US" dirty="0" smtClean="0">
                <a:solidFill>
                  <a:srgbClr val="C00000"/>
                </a:solidFill>
                <a:latin typeface="+mj-lt"/>
                <a:cs typeface="Arial"/>
              </a:rPr>
              <a:t>alternative</a:t>
            </a:r>
          </a:p>
          <a:p>
            <a:pPr>
              <a:buClr>
                <a:schemeClr val="tx1"/>
              </a:buClr>
              <a:buSzPct val="80000"/>
              <a:buFont typeface="Wingdings" panose="05000000000000000000" pitchFamily="2" charset="2"/>
              <a:buChar char=""/>
            </a:pPr>
            <a:r>
              <a:rPr lang="en-US" b="1" spc="70" dirty="0" smtClean="0">
                <a:solidFill>
                  <a:srgbClr val="C00000"/>
                </a:solidFill>
                <a:effectLst>
                  <a:outerShdw blurRad="38100" dist="38100" dir="2700000" algn="tl">
                    <a:srgbClr val="000000">
                      <a:alpha val="43137"/>
                    </a:srgbClr>
                  </a:outerShdw>
                </a:effectLst>
                <a:latin typeface="+mj-lt"/>
                <a:cs typeface="Arial"/>
              </a:rPr>
              <a:t>ADULTERY</a:t>
            </a:r>
            <a:endParaRPr lang="en-US" b="1" spc="70" dirty="0" smtClean="0">
              <a:solidFill>
                <a:srgbClr val="C00000"/>
              </a:solidFill>
              <a:effectLst>
                <a:outerShdw blurRad="38100" dist="38100" dir="2700000" algn="tl">
                  <a:srgbClr val="000000">
                    <a:alpha val="43137"/>
                  </a:srgbClr>
                </a:outerShdw>
              </a:effectLst>
              <a:cs typeface="Arial"/>
            </a:endParaRPr>
          </a:p>
          <a:p>
            <a:pPr marL="400050" lvl="1" indent="0">
              <a:buClr>
                <a:schemeClr val="tx1"/>
              </a:buClr>
              <a:buSzPct val="80000"/>
              <a:buNone/>
            </a:pPr>
            <a:r>
              <a:rPr lang="en-US" dirty="0" smtClean="0">
                <a:solidFill>
                  <a:srgbClr val="C00000"/>
                </a:solidFill>
                <a:latin typeface="Arial"/>
                <a:cs typeface="Arial"/>
              </a:rPr>
              <a:t>→</a:t>
            </a:r>
            <a:r>
              <a:rPr lang="en-US" dirty="0" smtClean="0">
                <a:solidFill>
                  <a:srgbClr val="C00000"/>
                </a:solidFill>
                <a:cs typeface="Arial"/>
              </a:rPr>
              <a:t> </a:t>
            </a:r>
            <a:r>
              <a:rPr lang="en-US" dirty="0" smtClean="0">
                <a:solidFill>
                  <a:srgbClr val="C00000"/>
                </a:solidFill>
                <a:latin typeface="+mj-lt"/>
                <a:cs typeface="Arial"/>
              </a:rPr>
              <a:t>affair</a:t>
            </a:r>
          </a:p>
          <a:p>
            <a:pPr>
              <a:buClr>
                <a:schemeClr val="tx1"/>
              </a:buClr>
              <a:buSzPct val="80000"/>
              <a:buFont typeface="Wingdings" panose="05000000000000000000" pitchFamily="2" charset="2"/>
              <a:buChar char=""/>
            </a:pPr>
            <a:r>
              <a:rPr lang="en-US" b="1" spc="70" dirty="0" smtClean="0">
                <a:solidFill>
                  <a:srgbClr val="C00000"/>
                </a:solidFill>
                <a:effectLst>
                  <a:outerShdw blurRad="38100" dist="38100" dir="2700000" algn="tl">
                    <a:srgbClr val="000000">
                      <a:alpha val="43137"/>
                    </a:srgbClr>
                  </a:outerShdw>
                </a:effectLst>
                <a:latin typeface="+mj-lt"/>
                <a:cs typeface="Arial"/>
              </a:rPr>
              <a:t>ALCOHOLISM</a:t>
            </a:r>
            <a:r>
              <a:rPr lang="en-US" b="1" spc="70" dirty="0" smtClean="0">
                <a:solidFill>
                  <a:srgbClr val="C00000"/>
                </a:solidFill>
                <a:effectLst>
                  <a:outerShdw blurRad="38100" dist="38100" dir="2700000" algn="tl">
                    <a:srgbClr val="000000">
                      <a:alpha val="43137"/>
                    </a:srgbClr>
                  </a:outerShdw>
                </a:effectLst>
              </a:rPr>
              <a:t> </a:t>
            </a:r>
          </a:p>
          <a:p>
            <a:pPr marL="400050" lvl="1" indent="0">
              <a:buClr>
                <a:schemeClr val="tx1"/>
              </a:buClr>
              <a:buSzPct val="80000"/>
              <a:buNone/>
            </a:pPr>
            <a:r>
              <a:rPr lang="en-US" dirty="0" smtClean="0">
                <a:solidFill>
                  <a:srgbClr val="C00000"/>
                </a:solidFill>
                <a:latin typeface="Arial"/>
                <a:cs typeface="Arial"/>
              </a:rPr>
              <a:t>→</a:t>
            </a:r>
            <a:r>
              <a:rPr lang="en-US" dirty="0" smtClean="0">
                <a:solidFill>
                  <a:srgbClr val="C00000"/>
                </a:solidFill>
                <a:cs typeface="Arial"/>
              </a:rPr>
              <a:t> </a:t>
            </a:r>
            <a:r>
              <a:rPr lang="en-US" dirty="0" smtClean="0">
                <a:solidFill>
                  <a:srgbClr val="C00000"/>
                </a:solidFill>
                <a:latin typeface="+mj-lt"/>
                <a:cs typeface="Arial"/>
              </a:rPr>
              <a:t>disease/sickness</a:t>
            </a:r>
            <a:endParaRPr lang="en-US" dirty="0" smtClean="0">
              <a:solidFill>
                <a:srgbClr val="C00000"/>
              </a:solidFill>
            </a:endParaRPr>
          </a:p>
          <a:p>
            <a:pPr>
              <a:buFont typeface="Wingdings" panose="05000000000000000000" pitchFamily="2" charset="2"/>
              <a:buChar char=""/>
            </a:pPr>
            <a:endParaRPr lang="en-US" dirty="0">
              <a:solidFill>
                <a:srgbClr val="C00000"/>
              </a:solidFill>
            </a:endParaRPr>
          </a:p>
        </p:txBody>
      </p:sp>
      <p:sp>
        <p:nvSpPr>
          <p:cNvPr id="7" name="Right Brace 6"/>
          <p:cNvSpPr/>
          <p:nvPr/>
        </p:nvSpPr>
        <p:spPr>
          <a:xfrm>
            <a:off x="4191000" y="762000"/>
            <a:ext cx="2362200" cy="5562600"/>
          </a:xfrm>
          <a:prstGeom prst="rightBrace">
            <a:avLst/>
          </a:prstGeom>
          <a:ln w="76200"/>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endParaRPr>
          </a:p>
        </p:txBody>
      </p:sp>
      <p:sp>
        <p:nvSpPr>
          <p:cNvPr id="9" name="TextBox 8"/>
          <p:cNvSpPr txBox="1"/>
          <p:nvPr/>
        </p:nvSpPr>
        <p:spPr>
          <a:xfrm>
            <a:off x="6244851" y="2436167"/>
            <a:ext cx="2507418" cy="461665"/>
          </a:xfrm>
          <a:prstGeom prst="rect">
            <a:avLst/>
          </a:prstGeom>
          <a:noFill/>
        </p:spPr>
        <p:txBody>
          <a:bodyPr wrap="none" rtlCol="0">
            <a:spAutoFit/>
          </a:bodyPr>
          <a:lstStyle/>
          <a:p>
            <a:pPr algn="ctr"/>
            <a:r>
              <a:rPr lang="en-US" sz="2400" dirty="0" smtClean="0">
                <a:solidFill>
                  <a:srgbClr val="C00000"/>
                </a:solidFill>
                <a:effectLst>
                  <a:outerShdw blurRad="38100" dist="38100" dir="2700000" algn="tl">
                    <a:srgbClr val="000000">
                      <a:alpha val="43137"/>
                    </a:srgbClr>
                  </a:outerShdw>
                </a:effectLst>
              </a:rPr>
              <a:t>God’s Definition:</a:t>
            </a:r>
            <a:endParaRPr lang="en-US" sz="2400" dirty="0">
              <a:solidFill>
                <a:srgbClr val="C00000"/>
              </a:solidFill>
              <a:effectLst>
                <a:outerShdw blurRad="38100" dist="38100" dir="2700000" algn="tl">
                  <a:srgbClr val="000000">
                    <a:alpha val="43137"/>
                  </a:srgbClr>
                </a:outerShdw>
              </a:effectLst>
            </a:endParaRPr>
          </a:p>
        </p:txBody>
      </p:sp>
      <p:sp>
        <p:nvSpPr>
          <p:cNvPr id="12" name="TextBox 11"/>
          <p:cNvSpPr txBox="1"/>
          <p:nvPr/>
        </p:nvSpPr>
        <p:spPr>
          <a:xfrm>
            <a:off x="6575871" y="3158579"/>
            <a:ext cx="1845378" cy="769441"/>
          </a:xfrm>
          <a:prstGeom prst="rect">
            <a:avLst/>
          </a:prstGeom>
          <a:noFill/>
        </p:spPr>
        <p:txBody>
          <a:bodyPr wrap="none" rtlCol="0">
            <a:spAutoFit/>
          </a:bodyPr>
          <a:lstStyle/>
          <a:p>
            <a:pPr algn="ctr"/>
            <a:r>
              <a:rPr lang="en-US" sz="4400" dirty="0" smtClean="0">
                <a:solidFill>
                  <a:prstClr val="black"/>
                </a:solidFill>
                <a:effectLst>
                  <a:outerShdw blurRad="38100" dist="38100" dir="2700000" algn="tl">
                    <a:srgbClr val="000000">
                      <a:alpha val="43137"/>
                    </a:srgbClr>
                  </a:outerShdw>
                </a:effectLst>
                <a:latin typeface="Arial Black" panose="020B0A04020102020204" pitchFamily="34" charset="0"/>
              </a:rPr>
              <a:t>“SIN”</a:t>
            </a:r>
            <a:endParaRPr lang="en-US" dirty="0">
              <a:solidFill>
                <a:prstClr val="black"/>
              </a:solidFill>
              <a:effectLst>
                <a:outerShdw blurRad="38100" dist="38100" dir="2700000" algn="tl">
                  <a:srgbClr val="000000">
                    <a:alpha val="43137"/>
                  </a:srgbClr>
                </a:outerShdw>
              </a:effectLst>
              <a:latin typeface="Arial Black" panose="020B0A04020102020204" pitchFamily="34" charset="0"/>
            </a:endParaRPr>
          </a:p>
        </p:txBody>
      </p:sp>
      <p:sp>
        <p:nvSpPr>
          <p:cNvPr id="8" name="TextBox 7"/>
          <p:cNvSpPr txBox="1"/>
          <p:nvPr/>
        </p:nvSpPr>
        <p:spPr>
          <a:xfrm>
            <a:off x="5811814" y="3886200"/>
            <a:ext cx="3328155" cy="461665"/>
          </a:xfrm>
          <a:prstGeom prst="rect">
            <a:avLst/>
          </a:prstGeom>
          <a:noFill/>
        </p:spPr>
        <p:txBody>
          <a:bodyPr wrap="none" rtlCol="0">
            <a:spAutoFit/>
          </a:bodyPr>
          <a:lstStyle/>
          <a:p>
            <a:pPr algn="ctr"/>
            <a:r>
              <a:rPr lang="en-US" sz="2400" dirty="0" smtClean="0">
                <a:solidFill>
                  <a:prstClr val="black"/>
                </a:solidFill>
                <a:latin typeface="Arial Black" panose="020B0A04020102020204" pitchFamily="34" charset="0"/>
              </a:rPr>
              <a:t>“Unrighteousness”</a:t>
            </a:r>
            <a:endParaRPr lang="en-US" sz="1050" dirty="0">
              <a:solidFill>
                <a:prstClr val="black"/>
              </a:solidFill>
              <a:latin typeface="Arial Black" panose="020B0A04020102020204" pitchFamily="34" charset="0"/>
            </a:endParaRPr>
          </a:p>
        </p:txBody>
      </p:sp>
      <p:sp>
        <p:nvSpPr>
          <p:cNvPr id="3" name="TextBox 2"/>
          <p:cNvSpPr txBox="1"/>
          <p:nvPr/>
        </p:nvSpPr>
        <p:spPr>
          <a:xfrm>
            <a:off x="6092566" y="4378345"/>
            <a:ext cx="2811988" cy="369332"/>
          </a:xfrm>
          <a:prstGeom prst="rect">
            <a:avLst/>
          </a:prstGeom>
          <a:noFill/>
        </p:spPr>
        <p:txBody>
          <a:bodyPr wrap="none" rtlCol="0">
            <a:spAutoFit/>
          </a:bodyPr>
          <a:lstStyle/>
          <a:p>
            <a:pPr algn="ctr"/>
            <a:r>
              <a:rPr lang="en-US" dirty="0" smtClean="0"/>
              <a:t>(1 Cor. 6:9, 10; Col. 3:5-9)</a:t>
            </a:r>
            <a:endParaRPr lang="en-US" dirty="0"/>
          </a:p>
        </p:txBody>
      </p:sp>
    </p:spTree>
    <p:extLst>
      <p:ext uri="{BB962C8B-B14F-4D97-AF65-F5344CB8AC3E}">
        <p14:creationId xmlns:p14="http://schemas.microsoft.com/office/powerpoint/2010/main" val="3429338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0"/>
            <a:ext cx="8278275" cy="1143000"/>
          </a:xfrm>
        </p:spPr>
        <p:txBody>
          <a:bodyPr/>
          <a:lstStyle/>
          <a:p>
            <a:r>
              <a:rPr lang="en-US" sz="5400" dirty="0" smtClean="0"/>
              <a:t>RIGHTEOUSNESS</a:t>
            </a:r>
            <a:endParaRPr lang="en-US" sz="5400" dirty="0"/>
          </a:p>
        </p:txBody>
      </p:sp>
      <p:sp>
        <p:nvSpPr>
          <p:cNvPr id="6" name="Title 3"/>
          <p:cNvSpPr txBox="1">
            <a:spLocks/>
          </p:cNvSpPr>
          <p:nvPr/>
        </p:nvSpPr>
        <p:spPr bwMode="auto">
          <a:xfrm>
            <a:off x="381000" y="1524000"/>
            <a:ext cx="82782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Trajan Pro" pitchFamily="18" charset="0"/>
                <a:ea typeface="MS PGothic" pitchFamily="34" charset="-128"/>
                <a:cs typeface="Adobe Arabic" pitchFamily="18" charset="-78"/>
              </a:defRPr>
            </a:lvl1pPr>
            <a:lvl2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9pPr>
          </a:lstStyle>
          <a:p>
            <a:r>
              <a:rPr lang="en-US" sz="5400" dirty="0" smtClean="0">
                <a:solidFill>
                  <a:srgbClr val="C00000"/>
                </a:solidFill>
              </a:rPr>
              <a:t>RIGHT</a:t>
            </a:r>
            <a:r>
              <a:rPr lang="en-US" sz="5400" dirty="0" smtClean="0"/>
              <a:t>EOUSNESS</a:t>
            </a:r>
            <a:endParaRPr lang="en-US" sz="5400" dirty="0"/>
          </a:p>
        </p:txBody>
      </p:sp>
      <p:cxnSp>
        <p:nvCxnSpPr>
          <p:cNvPr id="8" name="Straight Arrow Connector 7"/>
          <p:cNvCxnSpPr/>
          <p:nvPr/>
        </p:nvCxnSpPr>
        <p:spPr>
          <a:xfrm>
            <a:off x="2895600" y="2514600"/>
            <a:ext cx="2590800" cy="1066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 name="TextBox 9"/>
          <p:cNvSpPr txBox="1"/>
          <p:nvPr/>
        </p:nvSpPr>
        <p:spPr>
          <a:xfrm>
            <a:off x="5664759" y="3657600"/>
            <a:ext cx="3134191" cy="1200329"/>
          </a:xfrm>
          <a:prstGeom prst="rect">
            <a:avLst/>
          </a:prstGeom>
          <a:noFill/>
        </p:spPr>
        <p:txBody>
          <a:bodyPr wrap="none" rtlCol="0">
            <a:spAutoFit/>
          </a:bodyPr>
          <a:lstStyle/>
          <a:p>
            <a:r>
              <a:rPr lang="en-US" sz="4000" dirty="0" smtClean="0">
                <a:solidFill>
                  <a:srgbClr val="C00000"/>
                </a:solidFill>
                <a:latin typeface="Segoe Script" panose="020B0504020000000003" pitchFamily="34" charset="0"/>
              </a:rPr>
              <a:t>NOAH</a:t>
            </a:r>
          </a:p>
          <a:p>
            <a:r>
              <a:rPr lang="en-US" sz="3200" dirty="0" smtClean="0">
                <a:solidFill>
                  <a:srgbClr val="C00000"/>
                </a:solidFill>
              </a:rPr>
              <a:t>Gen. 6:9, 22; 7:1</a:t>
            </a:r>
            <a:endParaRPr lang="en-US" sz="3200" dirty="0">
              <a:solidFill>
                <a:srgbClr val="C00000"/>
              </a:solidFill>
            </a:endParaRPr>
          </a:p>
        </p:txBody>
      </p:sp>
      <p:sp>
        <p:nvSpPr>
          <p:cNvPr id="12" name="Title 3"/>
          <p:cNvSpPr txBox="1">
            <a:spLocks/>
          </p:cNvSpPr>
          <p:nvPr/>
        </p:nvSpPr>
        <p:spPr bwMode="auto">
          <a:xfrm>
            <a:off x="152275" y="1524000"/>
            <a:ext cx="82782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Trajan Pro" pitchFamily="18" charset="0"/>
                <a:ea typeface="MS PGothic" pitchFamily="34" charset="-128"/>
                <a:cs typeface="Adobe Arabic" pitchFamily="18" charset="-78"/>
              </a:defRPr>
            </a:lvl1pPr>
            <a:lvl2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9pPr>
          </a:lstStyle>
          <a:p>
            <a:pPr algn="l"/>
            <a:r>
              <a:rPr lang="en-US" sz="5400" dirty="0" err="1" smtClean="0">
                <a:solidFill>
                  <a:srgbClr val="663300"/>
                </a:solidFill>
              </a:rPr>
              <a:t>unRIGHT</a:t>
            </a:r>
            <a:endParaRPr lang="en-US" sz="5400" dirty="0">
              <a:solidFill>
                <a:srgbClr val="663300"/>
              </a:solidFill>
            </a:endParaRPr>
          </a:p>
        </p:txBody>
      </p:sp>
      <p:cxnSp>
        <p:nvCxnSpPr>
          <p:cNvPr id="13" name="Straight Arrow Connector 12"/>
          <p:cNvCxnSpPr/>
          <p:nvPr/>
        </p:nvCxnSpPr>
        <p:spPr>
          <a:xfrm>
            <a:off x="2895600" y="2545080"/>
            <a:ext cx="0" cy="914400"/>
          </a:xfrm>
          <a:prstGeom prst="straightConnector1">
            <a:avLst/>
          </a:prstGeom>
          <a:ln>
            <a:solidFill>
              <a:srgbClr val="663300"/>
            </a:solidFill>
            <a:tailEnd type="arrow"/>
          </a:ln>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44053" y="3581400"/>
            <a:ext cx="4285147" cy="2739211"/>
          </a:xfrm>
          <a:prstGeom prst="rect">
            <a:avLst/>
          </a:prstGeom>
          <a:noFill/>
        </p:spPr>
        <p:txBody>
          <a:bodyPr wrap="none" rtlCol="0">
            <a:spAutoFit/>
          </a:bodyPr>
          <a:lstStyle/>
          <a:p>
            <a:r>
              <a:rPr lang="en-US" sz="4000" dirty="0" smtClean="0">
                <a:solidFill>
                  <a:srgbClr val="663300"/>
                </a:solidFill>
                <a:latin typeface="Segoe Script" panose="020B0504020000000003" pitchFamily="34" charset="0"/>
              </a:rPr>
              <a:t>LAWLESSNESS</a:t>
            </a:r>
          </a:p>
          <a:p>
            <a:r>
              <a:rPr lang="en-US" sz="3200" dirty="0" smtClean="0">
                <a:solidFill>
                  <a:srgbClr val="663300"/>
                </a:solidFill>
              </a:rPr>
              <a:t>1 Jn. 3:4</a:t>
            </a:r>
            <a:br>
              <a:rPr lang="en-US" sz="3200" dirty="0" smtClean="0">
                <a:solidFill>
                  <a:srgbClr val="663300"/>
                </a:solidFill>
              </a:rPr>
            </a:br>
            <a:endParaRPr lang="en-US" sz="3200" dirty="0" smtClean="0">
              <a:solidFill>
                <a:srgbClr val="663300"/>
              </a:solidFill>
            </a:endParaRPr>
          </a:p>
          <a:p>
            <a:r>
              <a:rPr lang="en-US" sz="3600" dirty="0" smtClean="0">
                <a:solidFill>
                  <a:srgbClr val="663300"/>
                </a:solidFill>
                <a:latin typeface="Segoe Script" panose="020B0504020000000003" pitchFamily="34" charset="0"/>
              </a:rPr>
              <a:t>NOAH’S WORLD</a:t>
            </a:r>
          </a:p>
          <a:p>
            <a:r>
              <a:rPr lang="en-US" sz="3200" dirty="0" smtClean="0">
                <a:solidFill>
                  <a:srgbClr val="663300"/>
                </a:solidFill>
              </a:rPr>
              <a:t>Gen. 6:5, 11-13</a:t>
            </a:r>
            <a:endParaRPr lang="en-US" sz="3200" dirty="0">
              <a:solidFill>
                <a:srgbClr val="663300"/>
              </a:solidFill>
            </a:endParaRPr>
          </a:p>
        </p:txBody>
      </p:sp>
      <p:cxnSp>
        <p:nvCxnSpPr>
          <p:cNvPr id="17" name="Straight Connector 16"/>
          <p:cNvCxnSpPr/>
          <p:nvPr/>
        </p:nvCxnSpPr>
        <p:spPr>
          <a:xfrm flipV="1">
            <a:off x="5334000" y="3581400"/>
            <a:ext cx="0" cy="259080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90943387"/>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subTnLst>
                                    <p:animClr clrSpc="rgb" dir="cw">
                                      <p:cBhvr override="childStyle">
                                        <p:cTn dur="1" fill="hold" display="0" masterRel="nextClick" afterEffect="1"/>
                                        <p:tgtEl>
                                          <p:spTgt spid="10"/>
                                        </p:tgtEl>
                                        <p:attrNameLst>
                                          <p:attrName>ppt_c</p:attrName>
                                        </p:attrNameLst>
                                      </p:cBhvr>
                                      <p:to>
                                        <a:srgbClr val="5F5F5F"/>
                                      </p:to>
                                    </p:animClr>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1500"/>
                                        <p:tgtEl>
                                          <p:spTgt spid="12"/>
                                        </p:tgtEl>
                                      </p:cBhvr>
                                    </p:animEffect>
                                  </p:childTnLst>
                                </p:cTn>
                              </p:par>
                              <p:par>
                                <p:cTn id="22" presetID="10" presetClass="exit" presetSubtype="0" fill="hold" grpId="1" nodeType="withEffect">
                                  <p:stCondLst>
                                    <p:cond delay="0"/>
                                  </p:stCondLst>
                                  <p:childTnLst>
                                    <p:animEffect transition="out" filter="fade">
                                      <p:cBhvr>
                                        <p:cTn id="23" dur="1250"/>
                                        <p:tgtEl>
                                          <p:spTgt spid="6"/>
                                        </p:tgtEl>
                                      </p:cBhvr>
                                    </p:animEffect>
                                    <p:set>
                                      <p:cBhvr>
                                        <p:cTn id="24" dur="1" fill="hold">
                                          <p:stCondLst>
                                            <p:cond delay="1249"/>
                                          </p:stCondLst>
                                        </p:cTn>
                                        <p:tgtEl>
                                          <p:spTgt spid="6"/>
                                        </p:tgtEl>
                                        <p:attrNameLst>
                                          <p:attrName>style.visibility</p:attrName>
                                        </p:attrNameLst>
                                      </p:cBhvr>
                                      <p:to>
                                        <p:strVal val="hidden"/>
                                      </p:to>
                                    </p:set>
                                  </p:childTnLst>
                                </p:cTn>
                              </p:par>
                              <p:par>
                                <p:cTn id="25" presetID="16" presetClass="exit" presetSubtype="21" fill="hold" nodeType="withEffect">
                                  <p:stCondLst>
                                    <p:cond delay="0"/>
                                  </p:stCondLst>
                                  <p:childTnLst>
                                    <p:animEffect transition="out" filter="barn(inVertical)">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childTnLst>
                          </p:cTn>
                        </p:par>
                        <p:par>
                          <p:cTn id="33" fill="hold">
                            <p:stCondLst>
                              <p:cond delay="500"/>
                            </p:stCondLst>
                            <p:childTnLst>
                              <p:par>
                                <p:cTn id="34" presetID="16" presetClass="entr" presetSubtype="4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outHorizontal)">
                                      <p:cBhvr>
                                        <p:cTn id="36" dur="500"/>
                                        <p:tgtEl>
                                          <p:spTgt spid="15"/>
                                        </p:tgtEl>
                                      </p:cBhvr>
                                    </p:animEffect>
                                  </p:childTnLst>
                                </p:cTn>
                              </p:par>
                            </p:childTnLst>
                          </p:cTn>
                        </p:par>
                        <p:par>
                          <p:cTn id="37" fill="hold">
                            <p:stCondLst>
                              <p:cond delay="1000"/>
                            </p:stCondLst>
                            <p:childTnLst>
                              <p:par>
                                <p:cTn id="38" presetID="16" presetClass="entr" presetSubtype="42"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out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p:txBody>
          <a:bodyPr/>
          <a:lstStyle/>
          <a:p>
            <a:endParaRPr lang="en-US"/>
          </a:p>
        </p:txBody>
      </p:sp>
      <p:sp>
        <p:nvSpPr>
          <p:cNvPr id="3" name="Title 2"/>
          <p:cNvSpPr>
            <a:spLocks noGrp="1"/>
          </p:cNvSpPr>
          <p:nvPr>
            <p:ph type="title" idx="4294967295"/>
          </p:nvPr>
        </p:nvSpPr>
        <p:spPr>
          <a:xfrm>
            <a:off x="0" y="2362200"/>
            <a:ext cx="9144000" cy="1524000"/>
          </a:xfrm>
        </p:spPr>
        <p:style>
          <a:lnRef idx="2">
            <a:schemeClr val="dk1"/>
          </a:lnRef>
          <a:fillRef idx="1">
            <a:schemeClr val="lt1"/>
          </a:fillRef>
          <a:effectRef idx="0">
            <a:schemeClr val="dk1"/>
          </a:effectRef>
          <a:fontRef idx="minor">
            <a:schemeClr val="dk1"/>
          </a:fontRef>
        </p:style>
        <p:txBody>
          <a:bodyPr>
            <a:noAutofit/>
          </a:bodyPr>
          <a:lstStyle/>
          <a:p>
            <a:r>
              <a:rPr lang="en-US" dirty="0" smtClean="0"/>
              <a:t>Five Things Genesis 3:7-24</a:t>
            </a:r>
            <a:br>
              <a:rPr lang="en-US" dirty="0" smtClean="0"/>
            </a:br>
            <a:r>
              <a:rPr lang="en-US" sz="5400" spc="300" dirty="0" smtClean="0"/>
              <a:t>Reveals About Sin</a:t>
            </a:r>
            <a:endParaRPr lang="en-US" sz="5400" spc="300" dirty="0"/>
          </a:p>
        </p:txBody>
      </p:sp>
    </p:spTree>
    <p:extLst>
      <p:ext uri="{BB962C8B-B14F-4D97-AF65-F5344CB8AC3E}">
        <p14:creationId xmlns:p14="http://schemas.microsoft.com/office/powerpoint/2010/main" val="12608285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0" fill="hold"/>
                                        <p:tgtEl>
                                          <p:spTgt spid="3"/>
                                        </p:tgtEl>
                                        <p:attrNameLst>
                                          <p:attrName>ppt_x</p:attrName>
                                        </p:attrNameLst>
                                      </p:cBhvr>
                                      <p:tavLst>
                                        <p:tav tm="0">
                                          <p:val>
                                            <p:strVal val="1+#ppt_w/2"/>
                                          </p:val>
                                        </p:tav>
                                        <p:tav tm="100000">
                                          <p:val>
                                            <p:strVal val="#ppt_x"/>
                                          </p:val>
                                        </p:tav>
                                      </p:tavLst>
                                    </p:anim>
                                    <p:anim calcmode="lin" valueType="num">
                                      <p:cBhvr additive="base">
                                        <p:cTn id="8" dur="2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3" presetClass="emph" presetSubtype="2" decel="47000" autoRev="1" fill="hold" grpId="1" nodeType="afterEffect">
                                  <p:stCondLst>
                                    <p:cond delay="0"/>
                                  </p:stCondLst>
                                  <p:childTnLst>
                                    <p:animClr clrSpc="rgb" dir="cw">
                                      <p:cBhvr override="childStyle">
                                        <p:cTn id="11" dur="20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p:txBody>
          <a:bodyPr/>
          <a:lstStyle/>
          <a:p>
            <a:pPr marL="0" indent="0">
              <a:buNone/>
            </a:pPr>
            <a:r>
              <a:rPr lang="en-US" sz="3600" b="1" dirty="0" smtClean="0">
                <a:effectLst>
                  <a:glow rad="101600">
                    <a:schemeClr val="accent6">
                      <a:satMod val="175000"/>
                      <a:alpha val="40000"/>
                    </a:schemeClr>
                  </a:glow>
                </a:effectLst>
              </a:rPr>
              <a:t>GENESIS 3:7</a:t>
            </a:r>
          </a:p>
          <a:p>
            <a:r>
              <a:rPr lang="en-US" dirty="0" smtClean="0"/>
              <a:t>From innocence to fear and shame</a:t>
            </a:r>
          </a:p>
          <a:p>
            <a:pPr lvl="1"/>
            <a:r>
              <a:rPr lang="en-US" dirty="0" smtClean="0"/>
              <a:t>Shame and nakedness go hand in hand (Is. 20:4; 47:3; Nah. 3:5; Rev. 3:18; 16:15)</a:t>
            </a:r>
          </a:p>
          <a:p>
            <a:pPr lvl="1"/>
            <a:r>
              <a:rPr lang="en-US" dirty="0" smtClean="0"/>
              <a:t>Sin can harden one to no longer feel shame (Jer. 8:12)</a:t>
            </a:r>
          </a:p>
          <a:p>
            <a:pPr lvl="1"/>
            <a:r>
              <a:rPr lang="en-US" dirty="0" smtClean="0"/>
              <a:t>Man cannot solve the problem of sin independent of God</a:t>
            </a:r>
            <a:endParaRPr lang="en-US" dirty="0"/>
          </a:p>
        </p:txBody>
      </p:sp>
      <p:sp>
        <p:nvSpPr>
          <p:cNvPr id="3" name="Title 2"/>
          <p:cNvSpPr>
            <a:spLocks noGrp="1"/>
          </p:cNvSpPr>
          <p:nvPr>
            <p:ph type="title"/>
          </p:nvPr>
        </p:nvSpPr>
        <p:spPr/>
        <p:txBody>
          <a:bodyPr/>
          <a:lstStyle/>
          <a:p>
            <a:r>
              <a:rPr lang="en-US" dirty="0" smtClean="0"/>
              <a:t>1. Sin Brings Shame</a:t>
            </a:r>
            <a:endParaRPr lang="en-US" dirty="0"/>
          </a:p>
        </p:txBody>
      </p:sp>
    </p:spTree>
    <p:extLst>
      <p:ext uri="{BB962C8B-B14F-4D97-AF65-F5344CB8AC3E}">
        <p14:creationId xmlns:p14="http://schemas.microsoft.com/office/powerpoint/2010/main" val="35452297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2"/>
          </p:nvPr>
        </p:nvSpPr>
        <p:spPr>
          <a:xfrm>
            <a:off x="408525" y="1524000"/>
            <a:ext cx="8278275" cy="4543258"/>
          </a:xfrm>
        </p:spPr>
        <p:txBody>
          <a:bodyPr/>
          <a:lstStyle/>
          <a:p>
            <a:pPr marL="0" indent="0">
              <a:buNone/>
            </a:pPr>
            <a:r>
              <a:rPr lang="en-US" sz="3600" b="1" dirty="0" smtClean="0">
                <a:effectLst>
                  <a:glow rad="101600">
                    <a:schemeClr val="accent3">
                      <a:satMod val="175000"/>
                      <a:alpha val="40000"/>
                    </a:schemeClr>
                  </a:glow>
                </a:effectLst>
              </a:rPr>
              <a:t>Through Jesus (Rev. 3:18)</a:t>
            </a:r>
          </a:p>
          <a:p>
            <a:pPr lvl="1"/>
            <a:r>
              <a:rPr lang="en-US" sz="3200" dirty="0"/>
              <a:t>"I counsel you to buy from Me gold refined in the fire, that you may be rich; and white garments, that you may be clothed, that the shame of your nakedness may not be revealed; and anoint your eyes with eye salve, that you may see</a:t>
            </a:r>
            <a:r>
              <a:rPr lang="en-US" sz="3200" dirty="0" smtClean="0"/>
              <a:t>.</a:t>
            </a:r>
            <a:endParaRPr lang="en-US" sz="3200" dirty="0"/>
          </a:p>
        </p:txBody>
      </p:sp>
      <p:sp>
        <p:nvSpPr>
          <p:cNvPr id="6" name="Title 5"/>
          <p:cNvSpPr>
            <a:spLocks noGrp="1"/>
          </p:cNvSpPr>
          <p:nvPr>
            <p:ph type="title"/>
          </p:nvPr>
        </p:nvSpPr>
        <p:spPr/>
        <p:txBody>
          <a:bodyPr/>
          <a:lstStyle/>
          <a:p>
            <a:r>
              <a:rPr lang="en-US" dirty="0" smtClean="0"/>
              <a:t>No Longer Stand In Shame Before God</a:t>
            </a:r>
            <a:endParaRPr lang="en-US" dirty="0"/>
          </a:p>
        </p:txBody>
      </p:sp>
    </p:spTree>
    <p:extLst>
      <p:ext uri="{BB962C8B-B14F-4D97-AF65-F5344CB8AC3E}">
        <p14:creationId xmlns:p14="http://schemas.microsoft.com/office/powerpoint/2010/main" val="292418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lt">
                                    <p:tmPct val="10000"/>
                                  </p:iterate>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04Gen3_sin_satan_allurment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04Gen3_sin_satan_allurment1</Template>
  <TotalTime>249</TotalTime>
  <Words>618</Words>
  <Application>Microsoft Office PowerPoint</Application>
  <PresentationFormat>On-screen Show (4:3)</PresentationFormat>
  <Paragraphs>78</Paragraphs>
  <Slides>15</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Arial</vt:lpstr>
      <vt:lpstr>Bodoni Book Italic</vt:lpstr>
      <vt:lpstr>MS PGothic</vt:lpstr>
      <vt:lpstr>Arial Black</vt:lpstr>
      <vt:lpstr>Georgia</vt:lpstr>
      <vt:lpstr>Crimes Times Six</vt:lpstr>
      <vt:lpstr>Segoe Script</vt:lpstr>
      <vt:lpstr>Calibri</vt:lpstr>
      <vt:lpstr>Adobe Arabic</vt:lpstr>
      <vt:lpstr>Freestyle Script</vt:lpstr>
      <vt:lpstr>Trajan Pro</vt:lpstr>
      <vt:lpstr>Wingdings</vt:lpstr>
      <vt:lpstr>Book</vt:lpstr>
      <vt:lpstr>04Gen3_sin_satan_allurment1</vt:lpstr>
      <vt:lpstr>PowerPoint Presentation</vt:lpstr>
      <vt:lpstr>Genesis 3:7-24</vt:lpstr>
      <vt:lpstr>PowerPoint Presentation</vt:lpstr>
      <vt:lpstr>1 John 3:4</vt:lpstr>
      <vt:lpstr>PowerPoint Presentation</vt:lpstr>
      <vt:lpstr>RIGHTEOUSNESS</vt:lpstr>
      <vt:lpstr>Five Things Genesis 3:7-24 Reveals About Sin</vt:lpstr>
      <vt:lpstr>1. Sin Brings Shame</vt:lpstr>
      <vt:lpstr>No Longer Stand In Shame Before God</vt:lpstr>
      <vt:lpstr>No Longer Stand In Shame Before God</vt:lpstr>
      <vt:lpstr>No Longer Stand In Shame Before God</vt:lpstr>
      <vt:lpstr>PowerPoint Presentation</vt:lpstr>
      <vt:lpstr>PowerPoint Presentation</vt:lpstr>
      <vt:lpstr>Acts 22:16</vt:lpstr>
      <vt:lpstr>Galatians 3:27</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J. Wallace</dc:creator>
  <cp:lastModifiedBy>Steven J. Wallace</cp:lastModifiedBy>
  <cp:revision>19</cp:revision>
  <dcterms:created xsi:type="dcterms:W3CDTF">2015-10-28T19:50:00Z</dcterms:created>
  <dcterms:modified xsi:type="dcterms:W3CDTF">2015-11-13T23:21:05Z</dcterms:modified>
</cp:coreProperties>
</file>