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61" r:id="rId3"/>
    <p:sldId id="262" r:id="rId4"/>
    <p:sldId id="258" r:id="rId5"/>
    <p:sldId id="267" r:id="rId6"/>
    <p:sldId id="259" r:id="rId7"/>
    <p:sldId id="260" r:id="rId8"/>
    <p:sldId id="264" r:id="rId9"/>
    <p:sldId id="265" r:id="rId10"/>
  </p:sldIdLst>
  <p:sldSz cx="9144000" cy="6858000" type="screen4x3"/>
  <p:notesSz cx="6858000" cy="9144000"/>
  <p:embeddedFontLst>
    <p:embeddedFont>
      <p:font typeface="MS PGothic" panose="020B0600070205080204" pitchFamily="34" charset="-128"/>
      <p:regular r:id="rId12"/>
    </p:embeddedFont>
    <p:embeddedFont>
      <p:font typeface="Arial Black" panose="020B0A04020102020204" pitchFamily="34" charset="0"/>
      <p:bold r:id="rId13"/>
    </p:embeddedFont>
    <p:embeddedFont>
      <p:font typeface="Georgia" panose="02040502050405020303" pitchFamily="18" charset="0"/>
      <p:regular r:id="rId14"/>
      <p:bold r:id="rId15"/>
      <p:italic r:id="rId16"/>
      <p:boldItalic r:id="rId17"/>
    </p:embeddedFont>
    <p:embeddedFont>
      <p:font typeface="Copperplate Gothic Light" panose="020E0507020206020404" pitchFamily="34" charset="0"/>
      <p:regular r:id="rId18"/>
    </p:embeddedFont>
    <p:embeddedFont>
      <p:font typeface="Bodoni Book Italic" panose="02000506080000090003" pitchFamily="2" charset="0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Eras Bold ITC" panose="020B0907030504020204" pitchFamily="34" charset="0"/>
      <p:regular r:id="rId24"/>
    </p:embeddedFont>
    <p:embeddedFont>
      <p:font typeface="Berlin Sans FB Demi" panose="020E0802020502020306" pitchFamily="34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0F12D-F7CE-4F24-B7F1-8FB16B425B0D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AF54-01DD-44C5-82BF-BBB61349D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3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9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518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61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756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23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dirty="0">
                <a:solidFill>
                  <a:prstClr val="black"/>
                </a:solidFill>
                <a:latin typeface="Bodoni Book Italic" panose="02000506080000090003" pitchFamily="2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45696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68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87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37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44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05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0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8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0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2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8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6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0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9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79B89-528E-41A3-B94E-5F5CC555A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E94F5-364E-4E01-823D-0390C581F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1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C9879B89-528E-41A3-B94E-5F5CC555AAC8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466E94F5-364E-4E01-823D-0390C581F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5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77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Part </a:t>
            </a:r>
            <a:r>
              <a:rPr lang="en-US" sz="2000" spc="300" smtClean="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4</a:t>
            </a:r>
            <a:endParaRPr lang="en-US" sz="2000" spc="300" dirty="0">
              <a:solidFill>
                <a:prstClr val="white">
                  <a:lumMod val="75000"/>
                </a:prstClr>
              </a:solidFill>
              <a:latin typeface="Bodoni Book Italic" panose="0200050608000009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0" b="98082" l="7400" r="90000">
                        <a14:backgroundMark x1="14800" y1="21823" x2="14800" y2="21823"/>
                        <a14:backgroundMark x1="73400" y1="56595" x2="73400" y2="56595"/>
                      </a14:backgroundRemoval>
                    </a14:imgEffect>
                    <a14:imgEffect>
                      <a14:artisticPencilGrayscale pencilSize="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257344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3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93872" y="651350"/>
            <a:ext cx="6440327" cy="3652171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 smtClean="0"/>
              <a:t>The serpent’s </a:t>
            </a:r>
          </a:p>
          <a:p>
            <a:pPr marL="0" indent="0">
              <a:buNone/>
            </a:pPr>
            <a:r>
              <a:rPr lang="en-US" sz="4000" b="1" dirty="0" smtClean="0"/>
              <a:t>identity</a:t>
            </a:r>
          </a:p>
          <a:p>
            <a:pPr marL="0" indent="0">
              <a:buNone/>
            </a:pPr>
            <a:r>
              <a:rPr lang="en-US" sz="4000" b="1" dirty="0" smtClean="0"/>
              <a:t>craftiness</a:t>
            </a:r>
          </a:p>
          <a:p>
            <a:pPr marL="0" indent="0">
              <a:buNone/>
            </a:pPr>
            <a:r>
              <a:rPr lang="en-US" sz="4000" b="1" dirty="0" smtClean="0"/>
              <a:t>questioning</a:t>
            </a:r>
          </a:p>
          <a:p>
            <a:pPr marL="0" indent="0">
              <a:buNone/>
            </a:pPr>
            <a:r>
              <a:rPr lang="en-US" sz="4000" b="1" dirty="0" smtClean="0"/>
              <a:t>contradicting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7294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teven\Pictures\Pictures\church related clips\satan_serpent_dp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 trans="13000" intensity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4777154" cy="398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600" spc="300" dirty="0" smtClean="0">
                <a:latin typeface="Kozuka Mincho Pro H" pitchFamily="18" charset="-128"/>
                <a:ea typeface="Kozuka Mincho Pro H" pitchFamily="18" charset="-128"/>
              </a:rPr>
              <a:t>GENESIS 3:5</a:t>
            </a:r>
          </a:p>
          <a:p>
            <a:pPr marL="0" indent="0" algn="r">
              <a:buNone/>
            </a:pPr>
            <a:r>
              <a:rPr lang="en-US" sz="3600" spc="300" dirty="0" smtClean="0">
                <a:latin typeface="Kozuka Mincho Pro H" pitchFamily="18" charset="-128"/>
                <a:ea typeface="Kozuka Mincho Pro H" pitchFamily="18" charset="-128"/>
              </a:rPr>
              <a:t> </a:t>
            </a:r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smtClean="0">
                <a:solidFill>
                  <a:srgbClr val="C00000"/>
                </a:solidFill>
              </a:rPr>
              <a:t>For </a:t>
            </a:r>
            <a:r>
              <a:rPr lang="en-US" dirty="0">
                <a:solidFill>
                  <a:srgbClr val="C00000"/>
                </a:solidFill>
              </a:rPr>
              <a:t>God knows </a:t>
            </a:r>
            <a:r>
              <a:rPr lang="en-US" dirty="0"/>
              <a:t>that in the day you eat of it your eyes will be opened, and you will be like God, knowing good and evil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1436077"/>
            <a:ext cx="3711950" cy="1078523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redefines</a:t>
            </a:r>
            <a:r>
              <a:rPr lang="en-US" sz="4000" spc="600" dirty="0"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 </a:t>
            </a:r>
            <a:r>
              <a:rPr lang="en-US" sz="4000" spc="600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Kozuka Mincho Pro H" pitchFamily="18" charset="-128"/>
                <a:ea typeface="Kozuka Mincho Pro H" pitchFamily="18" charset="-128"/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703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30"/>
          <a:stretch/>
        </p:blipFill>
        <p:spPr>
          <a:xfrm>
            <a:off x="3509925" y="1716258"/>
            <a:ext cx="4643475" cy="4833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Steven\Pictures\Pictures\church related clips\satan_serpent_d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 trans="13000" intensity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0"/>
            <a:ext cx="1461869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THE GRASS IS</a:t>
            </a:r>
            <a:b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lang="en-US" sz="4900" u="sng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ALWAYS</a:t>
            </a:r>
            <a:r>
              <a:rPr lang="en-US" sz="49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4900" spc="3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GREENER</a:t>
            </a:r>
            <a:r>
              <a:rPr lang="en-US" sz="400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/>
            </a:r>
            <a:br>
              <a:rPr lang="en-US" sz="400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on 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he Other Side of 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he 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Fence!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1600" y="4648200"/>
            <a:ext cx="3429000" cy="1283910"/>
          </a:xfrm>
          <a:prstGeom prst="leftArrow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3600" spc="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 FENCE</a:t>
            </a:r>
            <a:endParaRPr lang="en-US" sz="3600" spc="3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046" y="3418344"/>
            <a:ext cx="4167554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©"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Artificial Turf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©"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Use</a:t>
            </a: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©"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Neglect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©"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Waning Commitment</a:t>
            </a: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Discontentment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  <a:p>
            <a:pPr marL="914400" lvl="1" indent="-4572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Covetousness</a:t>
            </a:r>
            <a:endParaRPr lang="en-US" sz="2800" b="1" dirty="0" smtClean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046" y="2057400"/>
            <a:ext cx="3253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 The Grass </a:t>
            </a:r>
            <a:r>
              <a:rPr lang="en-US" sz="2400" b="1" dirty="0" smtClean="0"/>
              <a:t>Might “Appear” </a:t>
            </a:r>
            <a:r>
              <a:rPr lang="en-US" sz="2400" b="1" dirty="0" smtClean="0"/>
              <a:t>Greener On The Other Side: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64054" y="5608944"/>
            <a:ext cx="2304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15:4ff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Deuteronomy 19:14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160745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2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2" presetClass="entr" presetSubtype="2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uiExpand="1" build="p" animBg="1"/>
          <p:bldP spid="7" grpId="0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2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2" presetClass="entr" presetSubtype="2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0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uiExpand="1" build="p" animBg="1"/>
          <p:bldP spid="7" grpId="0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2" y="1066800"/>
            <a:ext cx="8116728" cy="32367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l"/>
            <a:r>
              <a:rPr lang="en-US" dirty="0" smtClean="0">
                <a:latin typeface="+mj-lt"/>
              </a:rPr>
              <a:t>Gave His Son to provide us eternal life</a:t>
            </a:r>
          </a:p>
          <a:p>
            <a:pPr lvl="1" algn="l"/>
            <a:r>
              <a:rPr lang="en-US" dirty="0" smtClean="0">
                <a:latin typeface="+mj-lt"/>
              </a:rPr>
              <a:t>In contrast to believing the devil’s tale </a:t>
            </a:r>
            <a:r>
              <a:rPr lang="en-US" dirty="0" smtClean="0">
                <a:latin typeface="+mj-lt"/>
                <a:cs typeface="Arial"/>
              </a:rPr>
              <a:t>→ DEATH</a:t>
            </a:r>
          </a:p>
          <a:p>
            <a:pPr algn="l"/>
            <a:r>
              <a:rPr lang="en-US" dirty="0" smtClean="0">
                <a:latin typeface="+mj-lt"/>
                <a:cs typeface="Arial"/>
              </a:rPr>
              <a:t>Abundant life (Jn. 10:10-13)</a:t>
            </a:r>
          </a:p>
          <a:p>
            <a:pPr lvl="1" algn="l"/>
            <a:r>
              <a:rPr lang="en-US" dirty="0" smtClean="0">
                <a:solidFill>
                  <a:srgbClr val="C00000"/>
                </a:solidFill>
                <a:latin typeface="+mj-lt"/>
                <a:cs typeface="Arial"/>
              </a:rPr>
              <a:t>Not</a:t>
            </a:r>
            <a:r>
              <a:rPr lang="en-US" dirty="0" smtClean="0">
                <a:latin typeface="+mj-lt"/>
                <a:cs typeface="Arial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+mj-lt"/>
                <a:cs typeface="Arial"/>
              </a:rPr>
              <a:t>through</a:t>
            </a:r>
            <a:r>
              <a:rPr lang="en-US" dirty="0" smtClean="0">
                <a:latin typeface="+mj-lt"/>
                <a:cs typeface="Arial"/>
              </a:rPr>
              <a:t> disobeying God</a:t>
            </a:r>
          </a:p>
          <a:p>
            <a:pPr lvl="1" algn="l"/>
            <a:r>
              <a:rPr lang="en-US" dirty="0" smtClean="0">
                <a:solidFill>
                  <a:srgbClr val="C00000"/>
                </a:solidFill>
                <a:latin typeface="+mj-lt"/>
                <a:cs typeface="Arial"/>
              </a:rPr>
              <a:t>Not</a:t>
            </a:r>
            <a:r>
              <a:rPr lang="en-US" dirty="0" smtClean="0">
                <a:latin typeface="+mj-lt"/>
                <a:cs typeface="Arial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+mj-lt"/>
                <a:cs typeface="Arial"/>
              </a:rPr>
              <a:t>through</a:t>
            </a:r>
            <a:r>
              <a:rPr lang="en-US" dirty="0" smtClean="0">
                <a:latin typeface="+mj-lt"/>
                <a:cs typeface="Arial"/>
              </a:rPr>
              <a:t> the accumulation of wealth</a:t>
            </a:r>
          </a:p>
          <a:p>
            <a:pPr lvl="1" algn="l"/>
            <a:r>
              <a:rPr lang="en-US" dirty="0" smtClean="0">
                <a:solidFill>
                  <a:srgbClr val="00B050"/>
                </a:solidFill>
                <a:latin typeface="+mj-lt"/>
                <a:cs typeface="Arial"/>
              </a:rPr>
              <a:t>But</a:t>
            </a:r>
            <a:r>
              <a:rPr lang="en-US" dirty="0" smtClean="0">
                <a:latin typeface="+mj-lt"/>
                <a:cs typeface="Arial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+mj-lt"/>
                <a:cs typeface="Arial"/>
              </a:rPr>
              <a:t>through</a:t>
            </a:r>
            <a:r>
              <a:rPr lang="en-US" dirty="0" smtClean="0">
                <a:latin typeface="+mj-lt"/>
                <a:cs typeface="Arial"/>
              </a:rPr>
              <a:t> </a:t>
            </a:r>
            <a:r>
              <a:rPr lang="en-US" dirty="0" smtClean="0">
                <a:latin typeface="+mj-lt"/>
                <a:cs typeface="Arial"/>
              </a:rPr>
              <a:t>loving and obeying Christ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9378"/>
            <a:ext cx="8077200" cy="868362"/>
          </a:xfrm>
        </p:spPr>
        <p:txBody>
          <a:bodyPr/>
          <a:lstStyle/>
          <a:p>
            <a:pPr algn="l"/>
            <a:r>
              <a:rPr lang="en-US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</a:t>
            </a:r>
            <a:r>
              <a:rPr lang="en-US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Proven </a:t>
            </a:r>
            <a:r>
              <a:rPr lang="en-US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</a:t>
            </a:r>
            <a:endParaRPr lang="en-US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71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even\Pictures\Pictures\church related clips\door_d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765280"/>
            <a:ext cx="182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pc="-90" dirty="0">
                <a:solidFill>
                  <a:prstClr val="white"/>
                </a:solidFill>
              </a:rPr>
              <a:t>"I am the door. If anyone enters by Me, he will be saved…”</a:t>
            </a:r>
          </a:p>
          <a:p>
            <a:pPr algn="ctr"/>
            <a:r>
              <a:rPr lang="en-US" sz="2800" spc="-90" dirty="0">
                <a:solidFill>
                  <a:prstClr val="white"/>
                </a:solidFill>
              </a:rPr>
              <a:t>JOHN 10:9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38600" y="990600"/>
            <a:ext cx="5105400" cy="58674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more abundant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10:10-13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in His Son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Jn. 5:11, 12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Gospel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Tim. 1:10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 &amp; Believe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Jn. 5:24; 11:25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11:18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Buried and Raised in Baptism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Jn. 11:26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2:12, 13; 3:1-4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4282" y="2286000"/>
            <a:ext cx="11368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Copperplate Gothic Light" panose="020E0507020206020404" pitchFamily="34" charset="0"/>
              </a:rPr>
              <a:t>ENTER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pperplate Gothic Light" panose="020E0507020206020404" pitchFamily="34" charset="0"/>
              </a:rPr>
              <a:t>FOR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pperplate Gothic Light" panose="020E0507020206020404" pitchFamily="34" charset="0"/>
              </a:rPr>
              <a:t>LIFE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53425"/>
            <a:ext cx="9153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Mincho Pro H" pitchFamily="18" charset="-128"/>
                <a:ea typeface="Kozuka Mincho Pro H" pitchFamily="18" charset="-128"/>
              </a:rPr>
              <a:t>John 14:6 —Jesus, The Way</a:t>
            </a:r>
          </a:p>
        </p:txBody>
      </p:sp>
    </p:spTree>
    <p:extLst>
      <p:ext uri="{BB962C8B-B14F-4D97-AF65-F5344CB8AC3E}">
        <p14:creationId xmlns:p14="http://schemas.microsoft.com/office/powerpoint/2010/main" val="3031308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prstClr val="white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Trajan Pro" pitchFamily="18" charset="0"/>
                <a:cs typeface="Adobe Arabic" pitchFamily="18" charset="-78"/>
              </a:rPr>
              <a:t>“I am too young to </a:t>
            </a:r>
            <a:r>
              <a:rPr lang="en-US" sz="4000" i="1" dirty="0" smtClean="0">
                <a:solidFill>
                  <a:prstClr val="white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Trajan Pro" pitchFamily="18" charset="0"/>
                <a:cs typeface="Adobe Arabic" pitchFamily="18" charset="-78"/>
              </a:rPr>
              <a:t>get religious</a:t>
            </a:r>
            <a:r>
              <a:rPr lang="en-US" sz="4000" dirty="0">
                <a:solidFill>
                  <a:prstClr val="white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Trajan Pro" pitchFamily="18" charset="0"/>
                <a:cs typeface="Adobe Arabic" pitchFamily="18" charset="-78"/>
              </a:rPr>
              <a:t> </a:t>
            </a:r>
            <a:r>
              <a:rPr lang="en-US" sz="4000" dirty="0" smtClean="0">
                <a:solidFill>
                  <a:prstClr val="white"/>
                </a:solidFill>
                <a:effectLst>
                  <a:glow rad="101600">
                    <a:srgbClr val="C00000">
                      <a:alpha val="60000"/>
                    </a:srgbClr>
                  </a:glow>
                </a:effectLst>
                <a:latin typeface="Trajan Pro" pitchFamily="18" charset="0"/>
                <a:cs typeface="Adobe Arabic" pitchFamily="18" charset="-78"/>
              </a:rPr>
              <a:t>Today.”</a:t>
            </a:r>
            <a:endParaRPr lang="en-US" sz="2400" dirty="0" smtClean="0">
              <a:solidFill>
                <a:prstClr val="white"/>
              </a:solidFill>
              <a:effectLst>
                <a:glow rad="101600">
                  <a:srgbClr val="C00000">
                    <a:alpha val="60000"/>
                  </a:srgbClr>
                </a:glow>
              </a:effectLst>
              <a:latin typeface="Trajan Pro" pitchFamily="18" charset="0"/>
              <a:cs typeface="Adobe Arabic" pitchFamily="18" charset="-78"/>
            </a:endParaRPr>
          </a:p>
          <a:p>
            <a:pPr marL="0" indent="0">
              <a:buNone/>
            </a:pPr>
            <a:r>
              <a:rPr lang="en-US" sz="3600" spc="300" dirty="0" smtClean="0"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Translation?</a:t>
            </a:r>
          </a:p>
          <a:p>
            <a:pPr lvl="1"/>
            <a:r>
              <a:rPr lang="en-US" dirty="0" smtClean="0"/>
              <a:t>I have too many sinful and fun things to </a:t>
            </a:r>
            <a:r>
              <a:rPr lang="en-US" dirty="0" smtClean="0"/>
              <a:t>pursue!</a:t>
            </a:r>
            <a:endParaRPr lang="en-US" dirty="0" smtClean="0"/>
          </a:p>
          <a:p>
            <a:pPr lvl="1"/>
            <a:r>
              <a:rPr lang="en-US" dirty="0"/>
              <a:t>God is too </a:t>
            </a:r>
            <a:r>
              <a:rPr lang="en-US" dirty="0" smtClean="0"/>
              <a:t>restrictive!</a:t>
            </a:r>
            <a:endParaRPr lang="en-US" dirty="0"/>
          </a:p>
          <a:p>
            <a:pPr lvl="1"/>
            <a:r>
              <a:rPr lang="en-US" dirty="0" smtClean="0"/>
              <a:t>When I have burned my life out and broken it into a million pieces, then…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 smtClean="0">
                <a:effectLst>
                  <a:glow rad="101600">
                    <a:srgbClr val="C00000">
                      <a:alpha val="60000"/>
                    </a:srgbClr>
                  </a:glow>
                </a:effectLst>
              </a:rPr>
              <a:t>BUYING</a:t>
            </a:r>
            <a:r>
              <a:rPr lang="en-US" spc="-150" dirty="0" smtClean="0"/>
              <a:t> </a:t>
            </a:r>
            <a:r>
              <a:rPr lang="en-US" sz="3600" spc="-150" dirty="0" smtClean="0"/>
              <a:t>Into The </a:t>
            </a:r>
            <a:r>
              <a:rPr lang="en-US" spc="-150" dirty="0" smtClean="0">
                <a:effectLst>
                  <a:glow rad="101600">
                    <a:srgbClr val="C00000">
                      <a:alpha val="60000"/>
                    </a:srgbClr>
                  </a:glow>
                </a:effectLst>
              </a:rPr>
              <a:t>DEVIL’S LIE</a:t>
            </a:r>
            <a:endParaRPr lang="en-US" spc="-150" dirty="0">
              <a:effectLst>
                <a:glow rad="101600">
                  <a:srgbClr val="C00000">
                    <a:alpha val="60000"/>
                  </a:srgb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0186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Berlin Sans FB Demi" panose="020E0802020502020306" pitchFamily="34" charset="0"/>
              </a:rPr>
              <a:t>Romans 6:20, 21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 p14:presetBounceEnd="3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“You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of your father the devil, </a:t>
            </a:r>
            <a:r>
              <a:rPr lang="en-US" sz="3600" u="sng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desires of your father you want to do.</a:t>
            </a:r>
            <a:r>
              <a:rPr lang="en-US" sz="36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a murderer from the beginning, and does not stand in the truth, because there is no truth in him. When he speaks a lie, he speaks from his own resources, for he is a liar and the father of it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John 8:44</a:t>
            </a:r>
            <a:endParaRPr lang="en-US" sz="5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p_oce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316</Words>
  <Application>Microsoft Office PowerPoint</Application>
  <PresentationFormat>On-screen Show (4:3)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Kozuka Mincho Pro H</vt:lpstr>
      <vt:lpstr>Adobe Arabic</vt:lpstr>
      <vt:lpstr>MS PGothic</vt:lpstr>
      <vt:lpstr>Arial Black</vt:lpstr>
      <vt:lpstr>Georgia</vt:lpstr>
      <vt:lpstr>Copperplate Gothic Light</vt:lpstr>
      <vt:lpstr>Bodoni Book Italic</vt:lpstr>
      <vt:lpstr>Calibri</vt:lpstr>
      <vt:lpstr>Eras Bold ITC</vt:lpstr>
      <vt:lpstr>Wingdings</vt:lpstr>
      <vt:lpstr>Berlin Sans FB Demi</vt:lpstr>
      <vt:lpstr>Trajan Pro</vt:lpstr>
      <vt:lpstr>Book</vt:lpstr>
      <vt:lpstr>ship_ocean</vt:lpstr>
      <vt:lpstr>Sin</vt:lpstr>
      <vt:lpstr>PowerPoint Presentation</vt:lpstr>
      <vt:lpstr>PowerPoint Presentation</vt:lpstr>
      <vt:lpstr>PowerPoint Presentation</vt:lpstr>
      <vt:lpstr>THE GRASS IS ALWAYS GREENER on the Other Side of the Fence!</vt:lpstr>
      <vt:lpstr>God’s Proven Character</vt:lpstr>
      <vt:lpstr>PowerPoint Presentation</vt:lpstr>
      <vt:lpstr>BUYING Into The DEVIL’S LIE</vt:lpstr>
      <vt:lpstr>John 8:44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J. Wallace</cp:lastModifiedBy>
  <cp:revision>56</cp:revision>
  <dcterms:created xsi:type="dcterms:W3CDTF">2015-10-13T16:03:43Z</dcterms:created>
  <dcterms:modified xsi:type="dcterms:W3CDTF">2015-10-30T21:22:48Z</dcterms:modified>
</cp:coreProperties>
</file>