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2" r:id="rId3"/>
  </p:sldMasterIdLst>
  <p:notesMasterIdLst>
    <p:notesMasterId r:id="rId23"/>
  </p:notesMasterIdLst>
  <p:sldIdLst>
    <p:sldId id="261" r:id="rId4"/>
    <p:sldId id="256" r:id="rId5"/>
    <p:sldId id="271" r:id="rId6"/>
    <p:sldId id="284" r:id="rId7"/>
    <p:sldId id="286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2" r:id="rId16"/>
    <p:sldId id="281" r:id="rId17"/>
    <p:sldId id="283" r:id="rId18"/>
    <p:sldId id="285" r:id="rId19"/>
    <p:sldId id="266" r:id="rId20"/>
    <p:sldId id="288" r:id="rId21"/>
    <p:sldId id="28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Berlin Sans FB Demi" panose="020E0802020502020306" pitchFamily="34" charset="0"/>
      <p:bold r:id="rId28"/>
    </p:embeddedFont>
    <p:embeddedFont>
      <p:font typeface="Eras Bold ITC" panose="020B0907030504020204" pitchFamily="34" charset="0"/>
      <p:regular r:id="rId29"/>
    </p:embeddedFont>
    <p:embeddedFont>
      <p:font typeface="DK Crayon Crumble" panose="03070001040701010105" pitchFamily="66" charset="0"/>
      <p:regular r:id="rId30"/>
    </p:embeddedFont>
    <p:embeddedFont>
      <p:font typeface="Crimes Times Six" panose="02000500000000000000" pitchFamily="2" charset="0"/>
      <p:regular r:id="rId31"/>
    </p:embeddedFont>
    <p:embeddedFont>
      <p:font typeface="Rope MF" panose="00000400000000000000" pitchFamily="2" charset="0"/>
      <p:regular r:id="rId32"/>
    </p:embeddedFont>
    <p:embeddedFont>
      <p:font typeface="ＭＳ Ｐゴシック" panose="020B0600070205080204" pitchFamily="34" charset="-128"/>
      <p:regular r:id="rId33"/>
    </p:embeddedFont>
    <p:embeddedFont>
      <p:font typeface="Impact" panose="020B0806030902050204" pitchFamily="34" charset="0"/>
      <p:regular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Bodoni Book Italic" panose="02000506080000090003" pitchFamily="2" charset="0"/>
      <p:italic r:id="rId39"/>
    </p:embeddedFont>
    <p:embeddedFont>
      <p:font typeface="Arial Black" panose="020B0A04020102020204" pitchFamily="34" charset="0"/>
      <p:bold r:id="rId40"/>
    </p:embeddedFont>
    <p:embeddedFont>
      <p:font typeface="Calisto MT" panose="020406030505050303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0F12D-F7CE-4F24-B7F1-8FB16B425B0D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AF54-01DD-44C5-82BF-BBB61349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>
                <a:solidFill>
                  <a:prstClr val="black"/>
                </a:solidFill>
              </a:rPr>
              <a:t>Prepared by Brett W. Hogland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D4FDE-B5C7-4CE4-9591-97B1FD9A668A}" type="slidenum">
              <a:rPr lang="en-US" altLang="en-US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3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9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18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04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61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5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23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45696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68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7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05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5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B928-76B9-4D72-9630-FB683DE44E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4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75DC2-0280-40DF-B9D8-1638A816C4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92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E52C-13AF-4D0D-A34C-621DEA22B9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16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51B9E-77BB-4092-9B11-D2C320BBF3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29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956B7-E5AE-4C85-93D9-005580F834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72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www.RevelationAndCreatoin.com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BE5BD-9891-4786-B1B0-5C59F50533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79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BC01F-88B2-43B9-905D-8C6CF0DADC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80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2F8D3-E800-41F1-AFF7-4AE4610F48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96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222C7-231C-462F-8B8A-8A04582EA4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2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2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550-EC48-414E-9ECA-8872B89F24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2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6035E-B347-4D92-893B-E207998AD7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5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0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2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6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0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9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1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C9879B89-528E-41A3-B94E-5F5CC555AAC8}" type="datetimeFigureOut">
              <a:rPr lang="en-US" smtClean="0"/>
              <a:pPr/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5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00800"/>
            <a:ext cx="3581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www.revelationandcreation.com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C90CE0-64C8-43B3-AEB1-F31F14794B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1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7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Part </a:t>
            </a:r>
            <a:r>
              <a:rPr lang="en-US" sz="2000" spc="300" dirty="0" smtClean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3 continued</a:t>
            </a:r>
            <a:endParaRPr lang="en-US" sz="2000" spc="300" dirty="0">
              <a:solidFill>
                <a:prstClr val="white">
                  <a:lumMod val="75000"/>
                </a:prstClr>
              </a:solidFill>
              <a:latin typeface="Bodoni Book Italic" panose="0200050608000009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0" b="98082" l="7400" r="90000">
                        <a14:backgroundMark x1="14800" y1="21823" x2="14800" y2="21823"/>
                        <a14:backgroundMark x1="73400" y1="56595" x2="73400" y2="56595"/>
                      </a14:backgroundRemoval>
                    </a14:imgEffect>
                    <a14:imgEffect>
                      <a14:artisticPencilGrayscale pencilSize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257344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3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6096000" cy="1143000"/>
          </a:xfrm>
        </p:spPr>
        <p:txBody>
          <a:bodyPr/>
          <a:lstStyle/>
          <a:p>
            <a:pPr algn="r"/>
            <a:r>
              <a:rPr lang="en-US" altLang="en-US" sz="3600">
                <a:latin typeface="Arial Black" pitchFamily="34" charset="0"/>
              </a:rPr>
              <a:t>“STEPS OF FAITH” INVOLVED</a:t>
            </a:r>
            <a:r>
              <a:rPr lang="en-US" altLang="en-US" sz="4000">
                <a:latin typeface="Arial Black" pitchFamily="34" charset="0"/>
              </a:rPr>
              <a:t/>
            </a:r>
            <a:br>
              <a:rPr lang="en-US" altLang="en-US" sz="4000">
                <a:latin typeface="Arial Black" pitchFamily="34" charset="0"/>
              </a:rPr>
            </a:br>
            <a:r>
              <a:rPr lang="en-US" altLang="en-US" sz="5400">
                <a:solidFill>
                  <a:srgbClr val="FF0000"/>
                </a:solidFill>
                <a:latin typeface="Arial Black" pitchFamily="34" charset="0"/>
              </a:rPr>
              <a:t>WORKS!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14400" y="2514600"/>
            <a:ext cx="82296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0000"/>
                </a:solidFill>
              </a:rPr>
              <a:t>“IF YOU WERE ABRAHAM’S CHILDREN, YOU WOULD DO THE</a:t>
            </a:r>
            <a:br>
              <a:rPr lang="en-US" altLang="en-US" sz="3200" dirty="0" smtClean="0">
                <a:solidFill>
                  <a:srgbClr val="FF0000"/>
                </a:solidFill>
              </a:rPr>
            </a:br>
            <a:r>
              <a:rPr lang="en-US" altLang="en-US" sz="3200" dirty="0" smtClean="0">
                <a:solidFill>
                  <a:srgbClr val="000000"/>
                </a:solidFill>
              </a:rPr>
              <a:t> </a:t>
            </a:r>
            <a:r>
              <a:rPr lang="en-US" altLang="en-US" sz="14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rimes Times Six" panose="02000500000000000000" pitchFamily="2" charset="0"/>
              </a:rPr>
              <a:t>WORKS</a:t>
            </a:r>
            <a:r>
              <a:rPr lang="en-US" altLang="en-US" sz="3200" dirty="0" smtClean="0">
                <a:solidFill>
                  <a:srgbClr val="000000"/>
                </a:solidFill>
              </a:rPr>
              <a:t> </a:t>
            </a:r>
            <a:br>
              <a:rPr lang="en-US" altLang="en-US" sz="3200" dirty="0" smtClean="0">
                <a:solidFill>
                  <a:srgbClr val="000000"/>
                </a:solidFill>
              </a:rPr>
            </a:br>
            <a:r>
              <a:rPr lang="en-US" altLang="en-US" sz="3200" dirty="0" smtClean="0">
                <a:solidFill>
                  <a:srgbClr val="FF0000"/>
                </a:solidFill>
              </a:rPr>
              <a:t>OF ABRAHAM.”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 rot="5400000">
            <a:off x="-1538287" y="4208462"/>
            <a:ext cx="4038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JOHN 8:39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914400" y="25146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177" name="Picture 9" descr="v1z2fkvm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1295400"/>
            <a:ext cx="1701800" cy="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3ikacv1u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6096000" cy="1143000"/>
          </a:xfrm>
        </p:spPr>
        <p:txBody>
          <a:bodyPr/>
          <a:lstStyle/>
          <a:p>
            <a:pPr algn="r"/>
            <a:r>
              <a:rPr lang="en-US" altLang="en-US" sz="3600">
                <a:latin typeface="Arial Black" pitchFamily="34" charset="0"/>
              </a:rPr>
              <a:t>“STEPS OF FAITH” INVOLVED</a:t>
            </a:r>
            <a:r>
              <a:rPr lang="en-US" altLang="en-US" sz="4000">
                <a:latin typeface="Arial Black" pitchFamily="34" charset="0"/>
              </a:rPr>
              <a:t/>
            </a:r>
            <a:br>
              <a:rPr lang="en-US" altLang="en-US" sz="4000">
                <a:latin typeface="Arial Black" pitchFamily="34" charset="0"/>
              </a:rPr>
            </a:br>
            <a:r>
              <a:rPr lang="en-US" altLang="en-US" sz="5400">
                <a:solidFill>
                  <a:srgbClr val="FF0000"/>
                </a:solidFill>
                <a:latin typeface="Arial Black" pitchFamily="34" charset="0"/>
              </a:rPr>
              <a:t>WORKS OF FAITH!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14400" y="2895600"/>
            <a:ext cx="82296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</a:rPr>
              <a:t>“DO YOU SEE THAT FAITH WAS WORKING TOGETHER WITH HIS WORKS, AND BY WORKS FAITH WAS MADE PERFECT? AND THE SCRIPTURE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WAS FULFILLED 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WHICH SAYS, ‘ABRAHAM BELIEVED GOD, AND IT WAS ACCOUNTED TO HIM FOR RIGHTEOUSNESS.’ AND HE WAS CALLED THE FRIEND OF GOD.”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 rot="5400000">
            <a:off x="-1754187" y="4292600"/>
            <a:ext cx="431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 2:22, 23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914400" y="25146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8199" name="Picture 7" descr="v1z2fkvm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7600" y="1482725"/>
            <a:ext cx="1701800" cy="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mdswz4jp[1]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/>
          <a:stretch/>
        </p:blipFill>
        <p:spPr bwMode="auto">
          <a:xfrm>
            <a:off x="6629400" y="0"/>
            <a:ext cx="25908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6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6096000" cy="1143000"/>
          </a:xfrm>
        </p:spPr>
        <p:txBody>
          <a:bodyPr/>
          <a:lstStyle/>
          <a:p>
            <a:pPr algn="r"/>
            <a:r>
              <a:rPr lang="en-US" altLang="en-US" sz="3600">
                <a:latin typeface="Arial Black" pitchFamily="34" charset="0"/>
              </a:rPr>
              <a:t>AN APPLICATION OF ABRAHAM’S EXAMPLE</a:t>
            </a:r>
            <a:endParaRPr lang="en-US" altLang="en-US" sz="54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14400" y="2711450"/>
            <a:ext cx="82296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0000"/>
                </a:solidFill>
              </a:rPr>
              <a:t>YOU SEE THEN THAT A MAN IS JUSTIFIED BY </a:t>
            </a:r>
            <a:br>
              <a:rPr lang="en-US" altLang="en-US" sz="3200" dirty="0" smtClean="0">
                <a:solidFill>
                  <a:srgbClr val="FF0000"/>
                </a:solidFill>
              </a:rPr>
            </a:br>
            <a:r>
              <a:rPr lang="en-US" altLang="en-US" sz="6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WORKS</a:t>
            </a:r>
            <a:r>
              <a:rPr lang="en-US" alt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US" altLang="en-US" sz="4000" dirty="0" smtClean="0">
                <a:solidFill>
                  <a:srgbClr val="000000"/>
                </a:solidFill>
              </a:rPr>
              <a:t> </a:t>
            </a:r>
            <a:r>
              <a:rPr lang="en-US" altLang="en-US" sz="3200" dirty="0" smtClean="0">
                <a:solidFill>
                  <a:srgbClr val="FF0000"/>
                </a:solidFill>
              </a:rPr>
              <a:t/>
            </a:r>
            <a:br>
              <a:rPr lang="en-US" altLang="en-US" sz="3200" dirty="0" smtClean="0">
                <a:solidFill>
                  <a:srgbClr val="FF0000"/>
                </a:solidFill>
              </a:rPr>
            </a:br>
            <a:r>
              <a:rPr lang="en-US" altLang="en-US" sz="3200" dirty="0" smtClean="0">
                <a:solidFill>
                  <a:srgbClr val="FF0000"/>
                </a:solidFill>
              </a:rPr>
              <a:t>AND NOT BY </a:t>
            </a:r>
            <a:br>
              <a:rPr lang="en-US" altLang="en-US" sz="3200" dirty="0" smtClean="0">
                <a:solidFill>
                  <a:srgbClr val="FF0000"/>
                </a:solidFill>
              </a:rPr>
            </a:br>
            <a:r>
              <a:rPr lang="en-US" altLang="en-US" sz="7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FAITH ONLY.</a:t>
            </a:r>
            <a:endParaRPr lang="en-US" altLang="en-US" sz="7200" dirty="0" smtClean="0">
              <a:solidFill>
                <a:srgbClr val="FF0000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 rot="5400000">
            <a:off x="-1604962" y="4111624"/>
            <a:ext cx="4108450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 2:24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914400" y="25146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9224" name="Picture 8" descr="mdswz4jp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-381000"/>
            <a:ext cx="259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2286000"/>
            <a:ext cx="77457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800" dirty="0" smtClean="0">
                <a:solidFill>
                  <a:srgbClr val="FF0000"/>
                </a:solidFill>
              </a:rPr>
              <a:t>“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anose="020E0802020502020306" pitchFamily="34" charset="0"/>
              </a:rPr>
              <a:t>CONTRADICT OR COMPLIMENT?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1000" y="2209800"/>
            <a:ext cx="40386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  <a:latin typeface="Arial Black" pitchFamily="34" charset="0"/>
              </a:rPr>
              <a:t>IF PAUL TAUGHT THAT ABRAHAM WAS JUSTIFIED BY “FAITH ALONE” THEN HE CONTRADICTS WHAT JAMES TAUGHT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800600" y="152400"/>
            <a:ext cx="4191000" cy="31400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FFFFFF"/>
                </a:solidFill>
              </a:rPr>
              <a:t>“For if Abraham was justified by works, he has something to boast about, but not before God.”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FFFFFF"/>
                </a:solidFill>
              </a:rPr>
              <a:t>(ROM. 4:2)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800600" y="3489325"/>
            <a:ext cx="4191000" cy="3140075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FFFFFF"/>
                </a:solidFill>
              </a:rPr>
              <a:t>Was not Abraham our father justified by works when he offered Isaac his son on the altar?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FFFFFF"/>
                </a:solidFill>
              </a:rPr>
              <a:t/>
            </a:r>
            <a:br>
              <a:rPr lang="en-US" altLang="en-US" sz="3000" b="1" dirty="0" smtClean="0">
                <a:solidFill>
                  <a:srgbClr val="FFFFFF"/>
                </a:solidFill>
              </a:rPr>
            </a:br>
            <a:r>
              <a:rPr lang="en-US" altLang="en-US" sz="3000" b="1" dirty="0" smtClean="0">
                <a:solidFill>
                  <a:srgbClr val="FFFFFF"/>
                </a:solidFill>
              </a:rPr>
              <a:t>(JAS. 2:21)</a:t>
            </a:r>
          </a:p>
        </p:txBody>
      </p:sp>
    </p:spTree>
    <p:extLst>
      <p:ext uri="{BB962C8B-B14F-4D97-AF65-F5344CB8AC3E}">
        <p14:creationId xmlns:p14="http://schemas.microsoft.com/office/powerpoint/2010/main" val="16884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anose="020E0802020502020306" pitchFamily="34" charset="0"/>
              </a:rPr>
              <a:t>CONTRADICT OR COMPLIMENT?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1000" y="2209800"/>
            <a:ext cx="40386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  <a:latin typeface="Arial Black" pitchFamily="34" charset="0"/>
              </a:rPr>
              <a:t>IF PAUL TAUGHT THAT ABRAHAM WAS JUSTIFIED BY “FAITH ALONE” THEN HE CONTRADICTS WHAT JAMES TAUGHT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800600" y="152400"/>
            <a:ext cx="4191000" cy="3597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FFFFFF"/>
                </a:solidFill>
              </a:rPr>
              <a:t>“But to him who does not work but believes on Him who justifies the ungodly, his faith is accounted for righteousness”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FFFFFF"/>
                </a:solidFill>
              </a:rPr>
              <a:t>(ROM. 4:5)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800600" y="3900488"/>
            <a:ext cx="4191000" cy="2849562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FFFF"/>
                </a:solidFill>
              </a:rPr>
              <a:t>“You see then that a man is justified by works, and not by faith only”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FFFF"/>
                </a:solidFill>
              </a:rPr>
              <a:t>(JAS. 2:24)</a:t>
            </a:r>
          </a:p>
        </p:txBody>
      </p:sp>
    </p:spTree>
    <p:extLst>
      <p:ext uri="{BB962C8B-B14F-4D97-AF65-F5344CB8AC3E}">
        <p14:creationId xmlns:p14="http://schemas.microsoft.com/office/powerpoint/2010/main" val="4690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43000" y="152400"/>
            <a:ext cx="4191000" cy="31400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FFFFFF"/>
                </a:solidFill>
              </a:rPr>
              <a:t>“For if Abraham was justified by works, he has something to boast about, but not before God.”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FFFFFF"/>
                </a:solidFill>
              </a:rPr>
              <a:t>(ROM. 4:2)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143000" y="3489325"/>
            <a:ext cx="4191000" cy="31400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FFFFFF"/>
                </a:solidFill>
              </a:rPr>
              <a:t>Was not Abraham our father justified by works when he offered Isaac his son on the altar?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FFFFFF"/>
                </a:solidFill>
              </a:rPr>
              <a:t>(JAS. 2:21)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 rot="5400000">
            <a:off x="-2852737" y="2891136"/>
            <a:ext cx="6553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anose="020E0802020502020306" pitchFamily="34" charset="0"/>
              </a:rPr>
              <a:t>COMPLIMENTARY</a:t>
            </a:r>
            <a:endParaRPr lang="en-US" altLang="en-US" sz="3600" spc="3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838200" y="0"/>
            <a:ext cx="0" cy="6858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638800" y="228600"/>
            <a:ext cx="3200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WORKS WITHOUT FAITH DO NOT JUSTIFY!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715000" y="4511675"/>
            <a:ext cx="3200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FAITH WITHOUT WORKS DOES NOT JUSTIFY!</a:t>
            </a:r>
          </a:p>
        </p:txBody>
      </p: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5562600" y="2514600"/>
            <a:ext cx="3429000" cy="1905000"/>
            <a:chOff x="3600" y="1584"/>
            <a:chExt cx="2160" cy="1200"/>
          </a:xfrm>
        </p:grpSpPr>
        <p:sp>
          <p:nvSpPr>
            <p:cNvPr id="13323" name="AutoShape 11"/>
            <p:cNvSpPr>
              <a:spLocks noChangeArrowheads="1"/>
            </p:cNvSpPr>
            <p:nvPr/>
          </p:nvSpPr>
          <p:spPr bwMode="auto">
            <a:xfrm>
              <a:off x="3600" y="1584"/>
              <a:ext cx="2160" cy="1200"/>
            </a:xfrm>
            <a:prstGeom prst="bevel">
              <a:avLst>
                <a:gd name="adj" fmla="val 125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3792" y="1776"/>
              <a:ext cx="1824" cy="865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solidFill>
                    <a:srgbClr val="FFFFFF"/>
                  </a:solidFill>
                </a:rPr>
                <a:t>ONLY ‘WORKS’ OF ‘FAITH’ JUSTIFY!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1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3276600"/>
            <a:ext cx="8278275" cy="27906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Your heart is </a:t>
            </a:r>
            <a:r>
              <a:rPr lang="en-US" b="1" dirty="0" smtClean="0"/>
              <a:t>not</a:t>
            </a:r>
            <a:r>
              <a:rPr lang="en-US" dirty="0" smtClean="0"/>
              <a:t> wrong—follow it!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A man is </a:t>
            </a:r>
            <a:r>
              <a:rPr lang="en-US" b="1" dirty="0" smtClean="0"/>
              <a:t>not</a:t>
            </a:r>
            <a:r>
              <a:rPr lang="en-US" dirty="0" smtClean="0"/>
              <a:t> justified by works!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Baptism does </a:t>
            </a:r>
            <a:r>
              <a:rPr lang="en-US" b="1" dirty="0" smtClean="0"/>
              <a:t>not</a:t>
            </a:r>
            <a:r>
              <a:rPr lang="en-US" dirty="0" smtClean="0"/>
              <a:t> save us!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dobe Garamond Pro Bold" pitchFamily="18" charset="0"/>
              </a:rPr>
              <a:t>“NOTS” in the Devil’s</a:t>
            </a:r>
            <a:endParaRPr lang="en-US" dirty="0">
              <a:latin typeface="Adobe Garamond Pro Bol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56730"/>
            <a:ext cx="1885141" cy="20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85842" y="1143000"/>
            <a:ext cx="10999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pc="300" dirty="0" smtClean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pe MF" panose="00000400000000000000" pitchFamily="2" charset="0"/>
              </a:rPr>
              <a:t>ale</a:t>
            </a:r>
            <a:endParaRPr lang="en-US" sz="6000" spc="300" dirty="0">
              <a:solidFill>
                <a:srgbClr val="EEECE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pe MF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0478" b="12328"/>
          <a:stretch/>
        </p:blipFill>
        <p:spPr>
          <a:xfrm rot="10800000">
            <a:off x="601686" y="1122402"/>
            <a:ext cx="5113314" cy="21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2207" y="1712893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Bodoni Book Italic" panose="02000506080000090003" pitchFamily="2" charset="0"/>
              </a:rPr>
              <a:t>You will 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Bodoni Book Italic" panose="02000506080000090003" pitchFamily="2" charset="0"/>
              </a:rPr>
              <a:t>  NOT surely die!”</a:t>
            </a:r>
            <a:endParaRPr lang="en-US" sz="2800" dirty="0">
              <a:solidFill>
                <a:prstClr val="white"/>
              </a:solidFill>
              <a:latin typeface="Bodoni Book Italic" panose="0200050608000009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99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even\Pictures\Pictures\church related clips\satan_serpent_d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3000"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239" y="0"/>
            <a:ext cx="3595761" cy="329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56388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pc="300" dirty="0" smtClean="0">
                <a:latin typeface="Kozuka Mincho Pro H" pitchFamily="18" charset="-128"/>
                <a:ea typeface="Kozuka Mincho Pro H" pitchFamily="18" charset="-128"/>
              </a:rPr>
              <a:t>1 Peter 3:21</a:t>
            </a:r>
          </a:p>
          <a:p>
            <a:pPr marL="0" indent="0" algn="r">
              <a:buNone/>
            </a:pPr>
            <a:r>
              <a:rPr lang="en-US" sz="4000" spc="300" dirty="0" smtClean="0">
                <a:latin typeface="Kozuka Mincho Pro H" pitchFamily="18" charset="-128"/>
                <a:ea typeface="Kozuka Mincho Pro H" pitchFamily="18" charset="-128"/>
              </a:rPr>
              <a:t> </a:t>
            </a:r>
          </a:p>
          <a:p>
            <a:pPr marL="0" indent="0">
              <a:buNone/>
            </a:pPr>
            <a:r>
              <a:rPr lang="en-US" sz="3600" dirty="0"/>
              <a:t>The like figure whereunto even baptism doth also </a:t>
            </a:r>
            <a:r>
              <a:rPr lang="en-US" sz="3600" b="1" dirty="0"/>
              <a:t>now</a:t>
            </a:r>
            <a:r>
              <a:rPr lang="en-US" sz="3600" dirty="0"/>
              <a:t> save </a:t>
            </a:r>
            <a:r>
              <a:rPr lang="en-US" sz="3600" dirty="0" smtClean="0"/>
              <a:t>us…”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81000"/>
            <a:ext cx="56388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spc="300" dirty="0" smtClean="0">
                <a:latin typeface="Kozuka Mincho Pro H" pitchFamily="18" charset="-128"/>
                <a:ea typeface="Kozuka Mincho Pro H" pitchFamily="18" charset="-128"/>
              </a:rPr>
              <a:t>1 Peter 3:21</a:t>
            </a:r>
          </a:p>
          <a:p>
            <a:pPr marL="0" indent="0" algn="r">
              <a:buFont typeface="Arial" pitchFamily="34" charset="0"/>
              <a:buNone/>
            </a:pPr>
            <a:r>
              <a:rPr lang="en-US" sz="4000" spc="300" dirty="0" smtClean="0">
                <a:latin typeface="Kozuka Mincho Pro H" pitchFamily="18" charset="-128"/>
                <a:ea typeface="Kozuka Mincho Pro H" pitchFamily="18" charset="-128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 smtClean="0"/>
              <a:t>The like figure whereunto even baptism doth also </a:t>
            </a:r>
            <a:r>
              <a:rPr lang="en-US" sz="3600" b="1" dirty="0" smtClean="0">
                <a:solidFill>
                  <a:srgbClr val="FF0000"/>
                </a:solidFill>
              </a:rPr>
              <a:t>NOT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save us…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196084" y="3733800"/>
            <a:ext cx="401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Satan’s “knots of nots” gospel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528934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KJV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99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ell Gothic Std Black" pitchFamily="34" charset="0"/>
              </a:rPr>
              <a:t>BAPTISM—</a:t>
            </a:r>
            <a:r>
              <a:rPr lang="en-US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ell Gothic Std Black" pitchFamily="34" charset="0"/>
              </a:rPr>
              <a:t>A Work Of God!</a:t>
            </a:r>
            <a:endParaRPr lang="en-US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ell Gothic Std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20134"/>
            <a:ext cx="1784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True Gospel:</a:t>
            </a:r>
            <a:endParaRPr lang="en-US" sz="2400" b="1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276600"/>
            <a:ext cx="259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 smtClean="0">
                <a:solidFill>
                  <a:schemeClr val="bg1"/>
                </a:solidFill>
              </a:rPr>
              <a:t>ROMANS 6:3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“Or </a:t>
            </a:r>
            <a:r>
              <a:rPr lang="en-US" sz="2400" dirty="0">
                <a:solidFill>
                  <a:schemeClr val="bg1"/>
                </a:solidFill>
              </a:rPr>
              <a:t>do you not know that as many of us as were baptized into Christ Jesus were baptized into His death</a:t>
            </a:r>
            <a:r>
              <a:rPr lang="en-US" sz="2400" dirty="0" smtClean="0">
                <a:solidFill>
                  <a:schemeClr val="bg1"/>
                </a:solidFill>
              </a:rPr>
              <a:t>?”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5586" y="2636223"/>
            <a:ext cx="231422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spc="600" dirty="0" smtClean="0">
                <a:solidFill>
                  <a:schemeClr val="bg1"/>
                </a:solidFill>
              </a:rPr>
              <a:t>BAP</a:t>
            </a:r>
            <a:r>
              <a:rPr lang="en-US" sz="4400" b="1" spc="600" dirty="0" smtClean="0">
                <a:solidFill>
                  <a:schemeClr val="bg1"/>
                </a:solidFill>
              </a:rPr>
              <a:t>T</a:t>
            </a:r>
            <a:r>
              <a:rPr lang="en-US" sz="3200" spc="600" dirty="0" smtClean="0">
                <a:solidFill>
                  <a:schemeClr val="bg1"/>
                </a:solidFill>
              </a:rPr>
              <a:t>ISM</a:t>
            </a:r>
            <a:endParaRPr lang="en-US" sz="3200" spc="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5226784"/>
            <a:ext cx="259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 smtClean="0">
                <a:solidFill>
                  <a:schemeClr val="bg1"/>
                </a:solidFill>
              </a:rPr>
              <a:t>ROMANS 6:7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“For </a:t>
            </a:r>
            <a:r>
              <a:rPr lang="en-US" sz="2400" dirty="0">
                <a:solidFill>
                  <a:schemeClr val="bg1"/>
                </a:solidFill>
              </a:rPr>
              <a:t>he who has died has been freed from sin</a:t>
            </a:r>
            <a:r>
              <a:rPr lang="en-US" sz="2400" dirty="0" smtClean="0">
                <a:solidFill>
                  <a:schemeClr val="bg1"/>
                </a:solidFill>
              </a:rPr>
              <a:t>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1752600"/>
            <a:ext cx="2438400" cy="9144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Eras Bold ITC" panose="020B0907030504020204" pitchFamily="34" charset="0"/>
              </a:rPr>
              <a:t>GRACE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3830196" y="2358127"/>
            <a:ext cx="1905000" cy="513410"/>
          </a:xfrm>
          <a:prstGeom prst="rect">
            <a:avLst/>
          </a:prstGeom>
          <a:noFill/>
        </p:spPr>
        <p:txBody>
          <a:bodyPr vert="wordArtVert" wrap="none" rtlCol="0">
            <a:prstTxWarp prst="textPlain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FAI 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2743200"/>
            <a:ext cx="2590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 smtClean="0">
                <a:solidFill>
                  <a:schemeClr val="bg1"/>
                </a:solidFill>
              </a:rPr>
              <a:t>ROMANS 5:2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</a:t>
            </a:r>
            <a:r>
              <a:rPr lang="en-US" sz="2400" dirty="0">
                <a:solidFill>
                  <a:schemeClr val="bg1"/>
                </a:solidFill>
              </a:rPr>
              <a:t>through whom also we have access by faith into this grace </a:t>
            </a:r>
            <a:r>
              <a:rPr lang="en-US" sz="2400" dirty="0" smtClean="0">
                <a:solidFill>
                  <a:schemeClr val="bg1"/>
                </a:solidFill>
              </a:rPr>
              <a:t>…”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ell Gothic Std Black" pitchFamily="34" charset="0"/>
              </a:rPr>
              <a:t>Colossians 2:12, 13:</a:t>
            </a:r>
          </a:p>
          <a:p>
            <a:pPr marL="0" indent="0">
              <a:buNone/>
            </a:pPr>
            <a:r>
              <a:rPr lang="en-US" b="1" baseline="30000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buried </a:t>
            </a:r>
            <a:r>
              <a:rPr lang="en-US" dirty="0">
                <a:solidFill>
                  <a:srgbClr val="C00000"/>
                </a:solidFill>
              </a:rPr>
              <a:t>with Him in baptism</a:t>
            </a:r>
            <a:r>
              <a:rPr lang="en-US" dirty="0"/>
              <a:t>, in which you also were raised </a:t>
            </a:r>
            <a:r>
              <a:rPr lang="en-US" dirty="0">
                <a:solidFill>
                  <a:srgbClr val="C00000"/>
                </a:solidFill>
              </a:rPr>
              <a:t>with Him through faith </a:t>
            </a:r>
            <a:r>
              <a:rPr lang="en-US" dirty="0"/>
              <a:t>in the </a:t>
            </a:r>
            <a:r>
              <a:rPr lang="en-US" dirty="0">
                <a:solidFill>
                  <a:srgbClr val="C00000"/>
                </a:solidFill>
              </a:rPr>
              <a:t>working of God</a:t>
            </a:r>
            <a:r>
              <a:rPr lang="en-US" dirty="0"/>
              <a:t>, who raised Him from the dead.</a:t>
            </a:r>
          </a:p>
          <a:p>
            <a:pPr marL="0" indent="0">
              <a:buNone/>
            </a:pPr>
            <a:r>
              <a:rPr lang="en-US" b="1" baseline="30000" dirty="0" smtClean="0"/>
              <a:t>13</a:t>
            </a:r>
            <a:r>
              <a:rPr lang="en-US" dirty="0" smtClean="0"/>
              <a:t>  </a:t>
            </a:r>
            <a:r>
              <a:rPr lang="en-US" dirty="0"/>
              <a:t>And you, being dead in your trespasses and the uncircumcision of your flesh, He has made alive together with Him, </a:t>
            </a:r>
            <a:r>
              <a:rPr lang="en-US" dirty="0">
                <a:solidFill>
                  <a:srgbClr val="C00000"/>
                </a:solidFill>
              </a:rPr>
              <a:t>having forgiven you all </a:t>
            </a:r>
            <a:r>
              <a:rPr lang="en-US" dirty="0" smtClean="0">
                <a:solidFill>
                  <a:srgbClr val="C00000"/>
                </a:solidFill>
              </a:rPr>
              <a:t>trespasses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943600"/>
            <a:ext cx="8548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Bell Gothic Std Black" pitchFamily="34" charset="0"/>
              </a:rPr>
              <a:t>WHEN WE ARE BAPTIZED, WE ARE JUSTIFIED BY FAITH!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Bell Gothic Std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20134"/>
            <a:ext cx="1784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True Gospel: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ell Gothic Std Black" pitchFamily="34" charset="0"/>
              </a:rPr>
              <a:t>BAPTISM—</a:t>
            </a:r>
            <a:r>
              <a:rPr lang="en-US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ell Gothic Std Black" pitchFamily="34" charset="0"/>
              </a:rPr>
              <a:t>A Work Of God!</a:t>
            </a:r>
            <a:endParaRPr lang="en-US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even\Pictures\Pictures\church related clips\satan_serpent_d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3000"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4777154" cy="39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733800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3600" spc="300" dirty="0" smtClean="0">
                <a:latin typeface="Kozuka Mincho Pro H" pitchFamily="18" charset="-128"/>
                <a:ea typeface="Kozuka Mincho Pro H" pitchFamily="18" charset="-128"/>
              </a:rPr>
              <a:t>GENESIS 3:2-4</a:t>
            </a:r>
          </a:p>
          <a:p>
            <a:pPr marL="0" indent="0" algn="r">
              <a:buNone/>
            </a:pPr>
            <a:r>
              <a:rPr lang="en-US" sz="3600" spc="300" dirty="0" smtClean="0">
                <a:latin typeface="Kozuka Mincho Pro H" pitchFamily="18" charset="-128"/>
                <a:ea typeface="Kozuka Mincho Pro H" pitchFamily="18" charset="-128"/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“And </a:t>
            </a:r>
            <a:r>
              <a:rPr lang="en-US" dirty="0"/>
              <a:t>the woman said to the serpent, </a:t>
            </a:r>
            <a:r>
              <a:rPr lang="en-US" dirty="0" smtClean="0"/>
              <a:t>‘We </a:t>
            </a:r>
            <a:r>
              <a:rPr lang="en-US" dirty="0"/>
              <a:t>may eat the fruit of the trees of the </a:t>
            </a:r>
            <a:r>
              <a:rPr lang="en-US" dirty="0" smtClean="0"/>
              <a:t>garden; but </a:t>
            </a:r>
            <a:r>
              <a:rPr lang="en-US" dirty="0"/>
              <a:t>of the fruit of the tree which is in the midst of the garden, God has said, </a:t>
            </a:r>
            <a:r>
              <a:rPr lang="en-US" dirty="0" smtClean="0"/>
              <a:t>“You </a:t>
            </a:r>
            <a:r>
              <a:rPr lang="en-US" dirty="0"/>
              <a:t>shall not eat it, nor shall you touch it, lest you die</a:t>
            </a:r>
            <a:r>
              <a:rPr lang="en-US" dirty="0" smtClean="0"/>
              <a:t>.”’ Then </a:t>
            </a:r>
            <a:r>
              <a:rPr lang="en-US" dirty="0"/>
              <a:t>the serpent said to the woman, </a:t>
            </a:r>
            <a:r>
              <a:rPr lang="en-US" dirty="0" smtClean="0"/>
              <a:t>‘</a:t>
            </a:r>
            <a:r>
              <a:rPr lang="en-US" dirty="0" smtClean="0">
                <a:solidFill>
                  <a:srgbClr val="C00000"/>
                </a:solidFill>
              </a:rPr>
              <a:t>You </a:t>
            </a:r>
            <a:r>
              <a:rPr lang="en-US" dirty="0">
                <a:solidFill>
                  <a:srgbClr val="C00000"/>
                </a:solidFill>
              </a:rPr>
              <a:t>will not surely die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r>
              <a:rPr lang="en-US" dirty="0" smtClean="0"/>
              <a:t>’”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990600"/>
            <a:ext cx="3711950" cy="107852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contradicts</a:t>
            </a:r>
            <a:r>
              <a:rPr lang="en-US" sz="4000" spc="600" dirty="0"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 </a:t>
            </a:r>
            <a:r>
              <a:rPr lang="en-US" sz="4000" spc="600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GOD’S</a:t>
            </a:r>
            <a:endParaRPr lang="en-US" sz="4000" spc="600" dirty="0">
              <a:ln>
                <a:solidFill>
                  <a:prstClr val="black"/>
                </a:solidFill>
              </a:ln>
              <a:solidFill>
                <a:srgbClr val="C00000"/>
              </a:solidFill>
              <a:latin typeface="Kozuka Mincho Pro H" pitchFamily="18" charset="-128"/>
              <a:ea typeface="Kozuka Mincho Pro H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6324600"/>
            <a:ext cx="3352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5289" y="2069068"/>
            <a:ext cx="370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WORD</a:t>
            </a:r>
            <a:endParaRPr lang="en-US" sz="28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3276600"/>
            <a:ext cx="8278275" cy="27906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God is </a:t>
            </a:r>
            <a:r>
              <a:rPr lang="en-US" b="1" dirty="0" smtClean="0"/>
              <a:t>not</a:t>
            </a:r>
            <a:r>
              <a:rPr lang="en-US" dirty="0" smtClean="0"/>
              <a:t> severe!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There is </a:t>
            </a:r>
            <a:r>
              <a:rPr lang="en-US" b="1" dirty="0" smtClean="0"/>
              <a:t>not</a:t>
            </a:r>
            <a:r>
              <a:rPr lang="en-US" dirty="0" smtClean="0"/>
              <a:t> a hell!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dobe Garamond Pro Bold" pitchFamily="18" charset="0"/>
              </a:rPr>
              <a:t>“NOTS” in the Devil’s</a:t>
            </a:r>
            <a:endParaRPr lang="en-US" dirty="0">
              <a:latin typeface="Adobe Garamond Pro Bol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56730"/>
            <a:ext cx="1885141" cy="20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85842" y="1143000"/>
            <a:ext cx="10999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pc="300" dirty="0" smtClean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pe MF" panose="00000400000000000000" pitchFamily="2" charset="0"/>
              </a:rPr>
              <a:t>ale</a:t>
            </a:r>
            <a:endParaRPr lang="en-US" sz="6000" spc="300" dirty="0">
              <a:solidFill>
                <a:srgbClr val="EEECE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pe MF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0478" b="12328"/>
          <a:stretch/>
        </p:blipFill>
        <p:spPr>
          <a:xfrm rot="10800000">
            <a:off x="601686" y="1122402"/>
            <a:ext cx="5113314" cy="21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2207" y="1712893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Bodoni Book Italic" panose="02000506080000090003" pitchFamily="2" charset="0"/>
              </a:rPr>
              <a:t>You will 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Bodoni Book Italic" panose="02000506080000090003" pitchFamily="2" charset="0"/>
              </a:rPr>
              <a:t>  NOT surely die!”</a:t>
            </a:r>
            <a:endParaRPr lang="en-US" sz="2800" dirty="0">
              <a:solidFill>
                <a:prstClr val="white"/>
              </a:solidFill>
              <a:latin typeface="Bodoni Book Italic" panose="0200050608000009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31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3276600"/>
            <a:ext cx="8278275" cy="27906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Your heart is </a:t>
            </a:r>
            <a:r>
              <a:rPr lang="en-US" b="1" dirty="0" smtClean="0"/>
              <a:t>not</a:t>
            </a:r>
            <a:r>
              <a:rPr lang="en-US" dirty="0" smtClean="0"/>
              <a:t> wrong—follow it!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A man is </a:t>
            </a:r>
            <a:r>
              <a:rPr lang="en-US" b="1" dirty="0" smtClean="0"/>
              <a:t>not</a:t>
            </a:r>
            <a:r>
              <a:rPr lang="en-US" dirty="0" smtClean="0"/>
              <a:t> justified by works!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dobe Garamond Pro Bold" pitchFamily="18" charset="0"/>
              </a:rPr>
              <a:t>“NOTS” in the Devil’s</a:t>
            </a:r>
            <a:endParaRPr lang="en-US" dirty="0">
              <a:latin typeface="Adobe Garamond Pro Bol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356730"/>
            <a:ext cx="1885141" cy="200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85842" y="1143000"/>
            <a:ext cx="10999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pc="300" dirty="0" smtClean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pe MF" panose="00000400000000000000" pitchFamily="2" charset="0"/>
              </a:rPr>
              <a:t>ale</a:t>
            </a:r>
            <a:endParaRPr lang="en-US" sz="6000" spc="300" dirty="0">
              <a:solidFill>
                <a:srgbClr val="EEECE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pe MF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0478" b="12328"/>
          <a:stretch/>
        </p:blipFill>
        <p:spPr>
          <a:xfrm rot="10800000">
            <a:off x="601686" y="1122402"/>
            <a:ext cx="5113314" cy="215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2207" y="1712893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Bodoni Book Italic" panose="02000506080000090003" pitchFamily="2" charset="0"/>
              </a:rPr>
              <a:t>You will 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Bodoni Book Italic" panose="02000506080000090003" pitchFamily="2" charset="0"/>
              </a:rPr>
              <a:t>  NOT surely die!”</a:t>
            </a:r>
            <a:endParaRPr lang="en-US" sz="2800" dirty="0">
              <a:solidFill>
                <a:prstClr val="white"/>
              </a:solidFill>
              <a:latin typeface="Bodoni Book Italic" panose="0200050608000009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800600"/>
            <a:ext cx="784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Misuse of Romans 4:1-4 &amp; Ephesians 2:8, 9</a:t>
            </a:r>
          </a:p>
        </p:txBody>
      </p:sp>
    </p:spTree>
    <p:extLst>
      <p:ext uri="{BB962C8B-B14F-4D97-AF65-F5344CB8AC3E}">
        <p14:creationId xmlns:p14="http://schemas.microsoft.com/office/powerpoint/2010/main" val="2295599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458200" cy="1828800"/>
          </a:xfrm>
          <a:noFill/>
          <a:ln/>
        </p:spPr>
        <p:txBody>
          <a:bodyPr>
            <a:prstTxWarp prst="textPlain">
              <a:avLst/>
            </a:prstTxWarp>
            <a:scene3d>
              <a:camera prst="perspectiveRelaxedModerately" fov="6300000">
                <a:rot lat="19200000" lon="0" rev="0"/>
              </a:camera>
              <a:lightRig rig="threePt" dir="t"/>
            </a:scene3d>
            <a:sp3d z="12700" extrusionH="165100">
              <a:bevelT w="95250" h="127000"/>
              <a:bevelB w="0" h="88900"/>
            </a:sp3d>
          </a:bodyPr>
          <a:lstStyle/>
          <a:p>
            <a:r>
              <a:rPr lang="en-US" altLang="en-US" sz="4800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FF0000"/>
                    </a:gs>
                    <a:gs pos="100000">
                      <a:srgbClr val="FFC000"/>
                    </a:gs>
                  </a:gsLst>
                  <a:lin ang="5400000" scaled="0"/>
                </a:gradFill>
                <a:effectLst>
                  <a:reflection blurRad="101600" stA="55000" endA="300" endPos="45500" dist="63500" dir="5400000" sy="-100000" algn="bl" rotWithShape="0"/>
                </a:effectLst>
                <a:latin typeface="Impact" pitchFamily="34" charset="0"/>
              </a:rPr>
              <a:t>“Not Of Works”</a:t>
            </a:r>
            <a:endParaRPr lang="en-US" altLang="en-US" sz="4800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FF0000"/>
                  </a:gs>
                  <a:gs pos="100000">
                    <a:srgbClr val="FFC000"/>
                  </a:gs>
                </a:gsLst>
                <a:lin ang="5400000" scaled="0"/>
              </a:gradFill>
              <a:effectLst>
                <a:reflection blurRad="101600" stA="55000" endA="300" endPos="45500" dist="63500" dir="5400000" sy="-100000" algn="bl" rotWithShape="0"/>
              </a:effectLst>
              <a:latin typeface="Impact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00400"/>
            <a:ext cx="8229600" cy="3200400"/>
          </a:xfrm>
          <a:ln/>
          <a:extLs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en-US" altLang="en-US" dirty="0">
                <a:latin typeface="Bell Gothic Std Black" pitchFamily="34" charset="0"/>
              </a:rPr>
              <a:t>Works of the Devil </a:t>
            </a:r>
            <a:r>
              <a:rPr lang="en-US" altLang="en-US" sz="2800" dirty="0">
                <a:latin typeface="Bell Gothic Std Black" pitchFamily="34" charset="0"/>
              </a:rPr>
              <a:t>(1Jn.3:8</a:t>
            </a:r>
            <a:r>
              <a:rPr lang="en-US" altLang="en-US" sz="2800" dirty="0" smtClean="0">
                <a:latin typeface="Bell Gothic Std Black" pitchFamily="34" charset="0"/>
              </a:rPr>
              <a:t>)?</a:t>
            </a:r>
            <a:endParaRPr lang="en-US" altLang="en-US" sz="2800" dirty="0">
              <a:latin typeface="Bell Gothic Std Black" pitchFamily="34" charset="0"/>
            </a:endParaRP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en-US" altLang="en-US" dirty="0">
                <a:latin typeface="Bell Gothic Std Black" pitchFamily="34" charset="0"/>
              </a:rPr>
              <a:t>Works of darkness </a:t>
            </a:r>
            <a:r>
              <a:rPr lang="en-US" altLang="en-US" sz="2800" dirty="0">
                <a:latin typeface="Bell Gothic Std Black" pitchFamily="34" charset="0"/>
              </a:rPr>
              <a:t>(Eph.5:11</a:t>
            </a:r>
            <a:r>
              <a:rPr lang="en-US" altLang="en-US" sz="2800" dirty="0" smtClean="0">
                <a:latin typeface="Bell Gothic Std Black" pitchFamily="34" charset="0"/>
              </a:rPr>
              <a:t>)?</a:t>
            </a:r>
            <a:endParaRPr lang="en-US" altLang="en-US" sz="2800" dirty="0">
              <a:latin typeface="Bell Gothic Std Black" pitchFamily="34" charset="0"/>
            </a:endParaRP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en-US" altLang="en-US" dirty="0">
                <a:latin typeface="Bell Gothic Std Black" pitchFamily="34" charset="0"/>
              </a:rPr>
              <a:t>Works of the flesh </a:t>
            </a:r>
            <a:r>
              <a:rPr lang="en-US" altLang="en-US" sz="2800" dirty="0">
                <a:latin typeface="Bell Gothic Std Black" pitchFamily="34" charset="0"/>
              </a:rPr>
              <a:t>(Gal.5:19</a:t>
            </a:r>
            <a:r>
              <a:rPr lang="en-US" altLang="en-US" sz="2800" dirty="0" smtClean="0">
                <a:latin typeface="Bell Gothic Std Black" pitchFamily="34" charset="0"/>
              </a:rPr>
              <a:t>)?</a:t>
            </a:r>
            <a:endParaRPr lang="en-US" altLang="en-US" sz="2800" dirty="0">
              <a:latin typeface="Bell Gothic Std Black" pitchFamily="34" charset="0"/>
            </a:endParaRP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en-US" altLang="en-US" dirty="0">
                <a:latin typeface="Bell Gothic Std Black" pitchFamily="34" charset="0"/>
              </a:rPr>
              <a:t>Works of the Law of Moses </a:t>
            </a:r>
            <a:r>
              <a:rPr lang="en-US" altLang="en-US" sz="2800" dirty="0">
                <a:latin typeface="Bell Gothic Std Black" pitchFamily="34" charset="0"/>
              </a:rPr>
              <a:t>(Gal.2:16</a:t>
            </a:r>
            <a:r>
              <a:rPr lang="en-US" altLang="en-US" sz="2800" dirty="0" smtClean="0">
                <a:latin typeface="Bell Gothic Std Black" pitchFamily="34" charset="0"/>
              </a:rPr>
              <a:t>)?</a:t>
            </a:r>
          </a:p>
          <a:p>
            <a:pPr>
              <a:buClr>
                <a:srgbClr val="FF0000"/>
              </a:buClr>
              <a:buBlip>
                <a:blip r:embed="rId3"/>
              </a:buBlip>
            </a:pPr>
            <a:r>
              <a:rPr lang="en-US" altLang="en-US" dirty="0">
                <a:solidFill>
                  <a:srgbClr val="000000"/>
                </a:solidFill>
                <a:latin typeface="Bell Gothic Std Black" pitchFamily="34" charset="0"/>
              </a:rPr>
              <a:t>Works of God </a:t>
            </a:r>
            <a:r>
              <a:rPr lang="en-US" altLang="en-US" sz="2800" dirty="0" smtClean="0">
                <a:solidFill>
                  <a:srgbClr val="000000"/>
                </a:solidFill>
                <a:latin typeface="Bell Gothic Std Black" pitchFamily="34" charset="0"/>
              </a:rPr>
              <a:t>(Jn.6:28-29)?</a:t>
            </a:r>
          </a:p>
          <a:p>
            <a:pPr lvl="1">
              <a:buClr>
                <a:srgbClr val="FF0000"/>
              </a:buClr>
              <a:buBlip>
                <a:blip r:embed="rId4"/>
              </a:buBlip>
            </a:pPr>
            <a:r>
              <a:rPr lang="en-US" altLang="en-US" dirty="0" smtClean="0">
                <a:solidFill>
                  <a:srgbClr val="000000"/>
                </a:solidFill>
                <a:latin typeface="Bell Gothic Std Black" pitchFamily="34" charset="0"/>
              </a:rPr>
              <a:t>Work of faith (1 Thess. 1:3; 2 Thess. 1:11)</a:t>
            </a:r>
            <a:endParaRPr lang="en-US" altLang="en-US" dirty="0">
              <a:solidFill>
                <a:srgbClr val="000000"/>
              </a:solidFill>
              <a:latin typeface="Bell Gothic Std Black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8BB5-F936-41A5-8B57-70BC9BF9D62D}" type="slidenum">
              <a:rPr lang="en-US" altLang="en-US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14600" y="2401669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pc="3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WHAT WORKS?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0" y="2438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Calisto MT" pitchFamily="18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0" y="3048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000000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47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 animBg="1"/>
      <p:bldP spid="92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5410200" cy="1143000"/>
          </a:xfrm>
        </p:spPr>
        <p:txBody>
          <a:bodyPr/>
          <a:lstStyle/>
          <a:p>
            <a:r>
              <a:rPr lang="en-US" altLang="en-US" sz="4000" dirty="0" smtClean="0">
                <a:latin typeface="Arial Black" pitchFamily="34" charset="0"/>
              </a:rPr>
              <a:t>ROMANS </a:t>
            </a:r>
            <a:r>
              <a:rPr lang="en-US" altLang="en-US" sz="4000" dirty="0">
                <a:latin typeface="Arial Black" pitchFamily="34" charset="0"/>
              </a:rPr>
              <a:t>3 &amp; 4</a:t>
            </a: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6477000" y="0"/>
            <a:ext cx="2667000" cy="2133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FFFF"/>
                </a:solidFill>
              </a:rPr>
              <a:t>CONTEXT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2819400"/>
            <a:ext cx="3886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  <a:latin typeface="DK Crayon Crumble" panose="03070001040701010105" pitchFamily="66" charset="0"/>
              </a:rPr>
              <a:t>DISCUSSING “WORKS” OF THE “LAW”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191000" y="2801938"/>
            <a:ext cx="49530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“therefore we conclude that a man is justified by faith apart from the deeds of the law. Or is He the God of the </a:t>
            </a:r>
            <a:r>
              <a:rPr lang="en-US" altLang="en-US" sz="2800" b="1" smtClean="0">
                <a:solidFill>
                  <a:srgbClr val="FF0000"/>
                </a:solidFill>
              </a:rPr>
              <a:t>Jews</a:t>
            </a:r>
            <a:r>
              <a:rPr lang="en-US" altLang="en-US" sz="2800" smtClean="0">
                <a:solidFill>
                  <a:srgbClr val="000000"/>
                </a:solidFill>
              </a:rPr>
              <a:t> only?” (Rom. 3:28, 29)</a:t>
            </a: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5562600" y="3657600"/>
            <a:ext cx="28956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6200" y="5089525"/>
            <a:ext cx="3886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  <a:latin typeface="DK Crayon Crumble" panose="03070001040701010105" pitchFamily="66" charset="0"/>
              </a:rPr>
              <a:t>DEEDS OF WHAT LAW?</a:t>
            </a: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4108450" y="5297488"/>
            <a:ext cx="4883150" cy="866775"/>
          </a:xfrm>
          <a:prstGeom prst="bracketPair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smtClean="0">
                <a:solidFill>
                  <a:srgbClr val="000000"/>
                </a:solidFill>
                <a:latin typeface="Arial Black" pitchFamily="34" charset="0"/>
              </a:rPr>
              <a:t>OF THE JEWS!</a:t>
            </a: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8077200" y="4648200"/>
            <a:ext cx="0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2" grpId="0"/>
      <p:bldP spid="3083" grpId="0" animBg="1"/>
      <p:bldP spid="30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5410200" cy="1143000"/>
          </a:xfrm>
        </p:spPr>
        <p:txBody>
          <a:bodyPr/>
          <a:lstStyle/>
          <a:p>
            <a:r>
              <a:rPr lang="en-US" altLang="en-US" sz="4000" dirty="0" smtClean="0">
                <a:latin typeface="Arial Black" pitchFamily="34" charset="0"/>
              </a:rPr>
              <a:t>ROMANS </a:t>
            </a:r>
            <a:r>
              <a:rPr lang="en-US" altLang="en-US" sz="4000" dirty="0">
                <a:latin typeface="Arial Black" pitchFamily="34" charset="0"/>
              </a:rPr>
              <a:t>3 &amp; 4</a:t>
            </a:r>
          </a:p>
        </p:txBody>
      </p:sp>
      <p:sp>
        <p:nvSpPr>
          <p:cNvPr id="5123" name="Oval 3"/>
          <p:cNvSpPr>
            <a:spLocks noChangeArrowheads="1"/>
          </p:cNvSpPr>
          <p:nvPr/>
        </p:nvSpPr>
        <p:spPr bwMode="auto">
          <a:xfrm>
            <a:off x="6477000" y="0"/>
            <a:ext cx="2667000" cy="2133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FFFF"/>
                </a:solidFill>
              </a:rPr>
              <a:t>CONTEXT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2438400"/>
            <a:ext cx="4038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  <a:latin typeface="DK Crayon Crumble" panose="03070001040701010105" pitchFamily="66" charset="0"/>
              </a:rPr>
              <a:t>Abraham had “steps” of faith, NOT FAITH ALONE!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91000" y="2362200"/>
            <a:ext cx="4953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</a:rPr>
              <a:t>“and the father of circumcision to those who not only are of the circumcision, but who also walk in the </a:t>
            </a:r>
            <a:r>
              <a:rPr lang="en-US" altLang="en-US" sz="3200" b="1" smtClean="0">
                <a:solidFill>
                  <a:srgbClr val="FF0000"/>
                </a:solidFill>
              </a:rPr>
              <a:t>STEPS</a:t>
            </a:r>
            <a:r>
              <a:rPr lang="en-US" altLang="en-US" sz="3200" smtClean="0">
                <a:solidFill>
                  <a:srgbClr val="000000"/>
                </a:solidFill>
              </a:rPr>
              <a:t> of the faith which our father Abraham had while still uncircumcised” (4:12)</a:t>
            </a:r>
          </a:p>
        </p:txBody>
      </p:sp>
      <p:pic>
        <p:nvPicPr>
          <p:cNvPr id="5136" name="Picture 16" descr="giqyxeuh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201">
            <a:off x="990600" y="4724400"/>
            <a:ext cx="19558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0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1" y="0"/>
            <a:ext cx="2981599" cy="23495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5410200" cy="1143000"/>
          </a:xfrm>
        </p:spPr>
        <p:txBody>
          <a:bodyPr/>
          <a:lstStyle/>
          <a:p>
            <a:r>
              <a:rPr lang="en-US" altLang="en-US" sz="4000">
                <a:latin typeface="Arial Black" pitchFamily="34" charset="0"/>
              </a:rPr>
              <a:t>“STEPS OF FAITH” INVOLVED</a:t>
            </a:r>
            <a:br>
              <a:rPr lang="en-US" altLang="en-US" sz="4000">
                <a:latin typeface="Arial Black" pitchFamily="34" charset="0"/>
              </a:rPr>
            </a:br>
            <a:r>
              <a:rPr lang="en-US" altLang="en-US" sz="5400">
                <a:solidFill>
                  <a:srgbClr val="FF0000"/>
                </a:solidFill>
                <a:latin typeface="Arial Black" pitchFamily="34" charset="0"/>
              </a:rPr>
              <a:t>OBEDIENCE!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14400" y="2590800"/>
            <a:ext cx="86868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“BY </a:t>
            </a:r>
            <a:r>
              <a:rPr lang="en-US" altLang="en-US" sz="4800" b="1" dirty="0" smtClean="0">
                <a:solidFill>
                  <a:srgbClr val="000000"/>
                </a:solidFill>
              </a:rPr>
              <a:t>FAITH</a:t>
            </a:r>
            <a:r>
              <a:rPr lang="en-US" altLang="en-US" sz="2800" dirty="0" smtClean="0">
                <a:solidFill>
                  <a:srgbClr val="000000"/>
                </a:solidFill>
              </a:rPr>
              <a:t> ABRAHAM </a:t>
            </a:r>
            <a:br>
              <a:rPr lang="en-US" altLang="en-US" sz="2800" dirty="0" smtClean="0">
                <a:solidFill>
                  <a:srgbClr val="000000"/>
                </a:solidFill>
              </a:rPr>
            </a:br>
            <a:r>
              <a:rPr lang="en-US" altLang="en-US" sz="11700" dirty="0" smtClean="0">
                <a:solidFill>
                  <a:srgbClr val="FF0000"/>
                </a:solidFill>
                <a:latin typeface="Crimes Times Six" panose="02000500000000000000" pitchFamily="2" charset="0"/>
              </a:rPr>
              <a:t>OBEYED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br>
              <a:rPr lang="en-US" altLang="en-US" sz="2800" dirty="0" smtClean="0">
                <a:solidFill>
                  <a:srgbClr val="000000"/>
                </a:solidFill>
              </a:rPr>
            </a:br>
            <a:r>
              <a:rPr lang="en-US" altLang="en-US" sz="2800" dirty="0" smtClean="0">
                <a:solidFill>
                  <a:srgbClr val="000000"/>
                </a:solidFill>
              </a:rPr>
              <a:t>WHEN HE WAS CALLED TO GO OUT TO THE PLACE WHICH HE WOULD RECEIVE AS AN INHERITANCE. AND HE WENT OUT, NOT KNOWING WHERE HE WAS GOING.”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 rot="5400000">
            <a:off x="-1580688" y="4306957"/>
            <a:ext cx="39360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HEBREWS 11:8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914400" y="25146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5410200" cy="1143000"/>
          </a:xfrm>
        </p:spPr>
        <p:txBody>
          <a:bodyPr/>
          <a:lstStyle/>
          <a:p>
            <a:r>
              <a:rPr lang="en-US" altLang="en-US" sz="4000">
                <a:latin typeface="Arial Black" pitchFamily="34" charset="0"/>
              </a:rPr>
              <a:t>“STEPS OF FAITH” INVOLVED</a:t>
            </a:r>
            <a:br>
              <a:rPr lang="en-US" altLang="en-US" sz="4000">
                <a:latin typeface="Arial Black" pitchFamily="34" charset="0"/>
              </a:rPr>
            </a:br>
            <a:r>
              <a:rPr lang="en-US" altLang="en-US" sz="5400">
                <a:solidFill>
                  <a:srgbClr val="FF0000"/>
                </a:solidFill>
                <a:latin typeface="Arial Black" pitchFamily="34" charset="0"/>
              </a:rPr>
              <a:t>ENDURANCE!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14400" y="2755900"/>
            <a:ext cx="86868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0000"/>
                </a:solidFill>
              </a:rPr>
              <a:t>“And so, after he had patiently </a:t>
            </a:r>
            <a:r>
              <a:rPr lang="en-US" altLang="en-US" sz="10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rimes Times Six" panose="02000500000000000000" pitchFamily="2" charset="0"/>
              </a:rPr>
              <a:t>ENDURED</a:t>
            </a:r>
            <a:r>
              <a:rPr lang="en-US" altLang="en-US" sz="9600" dirty="0" smtClean="0">
                <a:solidFill>
                  <a:srgbClr val="FF0000"/>
                </a:solidFill>
                <a:latin typeface="Crimes Times Six" panose="02000500000000000000" pitchFamily="2" charset="0"/>
              </a:rPr>
              <a:t>,</a:t>
            </a:r>
            <a:r>
              <a:rPr lang="en-US" altLang="en-US" sz="3600" dirty="0" smtClean="0">
                <a:solidFill>
                  <a:srgbClr val="000000"/>
                </a:solidFill>
                <a:latin typeface="Crimes Times Six" panose="02000500000000000000" pitchFamily="2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</a:rPr>
              <a:t/>
            </a:r>
            <a:br>
              <a:rPr lang="en-US" altLang="en-US" sz="3600" dirty="0" smtClean="0">
                <a:solidFill>
                  <a:srgbClr val="000000"/>
                </a:solidFill>
              </a:rPr>
            </a:br>
            <a:r>
              <a:rPr lang="en-US" altLang="en-US" sz="3600" dirty="0" smtClean="0">
                <a:solidFill>
                  <a:srgbClr val="000000"/>
                </a:solidFill>
              </a:rPr>
              <a:t>he obtained the promise.”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5400000">
            <a:off x="-1582737" y="4310062"/>
            <a:ext cx="393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HEBREWS 6:15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914400" y="2514600"/>
            <a:ext cx="0" cy="434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1" y="0"/>
            <a:ext cx="2981599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p_oce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870</Words>
  <Application>Microsoft Office PowerPoint</Application>
  <PresentationFormat>On-screen Show (4:3)</PresentationFormat>
  <Paragraphs>108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Arial</vt:lpstr>
      <vt:lpstr>Calibri</vt:lpstr>
      <vt:lpstr>Berlin Sans FB Demi</vt:lpstr>
      <vt:lpstr>Eras Bold ITC</vt:lpstr>
      <vt:lpstr>DK Crayon Crumble</vt:lpstr>
      <vt:lpstr>Crimes Times Six</vt:lpstr>
      <vt:lpstr>Rope MF</vt:lpstr>
      <vt:lpstr>ＭＳ Ｐゴシック</vt:lpstr>
      <vt:lpstr>Impact</vt:lpstr>
      <vt:lpstr>Kozuka Mincho Pro H</vt:lpstr>
      <vt:lpstr>Georgia</vt:lpstr>
      <vt:lpstr>Bell Gothic Std Black</vt:lpstr>
      <vt:lpstr>Trajan Pro</vt:lpstr>
      <vt:lpstr>Book</vt:lpstr>
      <vt:lpstr>Adobe Garamond Pro Bold</vt:lpstr>
      <vt:lpstr>Bodoni Book Italic</vt:lpstr>
      <vt:lpstr>Arial Black</vt:lpstr>
      <vt:lpstr>Calisto MT</vt:lpstr>
      <vt:lpstr>Adobe Arabic</vt:lpstr>
      <vt:lpstr>ship_ocean</vt:lpstr>
      <vt:lpstr>Sin</vt:lpstr>
      <vt:lpstr>Default Design</vt:lpstr>
      <vt:lpstr>PowerPoint Presentation</vt:lpstr>
      <vt:lpstr>PowerPoint Presentation</vt:lpstr>
      <vt:lpstr>“NOTS” in the Devil’s</vt:lpstr>
      <vt:lpstr>“NOTS” in the Devil’s</vt:lpstr>
      <vt:lpstr>“Not Of Works”</vt:lpstr>
      <vt:lpstr>ROMANS 3 &amp; 4</vt:lpstr>
      <vt:lpstr>ROMANS 3 &amp; 4</vt:lpstr>
      <vt:lpstr>“STEPS OF FAITH” INVOLVED OBEDIENCE!</vt:lpstr>
      <vt:lpstr>“STEPS OF FAITH” INVOLVED ENDURANCE!</vt:lpstr>
      <vt:lpstr>“STEPS OF FAITH” INVOLVED WORKS!</vt:lpstr>
      <vt:lpstr>“STEPS OF FAITH” INVOLVED WORKS OF FAITH!</vt:lpstr>
      <vt:lpstr>AN APPLICATION OF ABRAHAM’S EXAMPLE</vt:lpstr>
      <vt:lpstr>CONTRADICT OR COMPLIMENT?</vt:lpstr>
      <vt:lpstr>CONTRADICT OR COMPLIMENT?</vt:lpstr>
      <vt:lpstr>PowerPoint Presentation</vt:lpstr>
      <vt:lpstr>“NOTS” in the Devil’s</vt:lpstr>
      <vt:lpstr>PowerPoint Presentation</vt:lpstr>
      <vt:lpstr>BAPTISM—A Work Of God!</vt:lpstr>
      <vt:lpstr>BAPTISM—A Work Of God!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54</cp:revision>
  <dcterms:created xsi:type="dcterms:W3CDTF">2015-10-13T16:03:43Z</dcterms:created>
  <dcterms:modified xsi:type="dcterms:W3CDTF">2015-10-24T00:00:38Z</dcterms:modified>
</cp:coreProperties>
</file>