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21"/>
  </p:notesMasterIdLst>
  <p:sldIdLst>
    <p:sldId id="256" r:id="rId4"/>
    <p:sldId id="272" r:id="rId5"/>
    <p:sldId id="257" r:id="rId6"/>
    <p:sldId id="259" r:id="rId7"/>
    <p:sldId id="270" r:id="rId8"/>
    <p:sldId id="258" r:id="rId9"/>
    <p:sldId id="269" r:id="rId10"/>
    <p:sldId id="260" r:id="rId11"/>
    <p:sldId id="261" r:id="rId12"/>
    <p:sldId id="262" r:id="rId13"/>
    <p:sldId id="263" r:id="rId14"/>
    <p:sldId id="264" r:id="rId15"/>
    <p:sldId id="265" r:id="rId16"/>
    <p:sldId id="268" r:id="rId17"/>
    <p:sldId id="266" r:id="rId18"/>
    <p:sldId id="267" r:id="rId19"/>
    <p:sldId id="271" r:id="rId20"/>
  </p:sldIdLst>
  <p:sldSz cx="9144000" cy="6858000" type="screen4x3"/>
  <p:notesSz cx="6858000" cy="9144000"/>
  <p:embeddedFontLst>
    <p:embeddedFont>
      <p:font typeface="Book Antiqua" panose="02040602050305030304" pitchFamily="18" charset="0"/>
      <p:regular r:id="rId22"/>
      <p:bold r:id="rId23"/>
      <p:italic r:id="rId24"/>
      <p:boldItalic r:id="rId25"/>
    </p:embeddedFont>
    <p:embeddedFont>
      <p:font typeface="High Tower Text" panose="02040502050506030303" pitchFamily="18" charset="0"/>
      <p:regular r:id="rId26"/>
      <p:italic r:id="rId27"/>
    </p:embeddedFont>
    <p:embeddedFont>
      <p:font typeface="David" panose="020E0502060401010101" pitchFamily="34" charset="-79"/>
      <p:regular r:id="rId28"/>
      <p:bold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48" autoAdjust="0"/>
  </p:normalViewPr>
  <p:slideViewPr>
    <p:cSldViewPr>
      <p:cViewPr varScale="1">
        <p:scale>
          <a:sx n="63" d="100"/>
          <a:sy n="63" d="100"/>
        </p:scale>
        <p:origin x="-158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23BF8-38F1-4709-8017-3815779D3ED9}" type="datetimeFigureOut">
              <a:rPr lang="en-US" smtClean="0"/>
              <a:t>10/16/2013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F82C8-495C-4BC1-B235-32E208E61AAA}" type="slidenum">
              <a:rPr lang="en-US" smtClean="0"/>
              <a:t>‹#›</a:t>
            </a:fld>
            <a:endParaRPr lang="en-US"/>
          </a:p>
        </p:txBody>
      </p:sp>
    </p:spTree>
    <p:extLst>
      <p:ext uri="{BB962C8B-B14F-4D97-AF65-F5344CB8AC3E}">
        <p14:creationId xmlns:p14="http://schemas.microsoft.com/office/powerpoint/2010/main" val="105439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a:t>
            </a:r>
            <a:r>
              <a:rPr lang="en-US" baseline="0" dirty="0" smtClean="0"/>
              <a:t> #2 see Gen. 2:5</a:t>
            </a:r>
          </a:p>
          <a:p>
            <a:endParaRPr lang="en-US" dirty="0"/>
          </a:p>
        </p:txBody>
      </p:sp>
      <p:sp>
        <p:nvSpPr>
          <p:cNvPr id="4" name="Slide Number Placeholder 3"/>
          <p:cNvSpPr>
            <a:spLocks noGrp="1"/>
          </p:cNvSpPr>
          <p:nvPr>
            <p:ph type="sldNum" sz="quarter" idx="10"/>
          </p:nvPr>
        </p:nvSpPr>
        <p:spPr/>
        <p:txBody>
          <a:bodyPr/>
          <a:lstStyle/>
          <a:p>
            <a:fld id="{5D0F82C8-495C-4BC1-B235-32E208E61AAA}" type="slidenum">
              <a:rPr lang="en-US" smtClean="0"/>
              <a:t>2</a:t>
            </a:fld>
            <a:endParaRPr lang="en-US"/>
          </a:p>
        </p:txBody>
      </p:sp>
    </p:spTree>
    <p:extLst>
      <p:ext uri="{BB962C8B-B14F-4D97-AF65-F5344CB8AC3E}">
        <p14:creationId xmlns:p14="http://schemas.microsoft.com/office/powerpoint/2010/main" val="77016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Coincides</a:t>
            </a:r>
            <a:r>
              <a:rPr lang="en-US" baseline="0" dirty="0" smtClean="0"/>
              <a:t> with Hebrews 11:3</a:t>
            </a:r>
            <a:endParaRPr lang="en-US" dirty="0"/>
          </a:p>
        </p:txBody>
      </p:sp>
      <p:sp>
        <p:nvSpPr>
          <p:cNvPr id="4" name="Slide Number Placeholder 3"/>
          <p:cNvSpPr>
            <a:spLocks noGrp="1"/>
          </p:cNvSpPr>
          <p:nvPr>
            <p:ph type="sldNum" sz="quarter" idx="10"/>
          </p:nvPr>
        </p:nvSpPr>
        <p:spPr/>
        <p:txBody>
          <a:bodyPr/>
          <a:lstStyle/>
          <a:p>
            <a:fld id="{5D0F82C8-495C-4BC1-B235-32E208E61AAA}" type="slidenum">
              <a:rPr lang="en-US" smtClean="0"/>
              <a:t>3</a:t>
            </a:fld>
            <a:endParaRPr lang="en-US"/>
          </a:p>
        </p:txBody>
      </p:sp>
    </p:spTree>
    <p:extLst>
      <p:ext uri="{BB962C8B-B14F-4D97-AF65-F5344CB8AC3E}">
        <p14:creationId xmlns:p14="http://schemas.microsoft.com/office/powerpoint/2010/main" val="247141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unique areas in the creation</a:t>
            </a:r>
            <a:r>
              <a:rPr lang="en-US" baseline="0" dirty="0" smtClean="0"/>
              <a:t> where God makes something from nothing. There is a Hebrew word used “</a:t>
            </a:r>
            <a:r>
              <a:rPr lang="en-US" baseline="0" dirty="0" err="1" smtClean="0"/>
              <a:t>bara</a:t>
            </a:r>
            <a:r>
              <a:rPr lang="en-US" baseline="0" dirty="0" smtClean="0"/>
              <a:t>” that speaks of the act of creating something new. This is not to be confused with the Hebrew word “</a:t>
            </a:r>
            <a:r>
              <a:rPr lang="en-US" baseline="0" dirty="0" err="1" smtClean="0"/>
              <a:t>asah</a:t>
            </a:r>
            <a:r>
              <a:rPr lang="en-US" baseline="0" dirty="0" smtClean="0"/>
              <a:t>” which means to fashion as it were, from that which already exists. “Bara” is used three times in Genesis one and “</a:t>
            </a:r>
            <a:r>
              <a:rPr lang="en-US" baseline="0" dirty="0" err="1" smtClean="0"/>
              <a:t>asah</a:t>
            </a:r>
            <a:r>
              <a:rPr lang="en-US" baseline="0" dirty="0" smtClean="0"/>
              <a:t>” is used seven times (1:7, 11, 12, 16, 25, 26, 31). It’s one of those interesting 3/7 places of scripture that relate to us deity in his complete and thorough working.  (I recently discovered another such place in Exodus 6).	</a:t>
            </a:r>
          </a:p>
          <a:p>
            <a:endParaRPr lang="en-US" baseline="0" dirty="0" smtClean="0"/>
          </a:p>
          <a:p>
            <a:r>
              <a:rPr lang="en-US" baseline="0" dirty="0" smtClean="0"/>
              <a:t>The three new things that God makes from nothing are: </a:t>
            </a:r>
          </a:p>
          <a:p>
            <a:r>
              <a:rPr lang="en-US" baseline="0" dirty="0" smtClean="0"/>
              <a:t>[CLICK] the material universe (1:1); </a:t>
            </a:r>
          </a:p>
          <a:p>
            <a:r>
              <a:rPr lang="en-US" baseline="0" dirty="0" smtClean="0"/>
              <a:t>[CLICK] animal life (Heb. </a:t>
            </a:r>
            <a:r>
              <a:rPr lang="en-US" i="1" baseline="0" dirty="0" err="1" smtClean="0"/>
              <a:t>Nephesh</a:t>
            </a:r>
            <a:r>
              <a:rPr lang="en-US" i="0" baseline="0" dirty="0" smtClean="0"/>
              <a:t>, or “soul,” 1:20, 21); </a:t>
            </a:r>
          </a:p>
          <a:p>
            <a:r>
              <a:rPr lang="en-US" i="0" baseline="0" dirty="0" smtClean="0"/>
              <a:t>[CLICK] and the spirit which is the image greatest of the three in that it is eternal and gives us peculiar qualities that we possess that are unique or far greater than those qualities of animals.</a:t>
            </a:r>
          </a:p>
          <a:p>
            <a:endParaRPr lang="en-US" i="0" baseline="0" dirty="0" smtClean="0"/>
          </a:p>
          <a:p>
            <a:r>
              <a:rPr lang="en-US" i="0" baseline="0" dirty="0" smtClean="0"/>
              <a:t>As we look at the world, the grass, trees, etc. are composed with only that which is from the material world. Animals are composed from the material world and life. Man is composed of all three [CLICK thru]</a:t>
            </a:r>
            <a:endParaRPr lang="en-US" dirty="0"/>
          </a:p>
        </p:txBody>
      </p:sp>
      <p:sp>
        <p:nvSpPr>
          <p:cNvPr id="4" name="Slide Number Placeholder 3"/>
          <p:cNvSpPr>
            <a:spLocks noGrp="1"/>
          </p:cNvSpPr>
          <p:nvPr>
            <p:ph type="sldNum" sz="quarter" idx="10"/>
          </p:nvPr>
        </p:nvSpPr>
        <p:spPr/>
        <p:txBody>
          <a:bodyPr/>
          <a:lstStyle/>
          <a:p>
            <a:fld id="{6D7B8F09-D253-458B-AB39-6F0EA0E97D09}"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smtClean="0"/>
              <a:t>“Spirit” and “Soul” can be used interchangeably and in various ways</a:t>
            </a:r>
          </a:p>
          <a:p>
            <a:pPr marL="342900" indent="-342900">
              <a:buFont typeface="Arial" panose="020B0604020202020204" pitchFamily="34" charset="0"/>
              <a:buChar char="•"/>
            </a:pPr>
            <a:r>
              <a:rPr lang="en-US" sz="1200" dirty="0" smtClean="0"/>
              <a:t>Often “spirit” may speak of or modify the animal life within the body (Gen. 7:15)</a:t>
            </a:r>
          </a:p>
          <a:p>
            <a:pPr marL="342900" indent="-342900">
              <a:buFont typeface="Arial" panose="020B0604020202020204" pitchFamily="34" charset="0"/>
              <a:buChar char="•"/>
            </a:pPr>
            <a:r>
              <a:rPr lang="en-US" sz="1200" dirty="0" smtClean="0"/>
              <a:t>“Soul” may likewise speak of the imperishable component of man (1 Kin. 17:22; Ps. 16:10; Matt. 10:28)</a:t>
            </a:r>
          </a:p>
          <a:p>
            <a:endParaRPr lang="en-US" dirty="0"/>
          </a:p>
        </p:txBody>
      </p:sp>
      <p:sp>
        <p:nvSpPr>
          <p:cNvPr id="4" name="Slide Number Placeholder 3"/>
          <p:cNvSpPr>
            <a:spLocks noGrp="1"/>
          </p:cNvSpPr>
          <p:nvPr>
            <p:ph type="sldNum" sz="quarter" idx="10"/>
          </p:nvPr>
        </p:nvSpPr>
        <p:spPr/>
        <p:txBody>
          <a:bodyPr/>
          <a:lstStyle/>
          <a:p>
            <a:fld id="{5D0F82C8-495C-4BC1-B235-32E208E61AAA}" type="slidenum">
              <a:rPr lang="en-US" smtClean="0"/>
              <a:t>5</a:t>
            </a:fld>
            <a:endParaRPr lang="en-US"/>
          </a:p>
        </p:txBody>
      </p:sp>
    </p:spTree>
    <p:extLst>
      <p:ext uri="{BB962C8B-B14F-4D97-AF65-F5344CB8AC3E}">
        <p14:creationId xmlns:p14="http://schemas.microsoft.com/office/powerpoint/2010/main" val="396475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F82C8-495C-4BC1-B235-32E208E61AAA}" type="slidenum">
              <a:rPr lang="en-US" smtClean="0"/>
              <a:t>13</a:t>
            </a:fld>
            <a:endParaRPr lang="en-US"/>
          </a:p>
        </p:txBody>
      </p:sp>
    </p:spTree>
    <p:extLst>
      <p:ext uri="{BB962C8B-B14F-4D97-AF65-F5344CB8AC3E}">
        <p14:creationId xmlns:p14="http://schemas.microsoft.com/office/powerpoint/2010/main" val="26477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F9F630-A07B-478E-A423-827D28A97A47}"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33820-2E61-45CA-A6B7-BBA962D2358E}" type="slidenum">
              <a:rPr lang="en-US" smtClean="0"/>
              <a:t>‹#›</a:t>
            </a:fld>
            <a:endParaRPr lang="en-US"/>
          </a:p>
        </p:txBody>
      </p:sp>
    </p:spTree>
    <p:extLst>
      <p:ext uri="{BB962C8B-B14F-4D97-AF65-F5344CB8AC3E}">
        <p14:creationId xmlns:p14="http://schemas.microsoft.com/office/powerpoint/2010/main" val="257782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9F630-A07B-478E-A423-827D28A97A47}"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33820-2E61-45CA-A6B7-BBA962D2358E}" type="slidenum">
              <a:rPr lang="en-US" smtClean="0"/>
              <a:t>‹#›</a:t>
            </a:fld>
            <a:endParaRPr lang="en-US"/>
          </a:p>
        </p:txBody>
      </p:sp>
    </p:spTree>
    <p:extLst>
      <p:ext uri="{BB962C8B-B14F-4D97-AF65-F5344CB8AC3E}">
        <p14:creationId xmlns:p14="http://schemas.microsoft.com/office/powerpoint/2010/main" val="59241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9F630-A07B-478E-A423-827D28A97A47}"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33820-2E61-45CA-A6B7-BBA962D2358E}" type="slidenum">
              <a:rPr lang="en-US" smtClean="0"/>
              <a:t>‹#›</a:t>
            </a:fld>
            <a:endParaRPr lang="en-US"/>
          </a:p>
        </p:txBody>
      </p:sp>
    </p:spTree>
    <p:extLst>
      <p:ext uri="{BB962C8B-B14F-4D97-AF65-F5344CB8AC3E}">
        <p14:creationId xmlns:p14="http://schemas.microsoft.com/office/powerpoint/2010/main" val="1536273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1ABA4E-CD72-497B-97AA-7213B3980F60}" type="datetimeFigureOut">
              <a:rPr lang="en-US" smtClean="0">
                <a:solidFill>
                  <a:srgbClr val="ECE9C6"/>
                </a:solidFill>
              </a:rPr>
              <a:pPr/>
              <a:t>10/16/2013</a:t>
            </a:fld>
            <a:endParaRPr lang="en-US">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2E57653-3E58-4892-A7ED-712530ACC680}" type="slidenum">
              <a:rPr lang="en-US" smtClean="0">
                <a:solidFill>
                  <a:srgbClr val="ECE9C6"/>
                </a:solidFill>
              </a:rPr>
              <a:pPr/>
              <a:t>‹#›</a:t>
            </a:fld>
            <a:endParaRPr lang="en-US">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8342810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10/16/2013</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497861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10/16/2013</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18765968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10/16/2013</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2785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1ABA4E-CD72-497B-97AA-7213B3980F60}" type="datetimeFigureOut">
              <a:rPr lang="en-US" smtClean="0">
                <a:solidFill>
                  <a:srgbClr val="895D1D"/>
                </a:solidFill>
              </a:rPr>
              <a:pPr/>
              <a:t>10/16/2013</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6145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1ABA4E-CD72-497B-97AA-7213B3980F60}" type="datetimeFigureOut">
              <a:rPr lang="en-US" smtClean="0">
                <a:solidFill>
                  <a:srgbClr val="895D1D"/>
                </a:solidFill>
              </a:rPr>
              <a:pPr/>
              <a:t>10/16/2013</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0233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BA4E-CD72-497B-97AA-7213B3980F60}" type="datetimeFigureOut">
              <a:rPr lang="en-US" smtClean="0">
                <a:solidFill>
                  <a:srgbClr val="895D1D"/>
                </a:solidFill>
              </a:rPr>
              <a:pPr/>
              <a:t>10/16/2013</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230070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10/16/2013</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80170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9F630-A07B-478E-A423-827D28A97A47}"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33820-2E61-45CA-A6B7-BBA962D2358E}" type="slidenum">
              <a:rPr lang="en-US" smtClean="0"/>
              <a:t>‹#›</a:t>
            </a:fld>
            <a:endParaRPr lang="en-US"/>
          </a:p>
        </p:txBody>
      </p:sp>
    </p:spTree>
    <p:extLst>
      <p:ext uri="{BB962C8B-B14F-4D97-AF65-F5344CB8AC3E}">
        <p14:creationId xmlns:p14="http://schemas.microsoft.com/office/powerpoint/2010/main" val="2312196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10/16/2013</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40875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10/16/2013</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2642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10/16/2013</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4258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21426E-9BC5-4680-97BC-6CBB2EC99D5E}"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8BE978-146C-4F5E-B02E-E089894942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416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21426E-9BC5-4680-97BC-6CBB2EC99D5E}"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8BE978-146C-4F5E-B02E-E089894942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396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21426E-9BC5-4680-97BC-6CBB2EC99D5E}"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8BE978-146C-4F5E-B02E-E089894942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650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21426E-9BC5-4680-97BC-6CBB2EC99D5E}"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8BE978-146C-4F5E-B02E-E089894942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154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21426E-9BC5-4680-97BC-6CBB2EC99D5E}"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8BE978-146C-4F5E-B02E-E089894942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780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21426E-9BC5-4680-97BC-6CBB2EC99D5E}"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8BE978-146C-4F5E-B02E-E089894942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45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1426E-9BC5-4680-97BC-6CBB2EC99D5E}"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8BE978-146C-4F5E-B02E-E089894942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03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F9F630-A07B-478E-A423-827D28A97A47}"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33820-2E61-45CA-A6B7-BBA962D2358E}" type="slidenum">
              <a:rPr lang="en-US" smtClean="0"/>
              <a:t>‹#›</a:t>
            </a:fld>
            <a:endParaRPr lang="en-US"/>
          </a:p>
        </p:txBody>
      </p:sp>
    </p:spTree>
    <p:extLst>
      <p:ext uri="{BB962C8B-B14F-4D97-AF65-F5344CB8AC3E}">
        <p14:creationId xmlns:p14="http://schemas.microsoft.com/office/powerpoint/2010/main" val="2651683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21426E-9BC5-4680-97BC-6CBB2EC99D5E}"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8BE978-146C-4F5E-B02E-E089894942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776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21426E-9BC5-4680-97BC-6CBB2EC99D5E}"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8BE978-146C-4F5E-B02E-E089894942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415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21426E-9BC5-4680-97BC-6CBB2EC99D5E}"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8BE978-146C-4F5E-B02E-E089894942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385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21426E-9BC5-4680-97BC-6CBB2EC99D5E}"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8BE978-146C-4F5E-B02E-E089894942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7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F9F630-A07B-478E-A423-827D28A97A47}"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33820-2E61-45CA-A6B7-BBA962D2358E}" type="slidenum">
              <a:rPr lang="en-US" smtClean="0"/>
              <a:t>‹#›</a:t>
            </a:fld>
            <a:endParaRPr lang="en-US"/>
          </a:p>
        </p:txBody>
      </p:sp>
    </p:spTree>
    <p:extLst>
      <p:ext uri="{BB962C8B-B14F-4D97-AF65-F5344CB8AC3E}">
        <p14:creationId xmlns:p14="http://schemas.microsoft.com/office/powerpoint/2010/main" val="74373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F9F630-A07B-478E-A423-827D28A97A47}" type="datetimeFigureOut">
              <a:rPr lang="en-US" smtClean="0"/>
              <a:t>10/16/2013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D33820-2E61-45CA-A6B7-BBA962D2358E}" type="slidenum">
              <a:rPr lang="en-US" smtClean="0"/>
              <a:t>‹#›</a:t>
            </a:fld>
            <a:endParaRPr lang="en-US"/>
          </a:p>
        </p:txBody>
      </p:sp>
    </p:spTree>
    <p:extLst>
      <p:ext uri="{BB962C8B-B14F-4D97-AF65-F5344CB8AC3E}">
        <p14:creationId xmlns:p14="http://schemas.microsoft.com/office/powerpoint/2010/main" val="3409554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F9F630-A07B-478E-A423-827D28A97A47}" type="datetimeFigureOut">
              <a:rPr lang="en-US" smtClean="0"/>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D33820-2E61-45CA-A6B7-BBA962D2358E}" type="slidenum">
              <a:rPr lang="en-US" smtClean="0"/>
              <a:t>‹#›</a:t>
            </a:fld>
            <a:endParaRPr lang="en-US"/>
          </a:p>
        </p:txBody>
      </p:sp>
    </p:spTree>
    <p:extLst>
      <p:ext uri="{BB962C8B-B14F-4D97-AF65-F5344CB8AC3E}">
        <p14:creationId xmlns:p14="http://schemas.microsoft.com/office/powerpoint/2010/main" val="216498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9F630-A07B-478E-A423-827D28A97A47}" type="datetimeFigureOut">
              <a:rPr lang="en-US" smtClean="0"/>
              <a:t>10/16/2013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D33820-2E61-45CA-A6B7-BBA962D2358E}" type="slidenum">
              <a:rPr lang="en-US" smtClean="0"/>
              <a:t>‹#›</a:t>
            </a:fld>
            <a:endParaRPr lang="en-US"/>
          </a:p>
        </p:txBody>
      </p:sp>
    </p:spTree>
    <p:extLst>
      <p:ext uri="{BB962C8B-B14F-4D97-AF65-F5344CB8AC3E}">
        <p14:creationId xmlns:p14="http://schemas.microsoft.com/office/powerpoint/2010/main" val="41620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9F630-A07B-478E-A423-827D28A97A47}"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33820-2E61-45CA-A6B7-BBA962D2358E}" type="slidenum">
              <a:rPr lang="en-US" smtClean="0"/>
              <a:t>‹#›</a:t>
            </a:fld>
            <a:endParaRPr lang="en-US"/>
          </a:p>
        </p:txBody>
      </p:sp>
    </p:spTree>
    <p:extLst>
      <p:ext uri="{BB962C8B-B14F-4D97-AF65-F5344CB8AC3E}">
        <p14:creationId xmlns:p14="http://schemas.microsoft.com/office/powerpoint/2010/main" val="298314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9F630-A07B-478E-A423-827D28A97A47}"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33820-2E61-45CA-A6B7-BBA962D2358E}" type="slidenum">
              <a:rPr lang="en-US" smtClean="0"/>
              <a:t>‹#›</a:t>
            </a:fld>
            <a:endParaRPr lang="en-US"/>
          </a:p>
        </p:txBody>
      </p:sp>
    </p:spTree>
    <p:extLst>
      <p:ext uri="{BB962C8B-B14F-4D97-AF65-F5344CB8AC3E}">
        <p14:creationId xmlns:p14="http://schemas.microsoft.com/office/powerpoint/2010/main" val="396293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9F630-A07B-478E-A423-827D28A97A47}" type="datetimeFigureOut">
              <a:rPr lang="en-US" smtClean="0"/>
              <a:t>10/16/2013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33820-2E61-45CA-A6B7-BBA962D2358E}" type="slidenum">
              <a:rPr lang="en-US" smtClean="0"/>
              <a:t>‹#›</a:t>
            </a:fld>
            <a:endParaRPr lang="en-US"/>
          </a:p>
        </p:txBody>
      </p:sp>
    </p:spTree>
    <p:extLst>
      <p:ext uri="{BB962C8B-B14F-4D97-AF65-F5344CB8AC3E}">
        <p14:creationId xmlns:p14="http://schemas.microsoft.com/office/powerpoint/2010/main" val="1654241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solidFill>
                  <a:srgbClr val="895D1D"/>
                </a:solidFill>
              </a:rPr>
              <a:pPr/>
              <a:t>10/16/2013</a:t>
            </a:fld>
            <a:endParaRPr lang="en-US" dirty="0">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solidFill>
                  <a:srgbClr val="895D1D"/>
                </a:solidFill>
              </a:rPr>
              <a:pPr/>
              <a:t>‹#›</a:t>
            </a:fld>
            <a:endParaRPr lang="en-US" dirty="0">
              <a:solidFill>
                <a:srgbClr val="895D1D"/>
              </a:solidFill>
            </a:endParaRPr>
          </a:p>
        </p:txBody>
      </p:sp>
    </p:spTree>
    <p:extLst>
      <p:ext uri="{BB962C8B-B14F-4D97-AF65-F5344CB8AC3E}">
        <p14:creationId xmlns:p14="http://schemas.microsoft.com/office/powerpoint/2010/main" val="89197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1426E-9BC5-4680-97BC-6CBB2EC99D5E}"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BE978-146C-4F5E-B02E-E089894942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15596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Theme Of The Bible</a:t>
            </a:r>
            <a:endParaRPr lang="en-US" dirty="0"/>
          </a:p>
        </p:txBody>
      </p:sp>
      <p:sp>
        <p:nvSpPr>
          <p:cNvPr id="3" name="Subtitle 2"/>
          <p:cNvSpPr>
            <a:spLocks noGrp="1"/>
          </p:cNvSpPr>
          <p:nvPr>
            <p:ph type="subTitle" idx="1"/>
          </p:nvPr>
        </p:nvSpPr>
        <p:spPr/>
        <p:txBody>
          <a:bodyPr>
            <a:normAutofit/>
          </a:bodyPr>
          <a:lstStyle/>
          <a:p>
            <a:r>
              <a:rPr lang="en-US" sz="3200" dirty="0" smtClean="0">
                <a:solidFill>
                  <a:schemeClr val="accent3"/>
                </a:solidFill>
                <a:effectLst>
                  <a:outerShdw blurRad="38100" dist="38100" dir="2700000" algn="tl">
                    <a:srgbClr val="000000">
                      <a:alpha val="43137"/>
                    </a:srgbClr>
                  </a:outerShdw>
                </a:effectLst>
                <a:latin typeface="High Tower Text" panose="02040502050506030303" pitchFamily="18" charset="0"/>
              </a:rPr>
              <a:t>Section II:  Genesis 1:26 – 2:25</a:t>
            </a:r>
            <a:endParaRPr lang="en-US" sz="3200" dirty="0">
              <a:solidFill>
                <a:schemeClr val="accent3"/>
              </a:solidFill>
              <a:effectLst>
                <a:outerShdw blurRad="38100" dist="38100" dir="2700000" algn="tl">
                  <a:srgbClr val="000000">
                    <a:alpha val="43137"/>
                  </a:srgbClr>
                </a:outerShdw>
              </a:effectLst>
              <a:latin typeface="High Tower Text" panose="02040502050506030303" pitchFamily="18" charset="0"/>
            </a:endParaRPr>
          </a:p>
        </p:txBody>
      </p:sp>
      <p:sp>
        <p:nvSpPr>
          <p:cNvPr id="4" name="TextBox 3"/>
          <p:cNvSpPr txBox="1"/>
          <p:nvPr/>
        </p:nvSpPr>
        <p:spPr>
          <a:xfrm>
            <a:off x="2819400" y="6519446"/>
            <a:ext cx="3446777" cy="338554"/>
          </a:xfrm>
          <a:prstGeom prst="rect">
            <a:avLst/>
          </a:prstGeom>
          <a:noFill/>
        </p:spPr>
        <p:txBody>
          <a:bodyPr wrap="none" rtlCol="0">
            <a:spAutoFit/>
          </a:bodyPr>
          <a:lstStyle/>
          <a:p>
            <a:pPr algn="ctr"/>
            <a:r>
              <a:rPr lang="en-US" sz="1600" i="1" dirty="0">
                <a:solidFill>
                  <a:prstClr val="white"/>
                </a:solidFill>
              </a:rPr>
              <a:t>All verses from the </a:t>
            </a:r>
            <a:r>
              <a:rPr lang="en-US" sz="1600" i="1" dirty="0" err="1">
                <a:solidFill>
                  <a:prstClr val="white"/>
                </a:solidFill>
              </a:rPr>
              <a:t>NKJV</a:t>
            </a:r>
            <a:r>
              <a:rPr lang="en-US" sz="1600" i="1" dirty="0">
                <a:solidFill>
                  <a:prstClr val="white"/>
                </a:solidFill>
              </a:rPr>
              <a:t> unless noted.</a:t>
            </a:r>
          </a:p>
        </p:txBody>
      </p:sp>
      <p:sp>
        <p:nvSpPr>
          <p:cNvPr id="5" name="Rectangle 4"/>
          <p:cNvSpPr/>
          <p:nvPr/>
        </p:nvSpPr>
        <p:spPr>
          <a:xfrm>
            <a:off x="2595337" y="381000"/>
            <a:ext cx="3953326" cy="369332"/>
          </a:xfrm>
          <a:prstGeom prst="rect">
            <a:avLst/>
          </a:prstGeom>
        </p:spPr>
        <p:txBody>
          <a:bodyPr wrap="none">
            <a:spAutoFit/>
          </a:bodyPr>
          <a:lstStyle/>
          <a:p>
            <a:r>
              <a:rPr lang="en-US" dirty="0" smtClean="0"/>
              <a:t>“The Redemption Of Man From Sin”</a:t>
            </a:r>
            <a:endParaRPr lang="en-US" dirty="0"/>
          </a:p>
        </p:txBody>
      </p:sp>
      <p:sp>
        <p:nvSpPr>
          <p:cNvPr id="6" name="Rectangle 5"/>
          <p:cNvSpPr/>
          <p:nvPr/>
        </p:nvSpPr>
        <p:spPr>
          <a:xfrm>
            <a:off x="3341538" y="4507468"/>
            <a:ext cx="2460931" cy="400110"/>
          </a:xfrm>
          <a:prstGeom prst="rect">
            <a:avLst/>
          </a:prstGeom>
        </p:spPr>
        <p:txBody>
          <a:bodyPr wrap="none">
            <a:spAutoFit/>
          </a:bodyPr>
          <a:lstStyle/>
          <a:p>
            <a:pPr algn="ctr"/>
            <a:r>
              <a:rPr lang="en-US" sz="2000" i="1" dirty="0" smtClean="0">
                <a:solidFill>
                  <a:schemeClr val="accent3"/>
                </a:solidFill>
                <a:effectLst>
                  <a:outerShdw blurRad="38100" dist="38100" dir="2700000" algn="tl">
                    <a:srgbClr val="000000">
                      <a:alpha val="43137"/>
                    </a:srgbClr>
                  </a:outerShdw>
                </a:effectLst>
              </a:rPr>
              <a:t>(In The Image of God)</a:t>
            </a:r>
            <a:endParaRPr lang="en-US" sz="2000" i="1" dirty="0">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158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Some Specific Godlike Attributes In Man</a:t>
            </a:r>
          </a:p>
        </p:txBody>
      </p:sp>
      <p:sp>
        <p:nvSpPr>
          <p:cNvPr id="3" name="Content Placeholder 2"/>
          <p:cNvSpPr>
            <a:spLocks noGrp="1"/>
          </p:cNvSpPr>
          <p:nvPr>
            <p:ph sz="quarter" idx="1"/>
          </p:nvPr>
        </p:nvSpPr>
        <p:spPr>
          <a:xfrm>
            <a:off x="699247" y="2248347"/>
            <a:ext cx="7745505" cy="4609653"/>
          </a:xfrm>
        </p:spPr>
        <p:txBody>
          <a:bodyPr>
            <a:normAutofit lnSpcReduction="10000"/>
          </a:bodyPr>
          <a:lstStyle/>
          <a:p>
            <a:r>
              <a:rPr lang="en-US" dirty="0" smtClean="0"/>
              <a:t>Communication</a:t>
            </a:r>
          </a:p>
          <a:p>
            <a:pPr lvl="1"/>
            <a:r>
              <a:rPr lang="en-US" dirty="0" smtClean="0"/>
              <a:t>“After these things the word of the LORD came to Abram in a vision, saying, ‘Do not be afraid, Abram. I am your shield, your exceedingly great reward’” (Gen. 15:1)</a:t>
            </a:r>
          </a:p>
          <a:p>
            <a:r>
              <a:rPr lang="en-US" dirty="0" smtClean="0"/>
              <a:t>Desires order </a:t>
            </a:r>
          </a:p>
          <a:p>
            <a:pPr lvl="1"/>
            <a:r>
              <a:rPr lang="en-US" dirty="0" smtClean="0"/>
              <a:t>“The LORD God planted a garden eastward in Eden, and there He put the man whom He had formed” (Gen. 2:8)</a:t>
            </a:r>
          </a:p>
          <a:p>
            <a:r>
              <a:rPr lang="en-US" dirty="0" smtClean="0"/>
              <a:t>Desires peace over confusion (1 Cor. 14:33)</a:t>
            </a:r>
          </a:p>
          <a:p>
            <a:r>
              <a:rPr lang="en-US" dirty="0" smtClean="0"/>
              <a:t>Appreciates beauty</a:t>
            </a:r>
          </a:p>
          <a:p>
            <a:pPr lvl="1"/>
            <a:r>
              <a:rPr lang="en-US" dirty="0" smtClean="0"/>
              <a:t>“Then God saw everything that He had made, and indeed it was very good…” (Gen. 1:31)</a:t>
            </a:r>
          </a:p>
        </p:txBody>
      </p:sp>
    </p:spTree>
    <p:extLst>
      <p:ext uri="{BB962C8B-B14F-4D97-AF65-F5344CB8AC3E}">
        <p14:creationId xmlns:p14="http://schemas.microsoft.com/office/powerpoint/2010/main" val="422538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Some Specific Godlike Attributes In Man</a:t>
            </a:r>
          </a:p>
        </p:txBody>
      </p:sp>
      <p:sp>
        <p:nvSpPr>
          <p:cNvPr id="3" name="Content Placeholder 2"/>
          <p:cNvSpPr>
            <a:spLocks noGrp="1"/>
          </p:cNvSpPr>
          <p:nvPr>
            <p:ph sz="quarter" idx="1"/>
          </p:nvPr>
        </p:nvSpPr>
        <p:spPr>
          <a:xfrm>
            <a:off x="699247" y="2248347"/>
            <a:ext cx="7745505" cy="4609653"/>
          </a:xfrm>
        </p:spPr>
        <p:txBody>
          <a:bodyPr>
            <a:normAutofit/>
          </a:bodyPr>
          <a:lstStyle/>
          <a:p>
            <a:r>
              <a:rPr lang="en-US" dirty="0" smtClean="0"/>
              <a:t>Compassionate</a:t>
            </a:r>
          </a:p>
          <a:p>
            <a:pPr lvl="1"/>
            <a:r>
              <a:rPr lang="en-US" dirty="0" smtClean="0"/>
              <a:t>“…And His soul could no longer endure the misery of Israel” (Jud. 10:16)</a:t>
            </a:r>
          </a:p>
          <a:p>
            <a:r>
              <a:rPr lang="en-US" dirty="0" smtClean="0"/>
              <a:t>Grief</a:t>
            </a:r>
          </a:p>
          <a:p>
            <a:pPr lvl="1"/>
            <a:r>
              <a:rPr lang="en-US" dirty="0" smtClean="0"/>
              <a:t>“And the LORD was sorry that He had made man on the earth, and He was grieved in His heart” (Gen. 6:6)</a:t>
            </a:r>
          </a:p>
          <a:p>
            <a:r>
              <a:rPr lang="en-US" dirty="0" smtClean="0"/>
              <a:t>Anger</a:t>
            </a:r>
          </a:p>
          <a:p>
            <a:pPr lvl="1"/>
            <a:r>
              <a:rPr lang="en-US" dirty="0" smtClean="0"/>
              <a:t>“Now when the people complained, it displeased the LORD; for the LORD heard it, and His anger was aroused. So the fire of the LORD burned among them, and consumed some in the outskirts of the camp” (Num. 11:1)</a:t>
            </a:r>
          </a:p>
        </p:txBody>
      </p:sp>
    </p:spTree>
    <p:extLst>
      <p:ext uri="{BB962C8B-B14F-4D97-AF65-F5344CB8AC3E}">
        <p14:creationId xmlns:p14="http://schemas.microsoft.com/office/powerpoint/2010/main" val="22962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Some Specific Godlike Attributes In Man</a:t>
            </a:r>
          </a:p>
        </p:txBody>
      </p:sp>
      <p:sp>
        <p:nvSpPr>
          <p:cNvPr id="3" name="Content Placeholder 2"/>
          <p:cNvSpPr>
            <a:spLocks noGrp="1"/>
          </p:cNvSpPr>
          <p:nvPr>
            <p:ph sz="quarter" idx="1"/>
          </p:nvPr>
        </p:nvSpPr>
        <p:spPr/>
        <p:txBody>
          <a:bodyPr/>
          <a:lstStyle/>
          <a:p>
            <a:r>
              <a:rPr lang="en-US" dirty="0" smtClean="0"/>
              <a:t>Hate</a:t>
            </a:r>
          </a:p>
          <a:p>
            <a:pPr lvl="1"/>
            <a:r>
              <a:rPr lang="en-US" dirty="0" smtClean="0"/>
              <a:t>“I hate, I despise your feast days, And I do not savor your sacred assemblies” (Amos 5:21)</a:t>
            </a:r>
          </a:p>
          <a:p>
            <a:r>
              <a:rPr lang="en-US" smtClean="0"/>
              <a:t>Love</a:t>
            </a:r>
            <a:endParaRPr lang="en-US" dirty="0" smtClean="0"/>
          </a:p>
          <a:p>
            <a:pPr lvl="1"/>
            <a:r>
              <a:rPr lang="en-US" dirty="0" smtClean="0"/>
              <a:t>“For God so loved the world that He gave His only begotten Son, that whoever believes in Him should not perish but have everlasting life” (Jn. 3:16)</a:t>
            </a:r>
            <a:endParaRPr lang="en-US" dirty="0"/>
          </a:p>
        </p:txBody>
      </p:sp>
    </p:spTree>
    <p:extLst>
      <p:ext uri="{BB962C8B-B14F-4D97-AF65-F5344CB8AC3E}">
        <p14:creationId xmlns:p14="http://schemas.microsoft.com/office/powerpoint/2010/main" val="373396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Dementia, mental retardation, deafness, etc.</a:t>
            </a:r>
          </a:p>
          <a:p>
            <a:pPr lvl="1"/>
            <a:r>
              <a:rPr lang="en-US" dirty="0" smtClean="0"/>
              <a:t>The </a:t>
            </a:r>
            <a:r>
              <a:rPr lang="en-US" dirty="0" smtClean="0"/>
              <a:t>mouth is the interface from which the heart speaks</a:t>
            </a:r>
          </a:p>
          <a:p>
            <a:pPr lvl="1"/>
            <a:r>
              <a:rPr lang="en-US" dirty="0" smtClean="0"/>
              <a:t>The brain is the interface from which the spirit reasons, remembers, etc.</a:t>
            </a:r>
          </a:p>
          <a:p>
            <a:pPr lvl="1"/>
            <a:r>
              <a:rPr lang="en-US" dirty="0" smtClean="0"/>
              <a:t>Lost brain function </a:t>
            </a:r>
            <a:r>
              <a:rPr lang="en-US" dirty="0" smtClean="0"/>
              <a:t>does </a:t>
            </a:r>
            <a:r>
              <a:rPr lang="en-US" dirty="0" smtClean="0"/>
              <a:t>not equal loss of intelligence, memory, etc. after death</a:t>
            </a:r>
          </a:p>
          <a:p>
            <a:pPr lvl="1"/>
            <a:r>
              <a:rPr lang="en-US" dirty="0" smtClean="0"/>
              <a:t>A broken body does not mean the spirit is broken</a:t>
            </a:r>
          </a:p>
          <a:p>
            <a:pPr lvl="1"/>
            <a:r>
              <a:rPr lang="en-US" dirty="0" smtClean="0"/>
              <a:t>Defective memory does not mean the spirit is defective</a:t>
            </a:r>
            <a:endParaRPr lang="en-US" dirty="0"/>
          </a:p>
        </p:txBody>
      </p:sp>
      <p:sp>
        <p:nvSpPr>
          <p:cNvPr id="3" name="Title 2"/>
          <p:cNvSpPr>
            <a:spLocks noGrp="1"/>
          </p:cNvSpPr>
          <p:nvPr>
            <p:ph type="title"/>
          </p:nvPr>
        </p:nvSpPr>
        <p:spPr/>
        <p:txBody>
          <a:bodyPr/>
          <a:lstStyle/>
          <a:p>
            <a:r>
              <a:rPr lang="en-US" dirty="0" smtClean="0"/>
              <a:t>Other Thoughts</a:t>
            </a:r>
            <a:endParaRPr lang="en-US" dirty="0"/>
          </a:p>
        </p:txBody>
      </p:sp>
    </p:spTree>
    <p:extLst>
      <p:ext uri="{BB962C8B-B14F-4D97-AF65-F5344CB8AC3E}">
        <p14:creationId xmlns:p14="http://schemas.microsoft.com/office/powerpoint/2010/main" val="324919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When You Die, The Spirit Will Take With It All the Divine Characteristics That It Had On Earth</a:t>
            </a:r>
            <a:endParaRPr lang="en-US" sz="3200" dirty="0"/>
          </a:p>
        </p:txBody>
      </p:sp>
      <p:sp>
        <p:nvSpPr>
          <p:cNvPr id="5" name="Content Placeholder 4"/>
          <p:cNvSpPr>
            <a:spLocks noGrp="1"/>
          </p:cNvSpPr>
          <p:nvPr>
            <p:ph sz="quarter" idx="1"/>
          </p:nvPr>
        </p:nvSpPr>
        <p:spPr>
          <a:xfrm>
            <a:off x="457200" y="1981200"/>
            <a:ext cx="8229600" cy="4144963"/>
          </a:xfrm>
        </p:spPr>
        <p:txBody>
          <a:bodyPr>
            <a:normAutofit/>
          </a:bodyPr>
          <a:lstStyle/>
          <a:p>
            <a:r>
              <a:rPr lang="en-US" sz="2800" dirty="0" smtClean="0"/>
              <a:t>Body is a temporary holding place for the spirit</a:t>
            </a:r>
          </a:p>
          <a:p>
            <a:pPr lvl="1"/>
            <a:r>
              <a:rPr lang="en-US" sz="2400" dirty="0" smtClean="0"/>
              <a:t>Body grows old; is subject to being broken and dies but the spirit does not (Jas. 2:26; 2 Cor. 4-16-5:1)</a:t>
            </a:r>
          </a:p>
          <a:p>
            <a:r>
              <a:rPr lang="en-US" sz="2800" dirty="0" smtClean="0"/>
              <a:t>When dead, people remembered, reasoned, recognized, communicated, were self-aware, etc.</a:t>
            </a:r>
          </a:p>
          <a:p>
            <a:pPr lvl="1"/>
            <a:r>
              <a:rPr lang="en-US" sz="2400" dirty="0" smtClean="0"/>
              <a:t>Luke 16:23-30; Matt. 17:1-3</a:t>
            </a:r>
          </a:p>
          <a:p>
            <a:pPr lvl="1"/>
            <a:r>
              <a:rPr lang="en-US" sz="2400" dirty="0" smtClean="0"/>
              <a:t>Hence, the source for these things stem from the spirit, not the material body!</a:t>
            </a:r>
            <a:endParaRPr lang="en-US" sz="2400" dirty="0"/>
          </a:p>
        </p:txBody>
      </p:sp>
    </p:spTree>
    <p:extLst>
      <p:ext uri="{BB962C8B-B14F-4D97-AF65-F5344CB8AC3E}">
        <p14:creationId xmlns:p14="http://schemas.microsoft.com/office/powerpoint/2010/main" val="34191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Notable Quote</a:t>
            </a:r>
            <a:endParaRPr lang="en-US" dirty="0"/>
          </a:p>
        </p:txBody>
      </p:sp>
      <p:sp>
        <p:nvSpPr>
          <p:cNvPr id="6" name="Content Placeholder 5"/>
          <p:cNvSpPr>
            <a:spLocks noGrp="1"/>
          </p:cNvSpPr>
          <p:nvPr>
            <p:ph sz="quarter" idx="1"/>
          </p:nvPr>
        </p:nvSpPr>
        <p:spPr/>
        <p:txBody>
          <a:bodyPr>
            <a:normAutofit fontScale="92500"/>
          </a:bodyPr>
          <a:lstStyle/>
          <a:p>
            <a:r>
              <a:rPr lang="en-US" dirty="0" smtClean="0"/>
              <a:t>“Since our spirits are created in God’s image and likeness, we understand that what we are as spirits, God already was, perfectly! Except for a physical body with its own peculiar needs and functions, God was already everything that man is before man was ever created! God was that way from eternity. Let’s keep in mind that all of the ungodliness, wickedness, perverse imagination, evil desires and whatever else might go into such a category, did not come from God; man in the flesh invented and originated all of that” </a:t>
            </a:r>
            <a:r>
              <a:rPr lang="en-US" sz="2400" dirty="0" smtClean="0"/>
              <a:t>(Maurice Barnett, </a:t>
            </a:r>
            <a:r>
              <a:rPr lang="en-US" sz="2400" i="1" dirty="0" smtClean="0"/>
              <a:t>The Scheme of Redemption</a:t>
            </a:r>
            <a:r>
              <a:rPr lang="en-US" sz="2400" dirty="0" smtClean="0"/>
              <a:t>, Vol. 2, 1998).</a:t>
            </a:r>
            <a:endParaRPr lang="en-US" dirty="0"/>
          </a:p>
        </p:txBody>
      </p:sp>
    </p:spTree>
    <p:extLst>
      <p:ext uri="{BB962C8B-B14F-4D97-AF65-F5344CB8AC3E}">
        <p14:creationId xmlns:p14="http://schemas.microsoft.com/office/powerpoint/2010/main" val="15088927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 Corrupts the </a:t>
            </a:r>
            <a:r>
              <a:rPr lang="en-US" sz="5400" b="1"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Nature </a:t>
            </a:r>
            <a:r>
              <a:rPr lang="en-US" dirty="0" smtClean="0"/>
              <a:t>of Man</a:t>
            </a:r>
            <a:endParaRPr lang="en-US" dirty="0"/>
          </a:p>
        </p:txBody>
      </p:sp>
      <p:sp>
        <p:nvSpPr>
          <p:cNvPr id="3" name="Content Placeholder 2"/>
          <p:cNvSpPr>
            <a:spLocks noGrp="1"/>
          </p:cNvSpPr>
          <p:nvPr>
            <p:ph sz="quarter" idx="1"/>
          </p:nvPr>
        </p:nvSpPr>
        <p:spPr/>
        <p:txBody>
          <a:bodyPr>
            <a:normAutofit/>
          </a:bodyPr>
          <a:lstStyle/>
          <a:p>
            <a:r>
              <a:rPr lang="en-US" dirty="0" smtClean="0"/>
              <a:t>Sin is not inherent to the body or the nature of man</a:t>
            </a:r>
          </a:p>
          <a:p>
            <a:pPr lvl="1"/>
            <a:r>
              <a:rPr lang="en-US" dirty="0" smtClean="0"/>
              <a:t>Sin corrupts and opposes the right nature of man</a:t>
            </a:r>
          </a:p>
          <a:p>
            <a:r>
              <a:rPr lang="en-US" dirty="0" smtClean="0"/>
              <a:t>“Truly, this only I have found: That God made man upright, But they have sought out many schemes” (Eccl. 7:29)</a:t>
            </a:r>
          </a:p>
          <a:p>
            <a:r>
              <a:rPr lang="en-US" dirty="0" smtClean="0"/>
              <a:t>“For this reason God gave them up to vile passions. For even their women exchanged the natural use for what is against nature” (Rom. 1:26)</a:t>
            </a:r>
          </a:p>
        </p:txBody>
      </p:sp>
    </p:spTree>
    <p:extLst>
      <p:ext uri="{BB962C8B-B14F-4D97-AF65-F5344CB8AC3E}">
        <p14:creationId xmlns:p14="http://schemas.microsoft.com/office/powerpoint/2010/main" val="1696849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2780853"/>
          </a:xfrm>
        </p:spPr>
        <p:txBody>
          <a:bodyPr>
            <a:normAutofit/>
          </a:bodyPr>
          <a:lstStyle/>
          <a:p>
            <a:pPr marL="0" indent="0">
              <a:buNone/>
            </a:pPr>
            <a:r>
              <a:rPr lang="en-US" sz="3200" b="1" dirty="0" smtClean="0"/>
              <a:t>Genesis 2:20-24</a:t>
            </a:r>
          </a:p>
          <a:p>
            <a:pPr lvl="1"/>
            <a:r>
              <a:rPr lang="en-US" sz="2400" dirty="0" smtClean="0"/>
              <a:t> The deep sleep (2:21; cf. Mk. 8:31; Jn. 2:19-22)</a:t>
            </a:r>
          </a:p>
          <a:p>
            <a:pPr lvl="1"/>
            <a:r>
              <a:rPr lang="en-US" sz="2400" dirty="0" smtClean="0"/>
              <a:t>The blood sacrifice to create (2:21-23; Jn. 19:34-36; Acts 20:28;  Eph. 5:28-33)</a:t>
            </a:r>
          </a:p>
          <a:p>
            <a:pPr lvl="1"/>
            <a:r>
              <a:rPr lang="en-US" sz="2400" dirty="0" smtClean="0"/>
              <a:t>Woman is from man as the church is from Christ </a:t>
            </a:r>
            <a:br>
              <a:rPr lang="en-US" sz="2400" dirty="0" smtClean="0"/>
            </a:br>
            <a:r>
              <a:rPr lang="en-US" sz="2400" dirty="0" smtClean="0"/>
              <a:t>(1 Cor. 11:7-9)</a:t>
            </a:r>
            <a:endParaRPr lang="en-US" sz="2400" dirty="0"/>
          </a:p>
        </p:txBody>
      </p:sp>
      <p:sp>
        <p:nvSpPr>
          <p:cNvPr id="3" name="Title 2"/>
          <p:cNvSpPr>
            <a:spLocks noGrp="1"/>
          </p:cNvSpPr>
          <p:nvPr>
            <p:ph type="title"/>
          </p:nvPr>
        </p:nvSpPr>
        <p:spPr/>
        <p:txBody>
          <a:bodyPr/>
          <a:lstStyle/>
          <a:p>
            <a:r>
              <a:rPr lang="en-US" dirty="0" smtClean="0"/>
              <a:t>The Building Of Woman</a:t>
            </a:r>
            <a:endParaRPr lang="en-US" dirty="0"/>
          </a:p>
        </p:txBody>
      </p:sp>
      <p:sp>
        <p:nvSpPr>
          <p:cNvPr id="4" name="TextBox 3"/>
          <p:cNvSpPr txBox="1"/>
          <p:nvPr/>
        </p:nvSpPr>
        <p:spPr>
          <a:xfrm>
            <a:off x="685800" y="4953000"/>
            <a:ext cx="7848600" cy="181588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dirty="0" smtClean="0"/>
              <a:t>“All who dwell on the earth will worship him, whose names have not been written in the Book of Life of the Lamb slain from the foundation of the world” (Rev. 13:8)</a:t>
            </a:r>
          </a:p>
        </p:txBody>
      </p:sp>
    </p:spTree>
    <p:extLst>
      <p:ext uri="{BB962C8B-B14F-4D97-AF65-F5344CB8AC3E}">
        <p14:creationId xmlns:p14="http://schemas.microsoft.com/office/powerpoint/2010/main" val="203759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solar day was Eve created on?</a:t>
            </a:r>
          </a:p>
          <a:p>
            <a:r>
              <a:rPr lang="en-US" dirty="0" smtClean="0"/>
              <a:t>What tree was man to refrain from eating of?</a:t>
            </a:r>
          </a:p>
          <a:p>
            <a:r>
              <a:rPr lang="en-US" dirty="0" smtClean="0"/>
              <a:t>Did it rain in this early earth?</a:t>
            </a:r>
          </a:p>
          <a:p>
            <a:r>
              <a:rPr lang="en-US" dirty="0" smtClean="0"/>
              <a:t>Who planted the Garden of Eden?</a:t>
            </a:r>
          </a:p>
          <a:p>
            <a:r>
              <a:rPr lang="en-US" dirty="0" smtClean="0"/>
              <a:t>Was Eve created from the earth?</a:t>
            </a:r>
          </a:p>
          <a:p>
            <a:r>
              <a:rPr lang="en-US" dirty="0" smtClean="0"/>
              <a:t>What did God cause to fall upon Adam?</a:t>
            </a:r>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27344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Font typeface="Wingdings" panose="05000000000000000000" pitchFamily="2" charset="2"/>
              <a:buChar char="Ø"/>
            </a:pPr>
            <a:r>
              <a:rPr lang="en-US" sz="6000" dirty="0" smtClean="0"/>
              <a:t>(</a:t>
            </a:r>
            <a:r>
              <a:rPr lang="he-IL" sz="6000" dirty="0" smtClean="0"/>
              <a:t>01254</a:t>
            </a:r>
            <a:r>
              <a:rPr lang="en-US" sz="6000" dirty="0" smtClean="0"/>
              <a:t>)</a:t>
            </a:r>
            <a:r>
              <a:rPr lang="he-IL" sz="6000" dirty="0" smtClean="0"/>
              <a:t> </a:t>
            </a:r>
            <a:r>
              <a:rPr lang="he-IL" sz="6000" dirty="0"/>
              <a:t>ארב </a:t>
            </a:r>
            <a:r>
              <a:rPr lang="en-US" sz="6000" dirty="0" smtClean="0"/>
              <a:t> </a:t>
            </a:r>
            <a:r>
              <a:rPr lang="en-US" sz="6000" i="1" dirty="0" err="1" smtClean="0"/>
              <a:t>bara</a:t>
            </a:r>
            <a:r>
              <a:rPr lang="en-US" sz="6000" i="1" dirty="0" smtClean="0"/>
              <a:t>’</a:t>
            </a:r>
          </a:p>
          <a:p>
            <a:pPr lvl="1">
              <a:buFont typeface="Wingdings" panose="05000000000000000000" pitchFamily="2" charset="2"/>
              <a:buChar char="§"/>
            </a:pPr>
            <a:r>
              <a:rPr lang="en-US" sz="4200" i="1" dirty="0" err="1" smtClean="0"/>
              <a:t>Qal</a:t>
            </a:r>
            <a:r>
              <a:rPr lang="en-US" sz="4200" i="1" dirty="0" smtClean="0"/>
              <a:t> tense </a:t>
            </a:r>
            <a:r>
              <a:rPr lang="en-US" sz="3800" i="1" dirty="0" smtClean="0"/>
              <a:t>(verb form in the active voice)</a:t>
            </a:r>
          </a:p>
          <a:p>
            <a:pPr lvl="1">
              <a:buFont typeface="Wingdings" panose="05000000000000000000" pitchFamily="2" charset="2"/>
              <a:buChar char="§"/>
            </a:pPr>
            <a:r>
              <a:rPr lang="en-US" sz="4200" i="1" dirty="0" smtClean="0"/>
              <a:t>In “</a:t>
            </a:r>
            <a:r>
              <a:rPr lang="en-US" sz="4200" i="1" dirty="0" err="1" smtClean="0"/>
              <a:t>qal</a:t>
            </a:r>
            <a:r>
              <a:rPr lang="en-US" sz="4200" i="1" dirty="0" smtClean="0"/>
              <a:t>,” it always refers to God as the subject</a:t>
            </a:r>
          </a:p>
          <a:p>
            <a:pPr lvl="1">
              <a:buFont typeface="Wingdings" panose="05000000000000000000" pitchFamily="2" charset="2"/>
              <a:buChar char="§"/>
            </a:pPr>
            <a:r>
              <a:rPr lang="en-US" sz="4200" i="1" dirty="0"/>
              <a:t>To shape, fashion, </a:t>
            </a:r>
            <a:r>
              <a:rPr lang="en-US" sz="4200" i="1" dirty="0" smtClean="0"/>
              <a:t>create</a:t>
            </a:r>
            <a:endParaRPr lang="en-US" sz="4200" i="1" dirty="0"/>
          </a:p>
        </p:txBody>
      </p:sp>
      <p:sp>
        <p:nvSpPr>
          <p:cNvPr id="3" name="Title 2"/>
          <p:cNvSpPr>
            <a:spLocks noGrp="1"/>
          </p:cNvSpPr>
          <p:nvPr>
            <p:ph type="title"/>
          </p:nvPr>
        </p:nvSpPr>
        <p:spPr>
          <a:xfrm>
            <a:off x="688490" y="228600"/>
            <a:ext cx="7756263" cy="1054250"/>
          </a:xfrm>
        </p:spPr>
        <p:txBody>
          <a:bodyPr/>
          <a:lstStyle/>
          <a:p>
            <a:r>
              <a:rPr lang="en-US" dirty="0" smtClean="0"/>
              <a:t>Three Unique Creations</a:t>
            </a:r>
            <a:endParaRPr lang="en-US" dirty="0"/>
          </a:p>
        </p:txBody>
      </p:sp>
      <p:sp>
        <p:nvSpPr>
          <p:cNvPr id="4" name="TextBox 3"/>
          <p:cNvSpPr txBox="1"/>
          <p:nvPr/>
        </p:nvSpPr>
        <p:spPr>
          <a:xfrm>
            <a:off x="0" y="1143000"/>
            <a:ext cx="9144000" cy="461665"/>
          </a:xfrm>
          <a:prstGeom prst="rect">
            <a:avLst/>
          </a:prstGeom>
          <a:noFill/>
        </p:spPr>
        <p:txBody>
          <a:bodyPr wrap="square" rtlCol="0">
            <a:spAutoFit/>
          </a:bodyPr>
          <a:lstStyle/>
          <a:p>
            <a:pPr algn="ctr"/>
            <a:r>
              <a:rPr lang="en-US" sz="2400" dirty="0" smtClean="0"/>
              <a:t>(Genesis 1:1, 21, 27)</a:t>
            </a:r>
            <a:endParaRPr lang="en-US" sz="2400" dirty="0"/>
          </a:p>
        </p:txBody>
      </p:sp>
    </p:spTree>
    <p:extLst>
      <p:ext uri="{BB962C8B-B14F-4D97-AF65-F5344CB8AC3E}">
        <p14:creationId xmlns:p14="http://schemas.microsoft.com/office/powerpoint/2010/main" val="16029071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Caslon Pro Bold" pitchFamily="18" charset="0"/>
              </a:rPr>
              <a:t>The Composition of Man</a:t>
            </a:r>
            <a:endParaRPr lang="en-US" dirty="0">
              <a:latin typeface="Adobe Caslon Pro Bold" pitchFamily="18" charset="0"/>
            </a:endParaRPr>
          </a:p>
        </p:txBody>
      </p:sp>
      <p:sp>
        <p:nvSpPr>
          <p:cNvPr id="3" name="Content Placeholder 2"/>
          <p:cNvSpPr>
            <a:spLocks noGrp="1"/>
          </p:cNvSpPr>
          <p:nvPr>
            <p:ph sz="half" idx="1"/>
          </p:nvPr>
        </p:nvSpPr>
        <p:spPr>
          <a:xfrm>
            <a:off x="914400" y="1600200"/>
            <a:ext cx="4038600" cy="4525963"/>
          </a:xfrm>
        </p:spPr>
        <p:txBody>
          <a:bodyPr>
            <a:normAutofit fontScale="85000" lnSpcReduction="20000"/>
          </a:bodyPr>
          <a:lstStyle/>
          <a:p>
            <a:r>
              <a:rPr lang="en-US" dirty="0" smtClean="0"/>
              <a:t>Was to be made of the material universe</a:t>
            </a:r>
          </a:p>
          <a:p>
            <a:pPr lvl="1"/>
            <a:r>
              <a:rPr lang="en-US" dirty="0" smtClean="0"/>
              <a:t>“And the LORD God formed man of the dust of the ground…” (Gen. 2:7)</a:t>
            </a:r>
          </a:p>
          <a:p>
            <a:r>
              <a:rPr lang="en-US" dirty="0" smtClean="0"/>
              <a:t>Was to be made of the life which animals also partook of</a:t>
            </a:r>
          </a:p>
          <a:p>
            <a:pPr lvl="1"/>
            <a:r>
              <a:rPr lang="en-US" dirty="0" smtClean="0"/>
              <a:t>“…and breathed into his nostrils the breath of life; and man became a living being” (Gen. 2:7; Gen. 6:17; 7:22)</a:t>
            </a:r>
          </a:p>
          <a:p>
            <a:r>
              <a:rPr lang="en-US" dirty="0" smtClean="0"/>
              <a:t>Was to be made of the like substance of God (cf. 1 Thess. 5:23; Zech. 12:1)</a:t>
            </a:r>
          </a:p>
          <a:p>
            <a:pPr lvl="1"/>
            <a:endParaRPr lang="en-US" dirty="0"/>
          </a:p>
        </p:txBody>
      </p:sp>
      <p:sp>
        <p:nvSpPr>
          <p:cNvPr id="4" name="Content Placeholder 3"/>
          <p:cNvSpPr>
            <a:spLocks noGrp="1"/>
          </p:cNvSpPr>
          <p:nvPr>
            <p:ph sz="half" idx="2"/>
          </p:nvPr>
        </p:nvSpPr>
        <p:spPr>
          <a:xfrm>
            <a:off x="4876800" y="1600200"/>
            <a:ext cx="4038600" cy="4525963"/>
          </a:xfrm>
        </p:spPr>
        <p:txBody>
          <a:bodyPr>
            <a:noAutofit/>
          </a:bodyPr>
          <a:lstStyle/>
          <a:p>
            <a:pPr>
              <a:lnSpc>
                <a:spcPts val="2200"/>
              </a:lnSpc>
            </a:pPr>
            <a:r>
              <a:rPr lang="en-US" sz="2400" dirty="0" smtClean="0"/>
              <a:t>Thrice </a:t>
            </a:r>
            <a:r>
              <a:rPr lang="en-US" sz="2400" i="1" dirty="0" smtClean="0"/>
              <a:t>“BARA” </a:t>
            </a:r>
            <a:r>
              <a:rPr lang="en-US" sz="2400" dirty="0" smtClean="0"/>
              <a:t>(to create)</a:t>
            </a:r>
          </a:p>
          <a:p>
            <a:pPr marL="914400" lvl="1" indent="-457200">
              <a:lnSpc>
                <a:spcPts val="2200"/>
              </a:lnSpc>
              <a:buFont typeface="+mj-lt"/>
              <a:buAutoNum type="arabicPeriod"/>
            </a:pPr>
            <a:r>
              <a:rPr lang="en-US" sz="2000" dirty="0" smtClean="0"/>
              <a:t>Of the </a:t>
            </a: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material universe  </a:t>
            </a:r>
            <a:r>
              <a:rPr lang="en-US" sz="2000" dirty="0" smtClean="0"/>
              <a:t>(Gen. 1:1)</a:t>
            </a:r>
          </a:p>
          <a:p>
            <a:pPr marL="914400" lvl="1" indent="-457200">
              <a:lnSpc>
                <a:spcPts val="2200"/>
              </a:lnSpc>
              <a:buFont typeface="+mj-lt"/>
              <a:buAutoNum type="arabicPeriod"/>
            </a:pPr>
            <a:r>
              <a:rPr lang="en-US" sz="2000" dirty="0" smtClean="0"/>
              <a:t>Of </a:t>
            </a: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animal life </a:t>
            </a:r>
            <a:r>
              <a:rPr lang="en-US" sz="2000" dirty="0" smtClean="0"/>
              <a:t>(Gen. 1:20, 21, “so God ‘</a:t>
            </a:r>
            <a:r>
              <a:rPr lang="en-US" sz="2000" dirty="0" err="1" smtClean="0"/>
              <a:t>bara</a:t>
            </a:r>
            <a:r>
              <a:rPr lang="en-US" sz="2000" dirty="0" smtClean="0"/>
              <a:t>’ created”)</a:t>
            </a:r>
          </a:p>
          <a:p>
            <a:pPr marL="1314450" lvl="2" indent="-457200">
              <a:lnSpc>
                <a:spcPts val="2200"/>
              </a:lnSpc>
            </a:pPr>
            <a:r>
              <a:rPr lang="en-US" i="1" dirty="0" err="1" smtClean="0"/>
              <a:t>Nephesh</a:t>
            </a:r>
            <a:r>
              <a:rPr lang="en-US" dirty="0" smtClean="0"/>
              <a:t> (life, soul)</a:t>
            </a:r>
          </a:p>
          <a:p>
            <a:pPr marL="1314450" lvl="2" indent="-457200">
              <a:lnSpc>
                <a:spcPts val="2200"/>
              </a:lnSpc>
            </a:pPr>
            <a:r>
              <a:rPr lang="en-US" dirty="0" smtClean="0"/>
              <a:t>Note margin (v. 20, NKJV)</a:t>
            </a:r>
          </a:p>
          <a:p>
            <a:pPr marL="1314450" lvl="2" indent="-457200">
              <a:lnSpc>
                <a:spcPts val="2200"/>
              </a:lnSpc>
            </a:pPr>
            <a:r>
              <a:rPr lang="en-US" dirty="0" smtClean="0"/>
              <a:t>“in which there is life” (Gen. 1:30)</a:t>
            </a:r>
          </a:p>
          <a:p>
            <a:pPr marL="914400" lvl="1" indent="-457200">
              <a:lnSpc>
                <a:spcPts val="2200"/>
              </a:lnSpc>
              <a:buFont typeface="+mj-lt"/>
              <a:buAutoNum type="arabicPeriod"/>
            </a:pPr>
            <a:r>
              <a:rPr lang="en-US" sz="2000" dirty="0" smtClean="0"/>
              <a:t>The </a:t>
            </a: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Image </a:t>
            </a:r>
            <a:r>
              <a:rPr lang="en-US" sz="2000" dirty="0" smtClean="0"/>
              <a:t>(Gen. 1:27)</a:t>
            </a:r>
          </a:p>
          <a:p>
            <a:pPr marL="1314450" lvl="2" indent="-457200">
              <a:lnSpc>
                <a:spcPts val="2200"/>
              </a:lnSpc>
            </a:pPr>
            <a:r>
              <a:rPr lang="en-US" dirty="0" smtClean="0"/>
              <a:t>A divine dimension—the immortal spirit</a:t>
            </a:r>
          </a:p>
          <a:p>
            <a:pPr marL="1314450" lvl="2" indent="-457200">
              <a:lnSpc>
                <a:spcPts val="2200"/>
              </a:lnSpc>
            </a:pPr>
            <a:r>
              <a:rPr lang="en-US" dirty="0" smtClean="0"/>
              <a:t>God is spirit (Jn. 4:24)</a:t>
            </a:r>
            <a:endParaRPr lang="en-US" dirty="0"/>
          </a:p>
        </p:txBody>
      </p:sp>
      <p:sp>
        <p:nvSpPr>
          <p:cNvPr id="5" name="TextBox 4"/>
          <p:cNvSpPr txBox="1"/>
          <p:nvPr/>
        </p:nvSpPr>
        <p:spPr>
          <a:xfrm>
            <a:off x="152400" y="5943600"/>
            <a:ext cx="8915400" cy="954107"/>
          </a:xfrm>
          <a:prstGeom prst="rect">
            <a:avLst/>
          </a:prstGeom>
          <a:noFill/>
        </p:spPr>
        <p:txBody>
          <a:bodyPr wrap="square" rtlCol="0">
            <a:spAutoFit/>
          </a:bodyPr>
          <a:lstStyle/>
          <a:p>
            <a:pPr algn="ctr"/>
            <a:r>
              <a:rPr lang="en-US"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God created (</a:t>
            </a:r>
            <a:r>
              <a:rPr lang="en-US"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bara</a:t>
            </a:r>
            <a:r>
              <a:rPr lang="en-US"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 the substance and then fashioned (</a:t>
            </a:r>
            <a:r>
              <a:rPr lang="en-US"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asah</a:t>
            </a:r>
            <a:r>
              <a:rPr lang="en-US"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 from it the particulars of the creation (Gen. 2:3)</a:t>
            </a:r>
          </a:p>
        </p:txBody>
      </p:sp>
      <p:sp>
        <p:nvSpPr>
          <p:cNvPr id="6" name="TextBox 5"/>
          <p:cNvSpPr txBox="1"/>
          <p:nvPr/>
        </p:nvSpPr>
        <p:spPr>
          <a:xfrm>
            <a:off x="201961" y="1600200"/>
            <a:ext cx="712439"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r>
              <a:rPr lang="en-US" dirty="0">
                <a:solidFill>
                  <a:prstClr val="white"/>
                </a:solidFill>
              </a:rPr>
              <a:t>BODY</a:t>
            </a:r>
          </a:p>
        </p:txBody>
      </p:sp>
      <p:sp>
        <p:nvSpPr>
          <p:cNvPr id="7" name="TextBox 6"/>
          <p:cNvSpPr txBox="1"/>
          <p:nvPr/>
        </p:nvSpPr>
        <p:spPr>
          <a:xfrm>
            <a:off x="214174" y="3048000"/>
            <a:ext cx="688010"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en-US" dirty="0">
                <a:solidFill>
                  <a:prstClr val="white"/>
                </a:solidFill>
              </a:rPr>
              <a:t>SOUL</a:t>
            </a:r>
          </a:p>
        </p:txBody>
      </p:sp>
      <p:sp>
        <p:nvSpPr>
          <p:cNvPr id="8" name="TextBox 7"/>
          <p:cNvSpPr txBox="1"/>
          <p:nvPr/>
        </p:nvSpPr>
        <p:spPr>
          <a:xfrm>
            <a:off x="191732" y="5029200"/>
            <a:ext cx="76174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dirty="0">
                <a:solidFill>
                  <a:prstClr val="white"/>
                </a:solidFill>
              </a:rPr>
              <a:t>SPIRIT</a:t>
            </a:r>
          </a:p>
        </p:txBody>
      </p:sp>
      <p:cxnSp>
        <p:nvCxnSpPr>
          <p:cNvPr id="10" name="Straight Connector 9"/>
          <p:cNvCxnSpPr/>
          <p:nvPr/>
        </p:nvCxnSpPr>
        <p:spPr>
          <a:xfrm rot="5400000">
            <a:off x="2971800" y="3733800"/>
            <a:ext cx="38100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5966445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par>
                          <p:cTn id="31" fill="hold">
                            <p:stCondLst>
                              <p:cond delay="0"/>
                            </p:stCondLst>
                            <p:childTnLst>
                              <p:par>
                                <p:cTn id="32" presetID="2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edge">
                                      <p:cBhvr>
                                        <p:cTn id="34" dur="2000"/>
                                        <p:tgtEl>
                                          <p:spTgt spid="6"/>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par>
                          <p:cTn id="41" fill="hold">
                            <p:stCondLst>
                              <p:cond delay="0"/>
                            </p:stCondLst>
                            <p:childTnLst>
                              <p:par>
                                <p:cTn id="42" presetID="2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edge">
                                      <p:cBhvr>
                                        <p:cTn id="44" dur="2000"/>
                                        <p:tgtEl>
                                          <p:spTgt spid="7"/>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par>
                          <p:cTn id="51" fill="hold">
                            <p:stCondLst>
                              <p:cond delay="0"/>
                            </p:stCondLst>
                            <p:childTnLst>
                              <p:par>
                                <p:cTn id="52" presetID="20"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edge">
                                      <p:cBhvr>
                                        <p:cTn id="54" dur="20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dirty="0" smtClean="0">
                <a:solidFill>
                  <a:schemeClr val="accent1">
                    <a:lumMod val="60000"/>
                    <a:lumOff val="40000"/>
                  </a:schemeClr>
                </a:solidFill>
              </a:rPr>
              <a:t>Man Is Composed Of Three Things</a:t>
            </a:r>
            <a:br>
              <a:rPr lang="en-US" dirty="0" smtClean="0">
                <a:solidFill>
                  <a:schemeClr val="accent1">
                    <a:lumMod val="60000"/>
                    <a:lumOff val="40000"/>
                  </a:schemeClr>
                </a:solidFill>
              </a:rPr>
            </a:br>
            <a:r>
              <a:rPr lang="en-US" dirty="0" smtClean="0">
                <a:solidFill>
                  <a:schemeClr val="accent1">
                    <a:lumMod val="60000"/>
                    <a:lumOff val="40000"/>
                  </a:schemeClr>
                </a:solidFill>
              </a:rPr>
              <a:t>(1 Thess. 5:23; Heb. 4:12)</a:t>
            </a:r>
            <a:endParaRPr lang="en-US" dirty="0">
              <a:solidFill>
                <a:schemeClr val="accent1">
                  <a:lumMod val="60000"/>
                  <a:lumOff val="40000"/>
                </a:schemeClr>
              </a:solidFill>
            </a:endParaRPr>
          </a:p>
        </p:txBody>
      </p:sp>
      <p:sp>
        <p:nvSpPr>
          <p:cNvPr id="3" name="Content Placeholder 2"/>
          <p:cNvSpPr>
            <a:spLocks noGrp="1"/>
          </p:cNvSpPr>
          <p:nvPr>
            <p:ph sz="half" idx="1"/>
          </p:nvPr>
        </p:nvSpPr>
        <p:spPr>
          <a:xfrm>
            <a:off x="457200" y="1600201"/>
            <a:ext cx="4038600" cy="1752600"/>
          </a:xfrm>
        </p:spPr>
        <p:txBody>
          <a:bodyPr>
            <a:normAutofit/>
          </a:bodyPr>
          <a:lstStyle/>
          <a:p>
            <a:pPr marL="514350" indent="-514350">
              <a:buFont typeface="+mj-lt"/>
              <a:buAutoNum type="arabicPeriod"/>
            </a:pPr>
            <a:r>
              <a:rPr lang="en-US" dirty="0" smtClean="0">
                <a:solidFill>
                  <a:schemeClr val="accent6">
                    <a:lumMod val="75000"/>
                  </a:schemeClr>
                </a:solidFill>
              </a:rPr>
              <a:t>Body</a:t>
            </a:r>
          </a:p>
          <a:p>
            <a:pPr marL="514350" indent="-514350">
              <a:buFont typeface="+mj-lt"/>
              <a:buAutoNum type="arabicPeriod"/>
            </a:pPr>
            <a:r>
              <a:rPr lang="en-US" dirty="0" smtClean="0">
                <a:solidFill>
                  <a:srgbClr val="00B050"/>
                </a:solidFill>
              </a:rPr>
              <a:t>Soul</a:t>
            </a:r>
          </a:p>
          <a:p>
            <a:pPr marL="514350" indent="-514350">
              <a:buFont typeface="+mj-lt"/>
              <a:buAutoNum type="arabicPeriod"/>
            </a:pPr>
            <a:r>
              <a:rPr lang="en-US" dirty="0" smtClean="0"/>
              <a:t>Spirit</a:t>
            </a:r>
            <a:endParaRPr lang="en-US" dirty="0"/>
          </a:p>
        </p:txBody>
      </p:sp>
      <p:sp>
        <p:nvSpPr>
          <p:cNvPr id="4" name="Content Placeholder 3"/>
          <p:cNvSpPr>
            <a:spLocks noGrp="1"/>
          </p:cNvSpPr>
          <p:nvPr>
            <p:ph sz="half" idx="2"/>
          </p:nvPr>
        </p:nvSpPr>
        <p:spPr>
          <a:xfrm>
            <a:off x="3657600" y="1600200"/>
            <a:ext cx="5029200" cy="5257800"/>
          </a:xfrm>
        </p:spPr>
        <p:txBody>
          <a:bodyPr>
            <a:normAutofit/>
          </a:bodyPr>
          <a:lstStyle/>
          <a:p>
            <a:pPr>
              <a:buFont typeface="Wingdings" panose="05000000000000000000" pitchFamily="2" charset="2"/>
              <a:buChar char="§"/>
            </a:pPr>
            <a:r>
              <a:rPr lang="en-US" dirty="0">
                <a:solidFill>
                  <a:schemeClr val="accent6"/>
                </a:solidFill>
              </a:rPr>
              <a:t>T</a:t>
            </a:r>
            <a:r>
              <a:rPr lang="en-US" dirty="0" smtClean="0">
                <a:solidFill>
                  <a:schemeClr val="accent6"/>
                </a:solidFill>
              </a:rPr>
              <a:t>he earthly material (shared with animals, Gen. 2:7, 19)</a:t>
            </a:r>
          </a:p>
          <a:p>
            <a:pPr>
              <a:buFont typeface="Wingdings" panose="05000000000000000000" pitchFamily="2" charset="2"/>
              <a:buChar char="§"/>
            </a:pPr>
            <a:r>
              <a:rPr lang="en-US" dirty="0" smtClean="0">
                <a:solidFill>
                  <a:srgbClr val="00B050"/>
                </a:solidFill>
              </a:rPr>
              <a:t>Natural life, the animation quality of the body and blood (shared with animals, Gen. 1:20, 21, 30, &amp; 2:7; 9:4)</a:t>
            </a:r>
          </a:p>
          <a:p>
            <a:pPr>
              <a:buFont typeface="Wingdings" panose="05000000000000000000" pitchFamily="2" charset="2"/>
              <a:buChar char="§"/>
            </a:pPr>
            <a:r>
              <a:rPr lang="en-US" dirty="0" smtClean="0"/>
              <a:t>The imperishable component which makes man in the image of God (Eccl. 3:21; 8:8; 12:7; Zech. 12:1; Jas. 2:26)</a:t>
            </a:r>
            <a:endParaRPr lang="en-US" dirty="0"/>
          </a:p>
        </p:txBody>
      </p:sp>
      <p:sp>
        <p:nvSpPr>
          <p:cNvPr id="6" name="TextBox 5"/>
          <p:cNvSpPr txBox="1"/>
          <p:nvPr/>
        </p:nvSpPr>
        <p:spPr>
          <a:xfrm>
            <a:off x="533401" y="3886200"/>
            <a:ext cx="2286000" cy="2308324"/>
          </a:xfrm>
          <a:prstGeom prst="rect">
            <a:avLst/>
          </a:prstGeom>
          <a:noFill/>
        </p:spPr>
        <p:txBody>
          <a:bodyPr wrap="square" rtlCol="0">
            <a:spAutoFit/>
          </a:bodyPr>
          <a:lstStyle/>
          <a:p>
            <a:pPr algn="ctr"/>
            <a:r>
              <a:rPr lang="en-US" sz="2400" dirty="0" smtClean="0">
                <a:solidFill>
                  <a:schemeClr val="accent1">
                    <a:lumMod val="60000"/>
                    <a:lumOff val="40000"/>
                  </a:schemeClr>
                </a:solidFill>
              </a:rPr>
              <a:t>“Soul” and “Spirit” can be used interchangeably and in various ways</a:t>
            </a:r>
            <a:endParaRPr lang="en-US" sz="2400" dirty="0">
              <a:solidFill>
                <a:schemeClr val="accent1">
                  <a:lumMod val="60000"/>
                  <a:lumOff val="4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15352" y="3887154"/>
            <a:ext cx="4779643" cy="552449"/>
          </a:xfrm>
          <a:prstGeom prst="rect">
            <a:avLst/>
          </a:prstGeom>
          <a:ln>
            <a:noFill/>
          </a:ln>
          <a:effectLst>
            <a:softEdge rad="112500"/>
          </a:effectLst>
        </p:spPr>
      </p:pic>
    </p:spTree>
    <p:extLst>
      <p:ext uri="{BB962C8B-B14F-4D97-AF65-F5344CB8AC3E}">
        <p14:creationId xmlns:p14="http://schemas.microsoft.com/office/powerpoint/2010/main" val="9466895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1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þ"/>
            </a:pPr>
            <a:r>
              <a:rPr lang="en-US" sz="2800" dirty="0" smtClean="0">
                <a:latin typeface="Adobe Gothic Std B" pitchFamily="34" charset="-128"/>
                <a:ea typeface="Adobe Gothic Std B" pitchFamily="34" charset="-128"/>
              </a:rPr>
              <a:t>Body</a:t>
            </a:r>
            <a:r>
              <a:rPr lang="en-US" sz="2800" dirty="0" smtClean="0"/>
              <a:t> (1 Cor. 15:40, 41; Phil 3:21; Col. 2:11; etc.)</a:t>
            </a:r>
          </a:p>
          <a:p>
            <a:pPr>
              <a:buFont typeface="Wingdings" panose="05000000000000000000" pitchFamily="2" charset="2"/>
              <a:buChar char="þ"/>
            </a:pPr>
            <a:r>
              <a:rPr lang="en-US" sz="2800" dirty="0" smtClean="0">
                <a:latin typeface="Adobe Gothic Std B" pitchFamily="34" charset="-128"/>
                <a:ea typeface="Adobe Gothic Std B" pitchFamily="34" charset="-128"/>
              </a:rPr>
              <a:t>Soul</a:t>
            </a:r>
            <a:r>
              <a:rPr lang="en-US" sz="2800" dirty="0" smtClean="0"/>
              <a:t> (Matt. 10:28; Gen. 34:3, 8; Acts 4:32; etc.)</a:t>
            </a:r>
          </a:p>
          <a:p>
            <a:pPr>
              <a:buFont typeface="Wingdings" panose="05000000000000000000" pitchFamily="2" charset="2"/>
              <a:buChar char="þ"/>
            </a:pPr>
            <a:r>
              <a:rPr lang="en-US" sz="2800" dirty="0" smtClean="0">
                <a:latin typeface="Adobe Gothic Std B" pitchFamily="34" charset="-128"/>
                <a:ea typeface="Adobe Gothic Std B" pitchFamily="34" charset="-128"/>
              </a:rPr>
              <a:t>Spirit</a:t>
            </a:r>
            <a:r>
              <a:rPr lang="en-US" sz="2800" dirty="0" smtClean="0"/>
              <a:t> (Gen. 41:8; 45:27; Josh. 5:1; Eccl. 3:21; </a:t>
            </a:r>
            <a:br>
              <a:rPr lang="en-US" sz="2800" dirty="0" smtClean="0"/>
            </a:br>
            <a:r>
              <a:rPr lang="en-US" sz="2800" dirty="0" smtClean="0"/>
              <a:t>1 Jn. 4:1; etc.)</a:t>
            </a:r>
          </a:p>
          <a:p>
            <a:pPr lvl="1"/>
            <a:r>
              <a:rPr lang="en-US" sz="2400" dirty="0" smtClean="0"/>
              <a:t>Many more definitions could be seen by researching the original Greek and Hebrew words</a:t>
            </a:r>
          </a:p>
          <a:p>
            <a:pPr lvl="1"/>
            <a:r>
              <a:rPr lang="en-US" sz="2400" dirty="0" smtClean="0"/>
              <a:t>Word studies require contextual studies</a:t>
            </a:r>
            <a:endParaRPr lang="en-US" sz="2400" dirty="0"/>
          </a:p>
        </p:txBody>
      </p:sp>
      <p:sp>
        <p:nvSpPr>
          <p:cNvPr id="3" name="Title 2"/>
          <p:cNvSpPr>
            <a:spLocks noGrp="1"/>
          </p:cNvSpPr>
          <p:nvPr>
            <p:ph type="title"/>
          </p:nvPr>
        </p:nvSpPr>
        <p:spPr/>
        <p:txBody>
          <a:bodyPr/>
          <a:lstStyle/>
          <a:p>
            <a:r>
              <a:rPr lang="en-US" sz="4400" dirty="0" smtClean="0"/>
              <a:t>Words Do Not Always Mean The Same Thing</a:t>
            </a:r>
            <a:endParaRPr lang="en-US" sz="4400" dirty="0"/>
          </a:p>
        </p:txBody>
      </p:sp>
    </p:spTree>
    <p:extLst>
      <p:ext uri="{BB962C8B-B14F-4D97-AF65-F5344CB8AC3E}">
        <p14:creationId xmlns:p14="http://schemas.microsoft.com/office/powerpoint/2010/main" val="8718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495800" cy="5257800"/>
          </a:xfrm>
          <a:prstGeom prst="rect">
            <a:avLst/>
          </a:prstGeom>
          <a:ln>
            <a:solidFill>
              <a:schemeClr val="accent1"/>
            </a:solidFill>
          </a:ln>
        </p:spPr>
        <p:txBody>
          <a:bodyPr>
            <a:normAutofit lnSpcReduction="10000"/>
          </a:bodyPr>
          <a:lstStyle/>
          <a:p>
            <a:r>
              <a:rPr lang="en-US" dirty="0" smtClean="0"/>
              <a:t>“who will transform our lowly body that it may be conformed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to His glorious body,</a:t>
            </a:r>
            <a:r>
              <a:rPr lang="en-US" b="1" dirty="0" smtClean="0"/>
              <a:t> </a:t>
            </a:r>
            <a:r>
              <a:rPr lang="en-US" dirty="0" smtClean="0"/>
              <a:t>according to the working by which He is able even to subdue all things to Himself” (Phil. 3:21; cf. 1 Cor. 15:44)</a:t>
            </a:r>
          </a:p>
          <a:p>
            <a:r>
              <a:rPr lang="en-US" dirty="0" smtClean="0"/>
              <a:t>Our present body is lowly</a:t>
            </a:r>
          </a:p>
          <a:p>
            <a:r>
              <a:rPr lang="en-US" dirty="0" smtClean="0"/>
              <a:t>Will one day be transformed to spiritual</a:t>
            </a:r>
          </a:p>
          <a:p>
            <a:pPr lvl="1"/>
            <a:r>
              <a:rPr lang="en-US" dirty="0" smtClean="0"/>
              <a:t>Like corn (1 Cor. 15:35-38)</a:t>
            </a:r>
          </a:p>
          <a:p>
            <a:endParaRPr lang="en-US" dirty="0"/>
          </a:p>
        </p:txBody>
      </p:sp>
      <p:sp>
        <p:nvSpPr>
          <p:cNvPr id="2" name="Title 1"/>
          <p:cNvSpPr>
            <a:spLocks noGrp="1"/>
          </p:cNvSpPr>
          <p:nvPr>
            <p:ph type="title"/>
          </p:nvPr>
        </p:nvSpPr>
        <p:spPr/>
        <p:txBody>
          <a:bodyPr>
            <a:normAutofit fontScale="90000"/>
          </a:bodyPr>
          <a:lstStyle/>
          <a:p>
            <a:r>
              <a:rPr lang="en-US" dirty="0" smtClean="0"/>
              <a:t>Our Bodies Reflect the Awesome “Spiritual Body” of God</a:t>
            </a:r>
            <a:endParaRPr lang="en-US" dirty="0"/>
          </a:p>
        </p:txBody>
      </p:sp>
      <p:sp>
        <p:nvSpPr>
          <p:cNvPr id="3" name="Content Placeholder 2"/>
          <p:cNvSpPr>
            <a:spLocks noGrp="1"/>
          </p:cNvSpPr>
          <p:nvPr>
            <p:ph sz="half" idx="1"/>
          </p:nvPr>
        </p:nvSpPr>
        <p:spPr>
          <a:xfrm>
            <a:off x="457200" y="1600200"/>
            <a:ext cx="4114800" cy="5257800"/>
          </a:xfrm>
          <a:prstGeom prst="rect">
            <a:avLst/>
          </a:prstGeom>
        </p:spPr>
        <p:txBody>
          <a:bodyPr>
            <a:normAutofit lnSpcReduction="10000"/>
          </a:bodyPr>
          <a:lstStyle/>
          <a:p>
            <a:r>
              <a:rPr lang="en-US" dirty="0" smtClean="0"/>
              <a:t>Eyes to see</a:t>
            </a:r>
          </a:p>
          <a:p>
            <a:pPr lvl="1"/>
            <a:r>
              <a:rPr lang="en-US" dirty="0" smtClean="0"/>
              <a:t>God sees everything</a:t>
            </a:r>
          </a:p>
          <a:p>
            <a:r>
              <a:rPr lang="en-US" dirty="0" smtClean="0"/>
              <a:t>Mouth to communicate</a:t>
            </a:r>
          </a:p>
          <a:p>
            <a:pPr lvl="1"/>
            <a:r>
              <a:rPr lang="en-US" dirty="0" smtClean="0"/>
              <a:t>God communicates</a:t>
            </a:r>
          </a:p>
          <a:p>
            <a:r>
              <a:rPr lang="en-US" dirty="0" smtClean="0"/>
              <a:t>Hands to work, build, etc.</a:t>
            </a:r>
          </a:p>
          <a:p>
            <a:pPr lvl="1"/>
            <a:r>
              <a:rPr lang="en-US" dirty="0" smtClean="0"/>
              <a:t>God works</a:t>
            </a:r>
          </a:p>
          <a:p>
            <a:r>
              <a:rPr lang="en-US" dirty="0" smtClean="0"/>
              <a:t>Mind to reason, love, hate, remember, etc.</a:t>
            </a:r>
          </a:p>
          <a:p>
            <a:pPr lvl="1"/>
            <a:r>
              <a:rPr lang="en-US" dirty="0" smtClean="0"/>
              <a:t>God reasons, loves, hates, remembers, etc.</a:t>
            </a:r>
          </a:p>
          <a:p>
            <a:r>
              <a:rPr lang="en-US" dirty="0" smtClean="0"/>
              <a:t>Etc. </a:t>
            </a:r>
          </a:p>
        </p:txBody>
      </p:sp>
    </p:spTree>
    <p:extLst>
      <p:ext uri="{BB962C8B-B14F-4D97-AF65-F5344CB8AC3E}">
        <p14:creationId xmlns:p14="http://schemas.microsoft.com/office/powerpoint/2010/main" val="3711591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133601"/>
            <a:ext cx="7745505" cy="4724400"/>
          </a:xfrm>
        </p:spPr>
        <p:txBody>
          <a:bodyPr>
            <a:normAutofit lnSpcReduction="10000"/>
          </a:bodyPr>
          <a:lstStyle/>
          <a:p>
            <a:r>
              <a:rPr lang="en-US" dirty="0" smtClean="0"/>
              <a:t>A resemblance of God unlike the animals (Gen. 1:26; Job 32:8; 1 Cor. 2:11)</a:t>
            </a:r>
          </a:p>
          <a:p>
            <a:r>
              <a:rPr lang="en-US" dirty="0" smtClean="0"/>
              <a:t>Intelligent (Gen. 2:19)</a:t>
            </a:r>
          </a:p>
          <a:p>
            <a:r>
              <a:rPr lang="en-US" dirty="0" smtClean="0"/>
              <a:t>Capable of tending and keeping (Gen. 2:8, 15)</a:t>
            </a:r>
          </a:p>
          <a:p>
            <a:pPr lvl="1">
              <a:buFont typeface="Wingdings" panose="05000000000000000000" pitchFamily="2" charset="2"/>
              <a:buChar char="§"/>
            </a:pPr>
            <a:r>
              <a:rPr lang="en-US" dirty="0" smtClean="0"/>
              <a:t>Upright stature</a:t>
            </a:r>
          </a:p>
          <a:p>
            <a:pPr lvl="1">
              <a:buFont typeface="Wingdings" panose="05000000000000000000" pitchFamily="2" charset="2"/>
              <a:buChar char="§"/>
            </a:pPr>
            <a:r>
              <a:rPr lang="en-US" dirty="0" smtClean="0"/>
              <a:t>Dominion</a:t>
            </a:r>
          </a:p>
          <a:p>
            <a:pPr lvl="1">
              <a:buFont typeface="Wingdings" panose="05000000000000000000" pitchFamily="2" charset="2"/>
              <a:buChar char="§"/>
            </a:pPr>
            <a:r>
              <a:rPr lang="en-US" dirty="0" smtClean="0"/>
              <a:t>A spirit that never dies</a:t>
            </a:r>
          </a:p>
          <a:p>
            <a:pPr lvl="1">
              <a:buFont typeface="Wingdings" panose="05000000000000000000" pitchFamily="2" charset="2"/>
              <a:buChar char="§"/>
            </a:pPr>
            <a:r>
              <a:rPr lang="en-US" dirty="0" smtClean="0"/>
              <a:t>Understanding which surpasses all animals</a:t>
            </a:r>
          </a:p>
          <a:p>
            <a:pPr lvl="1">
              <a:buFont typeface="Wingdings" panose="05000000000000000000" pitchFamily="2" charset="2"/>
              <a:buChar char="§"/>
            </a:pPr>
            <a:r>
              <a:rPr lang="en-US" dirty="0" smtClean="0"/>
              <a:t>Feelings</a:t>
            </a:r>
          </a:p>
          <a:p>
            <a:pPr lvl="1">
              <a:buFont typeface="Wingdings" panose="05000000000000000000" pitchFamily="2" charset="2"/>
              <a:buChar char="§"/>
            </a:pPr>
            <a:r>
              <a:rPr lang="en-US" dirty="0" smtClean="0"/>
              <a:t>Imagination</a:t>
            </a:r>
          </a:p>
          <a:p>
            <a:pPr lvl="1">
              <a:buFont typeface="Wingdings" panose="05000000000000000000" pitchFamily="2" charset="2"/>
              <a:buChar char="§"/>
            </a:pPr>
            <a:r>
              <a:rPr lang="en-US" dirty="0" smtClean="0"/>
              <a:t>Appreciation for what is beautiful</a:t>
            </a:r>
          </a:p>
          <a:p>
            <a:pPr lvl="1">
              <a:buFont typeface="Wingdings" panose="05000000000000000000" pitchFamily="2" charset="2"/>
              <a:buChar char="§"/>
            </a:pPr>
            <a:r>
              <a:rPr lang="en-US" i="1" dirty="0" smtClean="0"/>
              <a:t>Intentions</a:t>
            </a:r>
            <a:r>
              <a:rPr lang="en-US" dirty="0" smtClean="0"/>
              <a:t> rather than mere </a:t>
            </a:r>
            <a:r>
              <a:rPr lang="en-US" i="1" dirty="0" smtClean="0"/>
              <a:t>impulses</a:t>
            </a:r>
            <a:endParaRPr lang="en-US" i="1" dirty="0"/>
          </a:p>
        </p:txBody>
      </p:sp>
      <p:sp>
        <p:nvSpPr>
          <p:cNvPr id="3" name="Title 2"/>
          <p:cNvSpPr>
            <a:spLocks noGrp="1"/>
          </p:cNvSpPr>
          <p:nvPr>
            <p:ph type="title"/>
          </p:nvPr>
        </p:nvSpPr>
        <p:spPr/>
        <p:txBody>
          <a:bodyPr/>
          <a:lstStyle/>
          <a:p>
            <a:r>
              <a:rPr lang="en-US" sz="4800" dirty="0" smtClean="0"/>
              <a:t>Mankind – Not A Complex Kind Of Animal</a:t>
            </a:r>
            <a:endParaRPr lang="en-US" sz="4800" dirty="0"/>
          </a:p>
        </p:txBody>
      </p:sp>
    </p:spTree>
    <p:extLst>
      <p:ext uri="{BB962C8B-B14F-4D97-AF65-F5344CB8AC3E}">
        <p14:creationId xmlns:p14="http://schemas.microsoft.com/office/powerpoint/2010/main" val="61566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lnSpcReduction="10000"/>
          </a:bodyPr>
          <a:lstStyle/>
          <a:p>
            <a:r>
              <a:rPr lang="en-US" dirty="0"/>
              <a:t>Self-awareness </a:t>
            </a:r>
          </a:p>
          <a:p>
            <a:pPr lvl="1"/>
            <a:r>
              <a:rPr lang="en-US" dirty="0"/>
              <a:t>“And God said to Moses, ‘I AM WHO I AM.’…” (Ex. 3:14)</a:t>
            </a:r>
          </a:p>
          <a:p>
            <a:r>
              <a:rPr lang="en-US" dirty="0"/>
              <a:t>A memory</a:t>
            </a:r>
          </a:p>
          <a:p>
            <a:pPr lvl="1"/>
            <a:r>
              <a:rPr lang="en-US" dirty="0"/>
              <a:t>“and said, ‘Cornelius, your prayer has been heard, and your alms are remembered in the sight of God’” (Acts 10:31)</a:t>
            </a:r>
          </a:p>
          <a:p>
            <a:r>
              <a:rPr lang="en-US" dirty="0"/>
              <a:t>A will</a:t>
            </a:r>
          </a:p>
          <a:p>
            <a:pPr lvl="1"/>
            <a:r>
              <a:rPr lang="en-US" dirty="0"/>
              <a:t>“And when He had removed him, He raised up for them David as king, to whom also He gave testimony and said, ‘I have found David the son of Jesse, a man after My own heart, who will do all My will’” (Acts 13:22</a:t>
            </a:r>
            <a:r>
              <a:rPr lang="en-US" dirty="0" smtClean="0"/>
              <a:t>)</a:t>
            </a:r>
            <a:endParaRPr lang="en-US" dirty="0"/>
          </a:p>
        </p:txBody>
      </p:sp>
      <p:sp>
        <p:nvSpPr>
          <p:cNvPr id="3" name="Title 2"/>
          <p:cNvSpPr>
            <a:spLocks noGrp="1"/>
          </p:cNvSpPr>
          <p:nvPr>
            <p:ph type="title"/>
          </p:nvPr>
        </p:nvSpPr>
        <p:spPr/>
        <p:txBody>
          <a:bodyPr/>
          <a:lstStyle/>
          <a:p>
            <a:r>
              <a:rPr lang="en-US" sz="4800" dirty="0" smtClean="0"/>
              <a:t>Some Specific Godlike Attributes In Man</a:t>
            </a:r>
            <a:endParaRPr lang="en-US" sz="4800" dirty="0"/>
          </a:p>
        </p:txBody>
      </p:sp>
    </p:spTree>
    <p:extLst>
      <p:ext uri="{BB962C8B-B14F-4D97-AF65-F5344CB8AC3E}">
        <p14:creationId xmlns:p14="http://schemas.microsoft.com/office/powerpoint/2010/main" val="288290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1737</Words>
  <Application>Microsoft Office PowerPoint</Application>
  <PresentationFormat>On-screen Show (4:3)</PresentationFormat>
  <Paragraphs>148</Paragraphs>
  <Slides>17</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Book Antiqua</vt:lpstr>
      <vt:lpstr>Wingdings</vt:lpstr>
      <vt:lpstr>High Tower Text</vt:lpstr>
      <vt:lpstr>David</vt:lpstr>
      <vt:lpstr>Adobe Caslon Pro Bold</vt:lpstr>
      <vt:lpstr>Calibri</vt:lpstr>
      <vt:lpstr>Adobe Gothic Std B</vt:lpstr>
      <vt:lpstr>Office Theme</vt:lpstr>
      <vt:lpstr>Hardcover</vt:lpstr>
      <vt:lpstr>1_Office Theme</vt:lpstr>
      <vt:lpstr>Theme Of The Bible</vt:lpstr>
      <vt:lpstr>Questions</vt:lpstr>
      <vt:lpstr>Three Unique Creations</vt:lpstr>
      <vt:lpstr>The Composition of Man</vt:lpstr>
      <vt:lpstr>Man Is Composed Of Three Things (1 Thess. 5:23; Heb. 4:12)</vt:lpstr>
      <vt:lpstr>Words Do Not Always Mean The Same Thing</vt:lpstr>
      <vt:lpstr>Our Bodies Reflect the Awesome “Spiritual Body” of God</vt:lpstr>
      <vt:lpstr>Mankind – Not A Complex Kind Of Animal</vt:lpstr>
      <vt:lpstr>Some Specific Godlike Attributes In Man</vt:lpstr>
      <vt:lpstr>Some Specific Godlike Attributes In Man</vt:lpstr>
      <vt:lpstr>Some Specific Godlike Attributes In Man</vt:lpstr>
      <vt:lpstr>Some Specific Godlike Attributes In Man</vt:lpstr>
      <vt:lpstr>Other Thoughts</vt:lpstr>
      <vt:lpstr>When You Die, The Spirit Will Take With It All the Divine Characteristics That It Had On Earth</vt:lpstr>
      <vt:lpstr>Notable Quote</vt:lpstr>
      <vt:lpstr>Sin Corrupts the Nature of Man</vt:lpstr>
      <vt:lpstr>The Building Of Woman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Of The Bible</dc:title>
  <dc:creator>Steven J. Wallace</dc:creator>
  <cp:lastModifiedBy>Steven J. Wallace</cp:lastModifiedBy>
  <cp:revision>28</cp:revision>
  <dcterms:created xsi:type="dcterms:W3CDTF">2013-09-18T16:44:20Z</dcterms:created>
  <dcterms:modified xsi:type="dcterms:W3CDTF">2013-10-16T16:09:16Z</dcterms:modified>
</cp:coreProperties>
</file>