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1"/>
  </p:notesMasterIdLst>
  <p:sldIdLst>
    <p:sldId id="262" r:id="rId2"/>
    <p:sldId id="263" r:id="rId3"/>
    <p:sldId id="256" r:id="rId4"/>
    <p:sldId id="257" r:id="rId5"/>
    <p:sldId id="258" r:id="rId6"/>
    <p:sldId id="259" r:id="rId7"/>
    <p:sldId id="260" r:id="rId8"/>
    <p:sldId id="264" r:id="rId9"/>
    <p:sldId id="261" r:id="rId10"/>
  </p:sldIdLst>
  <p:sldSz cx="9144000" cy="6858000" type="screen4x3"/>
  <p:notesSz cx="6858000" cy="9144000"/>
  <p:embeddedFontLst>
    <p:embeddedFont>
      <p:font typeface="Broadway" panose="04040905080B02020502" pitchFamily="82" charset="0"/>
      <p:regular r:id="rId12"/>
    </p:embeddedFont>
    <p:embeddedFont>
      <p:font typeface="Arial Black" panose="020B0A04020102020204" pitchFamily="34" charset="0"/>
      <p:bold r:id="rId13"/>
    </p:embeddedFont>
    <p:embeddedFont>
      <p:font typeface="Calibri" panose="020F0502020204030204" pitchFamily="34" charset="0"/>
      <p:regular r:id="rId14"/>
      <p:bold r:id="rId15"/>
      <p:italic r:id="rId16"/>
      <p:boldItalic r:id="rId17"/>
    </p:embeddedFont>
    <p:embeddedFont>
      <p:font typeface="Candara" panose="020E0502030303020204" pitchFamily="34" charset="0"/>
      <p:regular r:id="rId18"/>
      <p:bold r:id="rId19"/>
      <p:italic r:id="rId20"/>
      <p:boldItalic r:id="rId21"/>
    </p:embeddedFont>
    <p:embeddedFont>
      <p:font typeface="Impact" panose="020B0806030902050204" pitchFamily="34" charset="0"/>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217" autoAdjust="0"/>
  </p:normalViewPr>
  <p:slideViewPr>
    <p:cSldViewPr snapToGrid="0">
      <p:cViewPr varScale="1">
        <p:scale>
          <a:sx n="74" d="100"/>
          <a:sy n="74" d="100"/>
        </p:scale>
        <p:origin x="118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0666E-E9EC-4D58-9718-ECB1F8F93919}" type="datetimeFigureOut">
              <a:rPr lang="en-US" smtClean="0"/>
              <a:t>9/9/2016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8FFBF-80DA-4A2B-B40D-C58C86453FD4}" type="slidenum">
              <a:rPr lang="en-US" smtClean="0"/>
              <a:t>‹#›</a:t>
            </a:fld>
            <a:endParaRPr lang="en-US"/>
          </a:p>
        </p:txBody>
      </p:sp>
    </p:spTree>
    <p:extLst>
      <p:ext uri="{BB962C8B-B14F-4D97-AF65-F5344CB8AC3E}">
        <p14:creationId xmlns:p14="http://schemas.microsoft.com/office/powerpoint/2010/main" val="347540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639AD5C-7D26-4D9A-8556-A97511B789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1531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639AD5C-7D26-4D9A-8556-A97511B789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311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639AD5C-7D26-4D9A-8556-A97511B789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6703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639AD5C-7D26-4D9A-8556-A97511B789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2582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639AD5C-7D26-4D9A-8556-A97511B789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57918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639AD5C-7D26-4D9A-8556-A97511B789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9315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FFBF-80DA-4A2B-B40D-C58C86453FD4}" type="slidenum">
              <a:rPr lang="en-US" smtClean="0"/>
              <a:t>8</a:t>
            </a:fld>
            <a:endParaRPr lang="en-US"/>
          </a:p>
        </p:txBody>
      </p:sp>
    </p:spTree>
    <p:extLst>
      <p:ext uri="{BB962C8B-B14F-4D97-AF65-F5344CB8AC3E}">
        <p14:creationId xmlns:p14="http://schemas.microsoft.com/office/powerpoint/2010/main" val="416529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639AD5C-7D26-4D9A-8556-A97511B789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64690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752371" y="4364351"/>
            <a:ext cx="3187805" cy="416827"/>
          </a:xfrm>
        </p:spPr>
        <p:txBody>
          <a:bodyPr anchor="ctr">
            <a:normAutofit/>
          </a:bodyPr>
          <a:lstStyle>
            <a:lvl1pPr>
              <a:defRPr sz="2000"/>
            </a:lvl1pPr>
          </a:lstStyle>
          <a:p>
            <a:pPr lvl="0"/>
            <a:r>
              <a:rPr lang="en-US" dirty="0"/>
              <a:t>Add Your Subtitle</a:t>
            </a:r>
          </a:p>
        </p:txBody>
      </p:sp>
      <p:sp>
        <p:nvSpPr>
          <p:cNvPr id="6" name="Title 1"/>
          <p:cNvSpPr>
            <a:spLocks noGrp="1"/>
          </p:cNvSpPr>
          <p:nvPr>
            <p:ph type="title" hasCustomPrompt="1"/>
          </p:nvPr>
        </p:nvSpPr>
        <p:spPr>
          <a:xfrm>
            <a:off x="3752371" y="2876944"/>
            <a:ext cx="5047981" cy="1406194"/>
          </a:xfrm>
        </p:spPr>
        <p:txBody>
          <a:bodyPr>
            <a:normAutofit/>
          </a:bodyPr>
          <a:lstStyle>
            <a:lvl1pPr>
              <a:defRPr sz="4800" b="1" cap="none" spc="0">
                <a:ln w="9525">
                  <a:solidFill>
                    <a:schemeClr val="bg1"/>
                  </a:solidFill>
                  <a:prstDash val="solid"/>
                </a:ln>
                <a:solidFill>
                  <a:schemeClr val="tx1"/>
                </a:solidFill>
                <a:effectLst>
                  <a:outerShdw blurRad="12700" dist="38100" dir="2700000" algn="tl" rotWithShape="0">
                    <a:schemeClr val="bg1">
                      <a:lumMod val="50000"/>
                    </a:schemeClr>
                  </a:outerShdw>
                </a:effectLst>
              </a:defRPr>
            </a:lvl1pPr>
          </a:lstStyle>
          <a:p>
            <a:r>
              <a:rPr lang="en-US" dirty="0"/>
              <a:t>Add Your Title</a:t>
            </a:r>
          </a:p>
        </p:txBody>
      </p:sp>
    </p:spTree>
    <p:extLst>
      <p:ext uri="{BB962C8B-B14F-4D97-AF65-F5344CB8AC3E}">
        <p14:creationId xmlns:p14="http://schemas.microsoft.com/office/powerpoint/2010/main" val="374526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98825" y="223407"/>
            <a:ext cx="8523941" cy="5015965"/>
          </a:xfrm>
        </p:spPr>
        <p:txBody>
          <a:bodyPr anchor="ctr">
            <a:normAutofit/>
          </a:bodyPr>
          <a:lstStyle>
            <a:lvl1pPr algn="ctr">
              <a:defRPr sz="3600"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57265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98825" y="223407"/>
            <a:ext cx="8523941" cy="5015965"/>
          </a:xfrm>
        </p:spPr>
        <p:txBody>
          <a:bodyPr anchor="t" anchorCtr="0">
            <a:normAutofit/>
          </a:bodyPr>
          <a:lstStyle>
            <a:lvl1pPr algn="ctr">
              <a:defRPr sz="3600"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2584840" y="5368033"/>
            <a:ext cx="3601761" cy="1066516"/>
          </a:xfrm>
        </p:spPr>
        <p:txBody>
          <a:bodyPr>
            <a:normAutofit/>
          </a:bodyPr>
          <a:lstStyle>
            <a:lvl1pPr>
              <a:defRPr sz="2400"/>
            </a:lvl1pPr>
          </a:lstStyle>
          <a:p>
            <a:r>
              <a:rPr lang="en-US" dirty="0"/>
              <a:t>Add Your Title</a:t>
            </a:r>
          </a:p>
        </p:txBody>
      </p:sp>
    </p:spTree>
    <p:extLst>
      <p:ext uri="{BB962C8B-B14F-4D97-AF65-F5344CB8AC3E}">
        <p14:creationId xmlns:p14="http://schemas.microsoft.com/office/powerpoint/2010/main" val="28214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98825" y="223407"/>
            <a:ext cx="8523941" cy="501596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2584840" y="5368033"/>
            <a:ext cx="3601761" cy="1066516"/>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184966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9" y="561831"/>
            <a:ext cx="8160063" cy="4486813"/>
          </a:xfrm>
        </p:spPr>
        <p:txBody>
          <a:bodyPr anchor="ctr">
            <a:normAutofit/>
          </a:bodyPr>
          <a:lstStyle>
            <a:lvl1pPr marL="0" indent="0">
              <a:buFont typeface="Arial"/>
              <a:buNone/>
              <a:defRPr sz="3600"/>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9"/>
            <a:ext cx="8159750" cy="990253"/>
          </a:xfrm>
        </p:spPr>
        <p:txBody>
          <a:bodyPr>
            <a:normAutofit/>
          </a:bodyPr>
          <a:lstStyle>
            <a:lvl1pPr>
              <a:defRPr sz="1800" baseline="0"/>
            </a:lvl1pPr>
          </a:lstStyle>
          <a:p>
            <a:pPr lvl="0"/>
            <a:r>
              <a:rPr lang="en-US" dirty="0"/>
              <a:t>Add Verse Here</a:t>
            </a:r>
          </a:p>
        </p:txBody>
      </p:sp>
    </p:spTree>
    <p:extLst>
      <p:ext uri="{BB962C8B-B14F-4D97-AF65-F5344CB8AC3E}">
        <p14:creationId xmlns:p14="http://schemas.microsoft.com/office/powerpoint/2010/main" val="115790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9" y="561829"/>
            <a:ext cx="8160063" cy="5805547"/>
          </a:xfrm>
        </p:spPr>
        <p:txBody>
          <a:bodyPr anchor="ctr">
            <a:normAutofit/>
          </a:bodyPr>
          <a:lstStyle>
            <a:lvl1pPr marL="0" indent="0">
              <a:buFont typeface="Arial"/>
              <a:buNone/>
              <a:defRPr sz="3600"/>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227173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9/9/2016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523518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457" y="2702773"/>
            <a:ext cx="5047981" cy="1406194"/>
          </a:xfrm>
        </p:spPr>
        <p:txBody>
          <a:bodyPr>
            <a:noAutofit/>
          </a:bodyPr>
          <a:lstStyle/>
          <a:p>
            <a:r>
              <a:rPr lang="en-US" sz="5400" dirty="0"/>
              <a:t>What Do </a:t>
            </a:r>
            <a:r>
              <a:rPr lang="en-US" sz="6600" dirty="0"/>
              <a:t>YOUNG PEOPLE</a:t>
            </a:r>
            <a:br>
              <a:rPr lang="en-US" sz="5400" dirty="0"/>
            </a:br>
            <a:r>
              <a:rPr lang="en-US" sz="6600" spc="600" dirty="0">
                <a:latin typeface="Broadway" panose="04040905080B02020502" pitchFamily="82" charset="0"/>
              </a:rPr>
              <a:t>NEED</a:t>
            </a:r>
            <a:br>
              <a:rPr lang="en-US" sz="7200" dirty="0"/>
            </a:br>
            <a:r>
              <a:rPr lang="en-US" sz="5400" dirty="0"/>
              <a:t>on the</a:t>
            </a:r>
            <a:br>
              <a:rPr lang="en-US" sz="5400" dirty="0"/>
            </a:br>
            <a:r>
              <a:rPr lang="en-US" sz="7200" spc="600" dirty="0">
                <a:latin typeface="Broadway" panose="04040905080B02020502" pitchFamily="82" charset="0"/>
              </a:rPr>
              <a:t>WAY?</a:t>
            </a:r>
            <a:endParaRPr lang="en-US" sz="5400" spc="600" dirty="0">
              <a:latin typeface="Broadway" panose="04040905080B02020502" pitchFamily="82" charset="0"/>
            </a:endParaRPr>
          </a:p>
        </p:txBody>
      </p:sp>
      <p:sp>
        <p:nvSpPr>
          <p:cNvPr id="2" name="TextBox 1"/>
          <p:cNvSpPr txBox="1"/>
          <p:nvPr/>
        </p:nvSpPr>
        <p:spPr>
          <a:xfrm>
            <a:off x="5988985" y="6488668"/>
            <a:ext cx="758541"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Part 2</a:t>
            </a:r>
          </a:p>
        </p:txBody>
      </p:sp>
    </p:spTree>
    <p:extLst>
      <p:ext uri="{BB962C8B-B14F-4D97-AF65-F5344CB8AC3E}">
        <p14:creationId xmlns:p14="http://schemas.microsoft.com/office/powerpoint/2010/main" val="1262769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b="1" dirty="0">
                <a:effectLst>
                  <a:innerShdw blurRad="114300">
                    <a:prstClr val="black"/>
                  </a:innerShdw>
                </a:effectLst>
              </a:rPr>
              <a:t>1. A Clear View Of Sin</a:t>
            </a:r>
          </a:p>
        </p:txBody>
      </p:sp>
    </p:spTree>
    <p:extLst>
      <p:ext uri="{BB962C8B-B14F-4D97-AF65-F5344CB8AC3E}">
        <p14:creationId xmlns:p14="http://schemas.microsoft.com/office/powerpoint/2010/main" val="15663650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dirty="0">
                <a:effectLst>
                  <a:outerShdw blurRad="38100" dist="38100" dir="2700000" algn="tl">
                    <a:srgbClr val="000000">
                      <a:alpha val="43137"/>
                    </a:srgbClr>
                  </a:outerShdw>
                </a:effectLst>
                <a:latin typeface="Arial Black" panose="020B0A04020102020204" pitchFamily="34" charset="0"/>
              </a:rPr>
              <a:t>NEVER MINIMIZE SIN</a:t>
            </a:r>
          </a:p>
          <a:p>
            <a:endParaRPr lang="en-US" dirty="0"/>
          </a:p>
          <a:p>
            <a:r>
              <a:rPr lang="en-US" sz="4000" dirty="0"/>
              <a:t>“Catch us the foxes, </a:t>
            </a:r>
            <a:r>
              <a:rPr lang="en-US" sz="4000" u="sng" dirty="0"/>
              <a:t>The little foxes </a:t>
            </a:r>
            <a:r>
              <a:rPr lang="en-US" sz="4000" dirty="0"/>
              <a:t>that </a:t>
            </a:r>
            <a:r>
              <a:rPr lang="en-US" sz="4000" u="sng" dirty="0"/>
              <a:t>spoil the vines</a:t>
            </a:r>
            <a:r>
              <a:rPr lang="en-US" sz="4000" dirty="0"/>
              <a:t>, For our vines have tender grapes.”</a:t>
            </a:r>
          </a:p>
          <a:p>
            <a:r>
              <a:rPr lang="en-US" sz="4000" dirty="0"/>
              <a:t>Song of Songs 2:15</a:t>
            </a:r>
          </a:p>
          <a:p>
            <a:endParaRPr lang="en-US" dirty="0"/>
          </a:p>
        </p:txBody>
      </p:sp>
      <p:sp>
        <p:nvSpPr>
          <p:cNvPr id="3" name="Title 2"/>
          <p:cNvSpPr>
            <a:spLocks noGrp="1"/>
          </p:cNvSpPr>
          <p:nvPr>
            <p:ph type="title"/>
          </p:nvPr>
        </p:nvSpPr>
        <p:spPr/>
        <p:txBody>
          <a:bodyPr/>
          <a:lstStyle/>
          <a:p>
            <a:endParaRPr lang="en-US"/>
          </a:p>
        </p:txBody>
      </p:sp>
      <p:sp>
        <p:nvSpPr>
          <p:cNvPr id="4" name="TextBox 3"/>
          <p:cNvSpPr txBox="1"/>
          <p:nvPr/>
        </p:nvSpPr>
        <p:spPr>
          <a:xfrm>
            <a:off x="3824920" y="1001486"/>
            <a:ext cx="1471749"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30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Impact" panose="020B0806030902050204" pitchFamily="34" charset="0"/>
              </a:rPr>
              <a:t>IT SPOILS</a:t>
            </a:r>
          </a:p>
        </p:txBody>
      </p:sp>
    </p:spTree>
    <p:extLst>
      <p:ext uri="{BB962C8B-B14F-4D97-AF65-F5344CB8AC3E}">
        <p14:creationId xmlns:p14="http://schemas.microsoft.com/office/powerpoint/2010/main" val="2903181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 Placeholder 1"/>
          <p:cNvSpPr>
            <a:spLocks noGrp="1"/>
          </p:cNvSpPr>
          <p:nvPr>
            <p:ph type="body" sz="quarter" idx="10"/>
          </p:nvPr>
        </p:nvSpPr>
        <p:spPr>
          <a:xfrm>
            <a:off x="298825" y="223407"/>
            <a:ext cx="8523941" cy="5731079"/>
          </a:xfrm>
        </p:spPr>
        <p:txBody>
          <a:bodyPr>
            <a:normAutofit/>
          </a:bodyPr>
          <a:lstStyle/>
          <a:p>
            <a:r>
              <a:rPr lang="en-US" sz="4000" dirty="0">
                <a:effectLst>
                  <a:outerShdw blurRad="38100" dist="38100" dir="2700000" algn="tl">
                    <a:srgbClr val="000000">
                      <a:alpha val="43137"/>
                    </a:srgbClr>
                  </a:outerShdw>
                </a:effectLst>
                <a:latin typeface="Arial Black" panose="020B0A04020102020204" pitchFamily="34" charset="0"/>
              </a:rPr>
              <a:t>NEVER MINIMIZE SIN</a:t>
            </a:r>
          </a:p>
          <a:p>
            <a:endParaRPr lang="en-US" dirty="0"/>
          </a:p>
          <a:p>
            <a:r>
              <a:rPr lang="en-US" sz="4200" dirty="0">
                <a:effectLst>
                  <a:outerShdw blurRad="38100" dist="38100" dir="2700000" algn="tl">
                    <a:srgbClr val="000000">
                      <a:alpha val="43137"/>
                    </a:srgbClr>
                  </a:outerShdw>
                </a:effectLst>
              </a:rPr>
              <a:t>“But the cowardly, unbelieving, abominable, murderers, sexually immoral, sorcerers, idolaters, and all liars shall have their part in the lake which burns with fire and brimstone, which is the second death.”</a:t>
            </a:r>
          </a:p>
          <a:p>
            <a:endParaRPr lang="en-US" dirty="0"/>
          </a:p>
        </p:txBody>
      </p:sp>
      <p:sp>
        <p:nvSpPr>
          <p:cNvPr id="6" name="TextBox 5"/>
          <p:cNvSpPr txBox="1"/>
          <p:nvPr/>
        </p:nvSpPr>
        <p:spPr>
          <a:xfrm>
            <a:off x="3428124" y="1001486"/>
            <a:ext cx="226536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300" normalizeH="0" baseline="0" noProof="0" dirty="0">
                <a:ln>
                  <a:noFill/>
                </a:ln>
                <a:solidFill>
                  <a:sysClr val="windowText" lastClr="000000"/>
                </a:solidFill>
                <a:effectLst>
                  <a:outerShdw blurRad="38100" dist="38100" dir="2700000" algn="tl">
                    <a:srgbClr val="000000">
                      <a:alpha val="43137"/>
                    </a:srgbClr>
                  </a:outerShdw>
                </a:effectLst>
                <a:uLnTx/>
                <a:uFillTx/>
                <a:latin typeface="Impact" panose="020B0806030902050204" pitchFamily="34" charset="0"/>
              </a:rPr>
              <a:t>IT ENDS IN HELL</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81286" y="6063343"/>
            <a:ext cx="4359018" cy="669222"/>
          </a:xfrm>
          <a:prstGeom prst="rect">
            <a:avLst/>
          </a:prstGeom>
        </p:spPr>
      </p:pic>
    </p:spTree>
    <p:extLst>
      <p:ext uri="{BB962C8B-B14F-4D97-AF65-F5344CB8AC3E}">
        <p14:creationId xmlns:p14="http://schemas.microsoft.com/office/powerpoint/2010/main" val="41007979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marL="742950" indent="-742950">
              <a:buFont typeface="+mj-lt"/>
              <a:buAutoNum type="arabicPeriod" startAt="2"/>
            </a:pPr>
            <a:r>
              <a:rPr lang="en-US" dirty="0">
                <a:latin typeface="Arial Black" panose="020B0A04020102020204" pitchFamily="34" charset="0"/>
              </a:rPr>
              <a:t>A CLEAR VIEW OF YOUR SOUL</a:t>
            </a:r>
          </a:p>
          <a:p>
            <a:br>
              <a:rPr lang="en-US" sz="4000" dirty="0"/>
            </a:br>
            <a:r>
              <a:rPr lang="en-US" sz="4000" dirty="0"/>
              <a:t>“For what profit is it to a man if he gains the whole world, and loses his own soul? Or what will a man give in exchange for his soul?” (Matt. 16:26)</a:t>
            </a:r>
          </a:p>
          <a:p>
            <a:pPr marL="571500" indent="-571500" algn="l">
              <a:buFont typeface="Wingdings" panose="05000000000000000000" pitchFamily="2" charset="2"/>
              <a:buChar char="§"/>
            </a:pP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670337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98825" y="223407"/>
            <a:ext cx="8523941" cy="6156611"/>
          </a:xfrm>
        </p:spPr>
        <p:txBody>
          <a:bodyPr>
            <a:normAutofit fontScale="92500" lnSpcReduction="10000"/>
          </a:bodyPr>
          <a:lstStyle/>
          <a:p>
            <a:pPr marL="742950" indent="-742950">
              <a:buFont typeface="+mj-lt"/>
              <a:buAutoNum type="arabicPeriod" startAt="3"/>
            </a:pPr>
            <a:r>
              <a:rPr lang="en-US" sz="39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A CLEAR VIEW OF GOD &amp; JUDGMENT</a:t>
            </a:r>
          </a:p>
          <a:p>
            <a:br>
              <a:rPr lang="en-US" sz="4000" dirty="0"/>
            </a:br>
            <a:r>
              <a:rPr lang="en-US" sz="3900" dirty="0"/>
              <a:t>“Therefore you are inexcusable, O man, whoever you are who judge, for in whatever you judge another you condemn yourself; for you who judge practice the same things.</a:t>
            </a:r>
          </a:p>
          <a:p>
            <a:r>
              <a:rPr lang="en-US" sz="3900" dirty="0"/>
              <a:t>2  But we know that the judgment of God is according to truth against those who practice such things.”</a:t>
            </a:r>
          </a:p>
          <a:p>
            <a:pPr marL="571500" indent="-571500" algn="l">
              <a:buFont typeface="Wingdings" panose="05000000000000000000" pitchFamily="2" charset="2"/>
              <a:buChar char="§"/>
            </a:pPr>
            <a:endParaRPr lang="en-US" dirty="0"/>
          </a:p>
        </p:txBody>
      </p:sp>
      <p:sp>
        <p:nvSpPr>
          <p:cNvPr id="2" name="TextBox 1"/>
          <p:cNvSpPr txBox="1"/>
          <p:nvPr/>
        </p:nvSpPr>
        <p:spPr>
          <a:xfrm>
            <a:off x="3200488" y="6259675"/>
            <a:ext cx="2720618"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tx2">
                    <a:lumMod val="75000"/>
                  </a:schemeClr>
                </a:solidFill>
                <a:effectLst/>
                <a:uLnTx/>
                <a:uFillTx/>
              </a:rPr>
              <a:t>ROMANS 2:1,</a:t>
            </a:r>
            <a:r>
              <a:rPr kumimoji="0" lang="en-US" sz="3200" b="0" i="0" u="none" strike="noStrike" kern="0" cap="none" spc="0" normalizeH="0" noProof="0" dirty="0">
                <a:ln>
                  <a:noFill/>
                </a:ln>
                <a:solidFill>
                  <a:schemeClr val="tx2">
                    <a:lumMod val="75000"/>
                  </a:schemeClr>
                </a:solidFill>
                <a:effectLst/>
                <a:uLnTx/>
                <a:uFillTx/>
              </a:rPr>
              <a:t> 2</a:t>
            </a:r>
            <a:endParaRPr kumimoji="0" lang="en-US" sz="3200" b="0" i="0" u="none" strike="noStrike" kern="0" cap="none" spc="0" normalizeH="0" baseline="0" noProof="0" dirty="0">
              <a:ln>
                <a:noFill/>
              </a:ln>
              <a:solidFill>
                <a:schemeClr val="tx2">
                  <a:lumMod val="75000"/>
                </a:schemeClr>
              </a:solidFill>
              <a:effectLst/>
              <a:uLnTx/>
              <a:uFillTx/>
            </a:endParaRPr>
          </a:p>
        </p:txBody>
      </p:sp>
    </p:spTree>
    <p:extLst>
      <p:ext uri="{BB962C8B-B14F-4D97-AF65-F5344CB8AC3E}">
        <p14:creationId xmlns:p14="http://schemas.microsoft.com/office/powerpoint/2010/main" val="2295103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250"/>
                                        <p:tgtEl>
                                          <p:spTgt spid="4">
                                            <p:txEl>
                                              <p:pRg st="1" end="1"/>
                                            </p:txEl>
                                          </p:spTgt>
                                        </p:tgtEl>
                                      </p:cBhvr>
                                    </p:animEffect>
                                  </p:childTnLst>
                                </p:cTn>
                              </p:par>
                            </p:childTnLst>
                          </p:cTn>
                        </p:par>
                        <p:par>
                          <p:cTn id="8" fill="hold">
                            <p:stCondLst>
                              <p:cond delay="5375"/>
                            </p:stCondLst>
                            <p:childTnLst>
                              <p:par>
                                <p:cTn id="9" presetID="10" presetClass="entr" presetSubtype="0" fill="hold" nodeType="afterEffect">
                                  <p:stCondLst>
                                    <p:cond delay="0"/>
                                  </p:stCondLst>
                                  <p:iterate type="wd">
                                    <p:tmPct val="10000"/>
                                  </p:iterate>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250"/>
                                        <p:tgtEl>
                                          <p:spTgt spid="4">
                                            <p:txEl>
                                              <p:pRg st="2" end="2"/>
                                            </p:txEl>
                                          </p:spTgt>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750"/>
                                        <p:tgtEl>
                                          <p:spTgt spid="2"/>
                                        </p:tgtEl>
                                      </p:cBhvr>
                                    </p:animEffect>
                                    <p:anim calcmode="lin" valueType="num">
                                      <p:cBhvr>
                                        <p:cTn id="15" dur="1750" fill="hold"/>
                                        <p:tgtEl>
                                          <p:spTgt spid="2"/>
                                        </p:tgtEl>
                                        <p:attrNameLst>
                                          <p:attrName>ppt_x</p:attrName>
                                        </p:attrNameLst>
                                      </p:cBhvr>
                                      <p:tavLst>
                                        <p:tav tm="0">
                                          <p:val>
                                            <p:strVal val="#ppt_x"/>
                                          </p:val>
                                        </p:tav>
                                        <p:tav tm="100000">
                                          <p:val>
                                            <p:strVal val="#ppt_x"/>
                                          </p:val>
                                        </p:tav>
                                      </p:tavLst>
                                    </p:anim>
                                    <p:anim calcmode="lin" valueType="num">
                                      <p:cBhvr>
                                        <p:cTn id="16" dur="1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98825" y="223407"/>
            <a:ext cx="8523941" cy="6536622"/>
          </a:xfrm>
        </p:spPr>
        <p:txBody>
          <a:bodyPr>
            <a:normAutofit/>
          </a:bodyPr>
          <a:lstStyle/>
          <a:p>
            <a:pPr marL="742950" indent="-742950">
              <a:buFont typeface="+mj-lt"/>
              <a:buAutoNum type="arabicPeriod" startAt="3"/>
            </a:pP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A CLEAR VIEW OF GOD &amp; JUDGMENT</a:t>
            </a:r>
          </a:p>
          <a:p>
            <a:br>
              <a:rPr lang="en-US" sz="4000" dirty="0"/>
            </a:br>
            <a:r>
              <a:rPr lang="en-US" sz="4000" dirty="0"/>
              <a:t>“And do you think this, O man, you who judge those practicing such things, and doing the same, that you will escape the judgment of God?”</a:t>
            </a:r>
          </a:p>
          <a:p>
            <a:pPr marL="571500" indent="-571500" algn="l">
              <a:buFont typeface="Wingdings" panose="05000000000000000000" pitchFamily="2" charset="2"/>
              <a:buChar char="§"/>
            </a:pPr>
            <a:endParaRPr lang="en-US" dirty="0"/>
          </a:p>
        </p:txBody>
      </p:sp>
      <p:sp>
        <p:nvSpPr>
          <p:cNvPr id="3" name="TextBox 2"/>
          <p:cNvSpPr txBox="1"/>
          <p:nvPr/>
        </p:nvSpPr>
        <p:spPr>
          <a:xfrm>
            <a:off x="3364795" y="6259675"/>
            <a:ext cx="2392001"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tx2">
                    <a:lumMod val="75000"/>
                  </a:schemeClr>
                </a:solidFill>
                <a:effectLst/>
                <a:uLnTx/>
                <a:uFillTx/>
              </a:rPr>
              <a:t>ROMANS 2:3</a:t>
            </a:r>
          </a:p>
        </p:txBody>
      </p:sp>
    </p:spTree>
    <p:extLst>
      <p:ext uri="{BB962C8B-B14F-4D97-AF65-F5344CB8AC3E}">
        <p14:creationId xmlns:p14="http://schemas.microsoft.com/office/powerpoint/2010/main" val="1183498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1200"/>
              </a:spcBef>
              <a:spcAft>
                <a:spcPts val="1800"/>
              </a:spcAft>
            </a:pPr>
            <a:r>
              <a:rPr lang="en-US" sz="4000" b="1" spc="300" dirty="0"/>
              <a:t>GOD IS GOOD</a:t>
            </a:r>
            <a:br>
              <a:rPr lang="en-US" dirty="0"/>
            </a:br>
            <a:r>
              <a:rPr lang="en-US" dirty="0"/>
              <a:t>Romans 2:4</a:t>
            </a:r>
          </a:p>
          <a:p>
            <a:pPr>
              <a:spcBef>
                <a:spcPts val="1200"/>
              </a:spcBef>
              <a:spcAft>
                <a:spcPts val="1800"/>
              </a:spcAft>
            </a:pPr>
            <a:r>
              <a:rPr lang="en-US" sz="4000" b="1" spc="300" dirty="0"/>
              <a:t>GOD IS ANGRY</a:t>
            </a:r>
            <a:br>
              <a:rPr lang="en-US" dirty="0"/>
            </a:br>
            <a:r>
              <a:rPr lang="en-US" dirty="0"/>
              <a:t>Romans 2:5</a:t>
            </a:r>
          </a:p>
          <a:p>
            <a:pPr>
              <a:spcBef>
                <a:spcPts val="1200"/>
              </a:spcBef>
              <a:spcAft>
                <a:spcPts val="1800"/>
              </a:spcAft>
            </a:pPr>
            <a:r>
              <a:rPr lang="en-US" sz="4000" b="1" spc="300" dirty="0"/>
              <a:t>GOD IS JUST</a:t>
            </a:r>
            <a:br>
              <a:rPr lang="en-US" dirty="0"/>
            </a:br>
            <a:r>
              <a:rPr lang="en-US" dirty="0"/>
              <a:t>Romans 2:6-11</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2583331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7057"/>
            <a:ext cx="9144000" cy="157842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ext Placeholder 3"/>
          <p:cNvSpPr>
            <a:spLocks noGrp="1"/>
          </p:cNvSpPr>
          <p:nvPr>
            <p:ph type="body" sz="quarter" idx="13"/>
          </p:nvPr>
        </p:nvSpPr>
        <p:spPr/>
        <p:txBody>
          <a:bodyPr/>
          <a:lstStyle/>
          <a:p>
            <a:r>
              <a:rPr lang="en-US" dirty="0"/>
              <a:t>“Then Peter said to them, ‘Repent, and let every one of you be baptized in the name of Jesus Christ for the remission of sins; and you shall receive the gift of the Holy Spirit.’”</a:t>
            </a:r>
          </a:p>
          <a:p>
            <a:r>
              <a:rPr lang="en-US" dirty="0"/>
              <a:t>ACTS 2:38</a:t>
            </a:r>
          </a:p>
          <a:p>
            <a:endParaRPr lang="en-US" dirty="0"/>
          </a:p>
        </p:txBody>
      </p:sp>
      <p:sp>
        <p:nvSpPr>
          <p:cNvPr id="5" name="Text Placeholder 4"/>
          <p:cNvSpPr>
            <a:spLocks noGrp="1"/>
          </p:cNvSpPr>
          <p:nvPr>
            <p:ph type="body" sz="quarter" idx="14"/>
          </p:nvPr>
        </p:nvSpPr>
        <p:spPr>
          <a:xfrm>
            <a:off x="527052" y="5048644"/>
            <a:ext cx="8159750" cy="990253"/>
          </a:xfrm>
        </p:spPr>
        <p:style>
          <a:lnRef idx="2">
            <a:schemeClr val="accent6"/>
          </a:lnRef>
          <a:fillRef idx="1">
            <a:schemeClr val="lt1"/>
          </a:fillRef>
          <a:effectRef idx="0">
            <a:schemeClr val="accent6"/>
          </a:effectRef>
          <a:fontRef idx="minor">
            <a:schemeClr val="dk1"/>
          </a:fontRef>
        </p:style>
        <p:txBody>
          <a:bodyPr>
            <a:prstTxWarp prst="textDeflate">
              <a:avLst/>
            </a:prstTxWarp>
            <a:normAutofit/>
          </a:bodyPr>
          <a:lstStyle/>
          <a:p>
            <a:r>
              <a:rPr lang="en-US" sz="2400" b="1" dirty="0">
                <a:ln w="12700">
                  <a:solidFill>
                    <a:schemeClr val="accent5"/>
                  </a:solidFill>
                  <a:prstDash val="solid"/>
                </a:ln>
                <a:pattFill prst="ltDnDiag">
                  <a:fgClr>
                    <a:schemeClr val="accent5">
                      <a:lumMod val="60000"/>
                      <a:lumOff val="40000"/>
                    </a:schemeClr>
                  </a:fgClr>
                  <a:bgClr>
                    <a:schemeClr val="bg1"/>
                  </a:bgClr>
                </a:pattFill>
              </a:rPr>
              <a:t>OBEY THE GOSPEL IN BAPTISM!</a:t>
            </a:r>
          </a:p>
        </p:txBody>
      </p:sp>
    </p:spTree>
    <p:extLst>
      <p:ext uri="{BB962C8B-B14F-4D97-AF65-F5344CB8AC3E}">
        <p14:creationId xmlns:p14="http://schemas.microsoft.com/office/powerpoint/2010/main" val="109666357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177</Words>
  <Application>Microsoft Office PowerPoint</Application>
  <PresentationFormat>On-screen Show (4:3)</PresentationFormat>
  <Paragraphs>35</Paragraphs>
  <Slides>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Broadway</vt:lpstr>
      <vt:lpstr>Wingdings</vt:lpstr>
      <vt:lpstr>Apple Chancery</vt:lpstr>
      <vt:lpstr>Adelle-Regular</vt:lpstr>
      <vt:lpstr>Arial Black</vt:lpstr>
      <vt:lpstr>Calibri</vt:lpstr>
      <vt:lpstr>Candara</vt:lpstr>
      <vt:lpstr>Arial</vt:lpstr>
      <vt:lpstr>Impact</vt:lpstr>
      <vt:lpstr>Default</vt:lpstr>
      <vt:lpstr>What Do YOUNG PEOPLE NEED on the 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YOUNG PEOPLE NEED on the WAY?</dc:title>
  <dc:creator>Steven Wallace</dc:creator>
  <cp:lastModifiedBy>Steven Wallace</cp:lastModifiedBy>
  <cp:revision>9</cp:revision>
  <dcterms:created xsi:type="dcterms:W3CDTF">2016-09-09T21:07:41Z</dcterms:created>
  <dcterms:modified xsi:type="dcterms:W3CDTF">2016-09-09T22:14:51Z</dcterms:modified>
</cp:coreProperties>
</file>