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49" r:id="rId2"/>
  </p:sldMasterIdLst>
  <p:notesMasterIdLst>
    <p:notesMasterId r:id="rId21"/>
  </p:notesMasterIdLst>
  <p:handoutMasterIdLst>
    <p:handoutMasterId r:id="rId22"/>
  </p:handoutMasterIdLst>
  <p:sldIdLst>
    <p:sldId id="256" r:id="rId3"/>
    <p:sldId id="257" r:id="rId4"/>
    <p:sldId id="258" r:id="rId5"/>
    <p:sldId id="260" r:id="rId6"/>
    <p:sldId id="261" r:id="rId7"/>
    <p:sldId id="262" r:id="rId8"/>
    <p:sldId id="259" r:id="rId9"/>
    <p:sldId id="273" r:id="rId10"/>
    <p:sldId id="263" r:id="rId11"/>
    <p:sldId id="264" r:id="rId12"/>
    <p:sldId id="266" r:id="rId13"/>
    <p:sldId id="267" r:id="rId14"/>
    <p:sldId id="265" r:id="rId15"/>
    <p:sldId id="268" r:id="rId16"/>
    <p:sldId id="270" r:id="rId17"/>
    <p:sldId id="269" r:id="rId18"/>
    <p:sldId id="271" r:id="rId19"/>
    <p:sldId id="272" r:id="rId20"/>
  </p:sldIdLst>
  <p:sldSz cx="9144000" cy="6858000" type="screen4x3"/>
  <p:notesSz cx="9601200" cy="7315200"/>
  <p:embeddedFontLst>
    <p:embeddedFont>
      <p:font typeface="Verdana" pitchFamily="34" charset="0"/>
      <p:regular r:id="rId23"/>
      <p:bold r:id="rId24"/>
      <p:italic r:id="rId25"/>
      <p:boldItalic r:id="rId26"/>
    </p:embeddedFont>
    <p:embeddedFont>
      <p:font typeface="Arial Black" pitchFamily="34" charset="0"/>
      <p:regular r:id="rId27"/>
    </p:embeddedFont>
    <p:embeddedFont>
      <p:font typeface="Trebuchet MS" pitchFamily="34" charset="0"/>
      <p:regular r:id="rId28"/>
      <p:bold r:id="rId29"/>
      <p:italic r:id="rId30"/>
      <p:boldItalic r:id="rId31"/>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FFFF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105" autoAdjust="0"/>
  </p:normalViewPr>
  <p:slideViewPr>
    <p:cSldViewPr>
      <p:cViewPr varScale="1">
        <p:scale>
          <a:sx n="117" d="100"/>
          <a:sy n="117" d="100"/>
        </p:scale>
        <p:origin x="-14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notesMaster" Target="notesMasters/notesMaster1.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9.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defTabSz="966788">
              <a:defRPr sz="1200" smtClean="0"/>
            </a:lvl1pPr>
          </a:lstStyle>
          <a:p>
            <a:pPr>
              <a:defRPr/>
            </a:pPr>
            <a:r>
              <a:rPr lang="en-US"/>
              <a:t>"Defining Satan"</a:t>
            </a:r>
          </a:p>
        </p:txBody>
      </p:sp>
      <p:sp>
        <p:nvSpPr>
          <p:cNvPr id="46083" name="Rectangle 3"/>
          <p:cNvSpPr>
            <a:spLocks noGrp="1" noChangeArrowheads="1"/>
          </p:cNvSpPr>
          <p:nvPr>
            <p:ph type="dt" sz="quarter" idx="1"/>
          </p:nvPr>
        </p:nvSpPr>
        <p:spPr bwMode="auto">
          <a:xfrm>
            <a:off x="5438775" y="0"/>
            <a:ext cx="4160838" cy="3667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defTabSz="966788">
              <a:defRPr sz="1200" smtClean="0"/>
            </a:lvl1pPr>
          </a:lstStyle>
          <a:p>
            <a:pPr>
              <a:defRPr/>
            </a:pPr>
            <a:r>
              <a:rPr lang="en-US"/>
              <a:t>www.revelationandcreation.com</a:t>
            </a:r>
          </a:p>
        </p:txBody>
      </p:sp>
      <p:sp>
        <p:nvSpPr>
          <p:cNvPr id="46084" name="Rectangle 4"/>
          <p:cNvSpPr>
            <a:spLocks noGrp="1" noChangeArrowheads="1"/>
          </p:cNvSpPr>
          <p:nvPr>
            <p:ph type="ftr" sz="quarter" idx="2"/>
          </p:nvPr>
        </p:nvSpPr>
        <p:spPr bwMode="auto">
          <a:xfrm>
            <a:off x="0" y="6946900"/>
            <a:ext cx="4160838" cy="3667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defTabSz="966788">
              <a:defRPr sz="1200" smtClean="0"/>
            </a:lvl1pPr>
          </a:lstStyle>
          <a:p>
            <a:pPr>
              <a:defRPr/>
            </a:pPr>
            <a:r>
              <a:rPr lang="en-US"/>
              <a:t>Wallace, Steven J.</a:t>
            </a:r>
          </a:p>
        </p:txBody>
      </p:sp>
      <p:sp>
        <p:nvSpPr>
          <p:cNvPr id="46085" name="Rectangle 5"/>
          <p:cNvSpPr>
            <a:spLocks noGrp="1" noChangeArrowheads="1"/>
          </p:cNvSpPr>
          <p:nvPr>
            <p:ph type="sldNum" sz="quarter" idx="3"/>
          </p:nvPr>
        </p:nvSpPr>
        <p:spPr bwMode="auto">
          <a:xfrm>
            <a:off x="5438775" y="6946900"/>
            <a:ext cx="4160838" cy="3667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defTabSz="966788">
              <a:defRPr sz="1200" smtClean="0"/>
            </a:lvl1pPr>
          </a:lstStyle>
          <a:p>
            <a:pPr>
              <a:defRPr/>
            </a:pPr>
            <a:fld id="{6CDC3F0C-D8A9-4721-9F0D-9F72589F611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defTabSz="966788">
              <a:defRPr sz="1200" smtClean="0"/>
            </a:lvl1pPr>
          </a:lstStyle>
          <a:p>
            <a:pPr>
              <a:defRPr/>
            </a:pPr>
            <a:r>
              <a:rPr lang="en-US"/>
              <a:t>"Defining Satan"</a:t>
            </a:r>
          </a:p>
        </p:txBody>
      </p:sp>
      <p:sp>
        <p:nvSpPr>
          <p:cNvPr id="4099" name="Rectangle 3"/>
          <p:cNvSpPr>
            <a:spLocks noGrp="1" noChangeArrowheads="1"/>
          </p:cNvSpPr>
          <p:nvPr>
            <p:ph type="dt" idx="1"/>
          </p:nvPr>
        </p:nvSpPr>
        <p:spPr bwMode="auto">
          <a:xfrm>
            <a:off x="5438775" y="0"/>
            <a:ext cx="4160838" cy="3667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defTabSz="966788">
              <a:defRPr sz="1200" smtClean="0"/>
            </a:lvl1pPr>
          </a:lstStyle>
          <a:p>
            <a:pPr>
              <a:defRPr/>
            </a:pPr>
            <a:r>
              <a:rPr lang="en-US"/>
              <a:t>www.revelationandcreation.com</a:t>
            </a:r>
          </a:p>
        </p:txBody>
      </p:sp>
      <p:sp>
        <p:nvSpPr>
          <p:cNvPr id="22532" name="Rectangle 4"/>
          <p:cNvSpPr>
            <a:spLocks noRot="1" noChangeArrowheads="1" noTextEdit="1"/>
          </p:cNvSpPr>
          <p:nvPr>
            <p:ph type="sldImg" idx="2"/>
          </p:nvPr>
        </p:nvSpPr>
        <p:spPr bwMode="auto">
          <a:xfrm>
            <a:off x="2973388" y="549275"/>
            <a:ext cx="3656012" cy="27416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58850" y="3475038"/>
            <a:ext cx="7683500" cy="3290887"/>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6946900"/>
            <a:ext cx="4160838" cy="3667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defTabSz="966788">
              <a:defRPr sz="1200" smtClean="0"/>
            </a:lvl1pPr>
          </a:lstStyle>
          <a:p>
            <a:pPr>
              <a:defRPr/>
            </a:pPr>
            <a:r>
              <a:rPr lang="en-US"/>
              <a:t>Wallace, Steven J.</a:t>
            </a:r>
          </a:p>
        </p:txBody>
      </p:sp>
      <p:sp>
        <p:nvSpPr>
          <p:cNvPr id="4103" name="Rectangle 7"/>
          <p:cNvSpPr>
            <a:spLocks noGrp="1" noChangeArrowheads="1"/>
          </p:cNvSpPr>
          <p:nvPr>
            <p:ph type="sldNum" sz="quarter" idx="5"/>
          </p:nvPr>
        </p:nvSpPr>
        <p:spPr bwMode="auto">
          <a:xfrm>
            <a:off x="5438775" y="6946900"/>
            <a:ext cx="4160838" cy="3667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defTabSz="966788">
              <a:defRPr sz="1200" smtClean="0"/>
            </a:lvl1pPr>
          </a:lstStyle>
          <a:p>
            <a:pPr>
              <a:defRPr/>
            </a:pPr>
            <a:fld id="{091A006F-5EF2-448D-9B39-78B13554D144}"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a:t>"Defining Satan"</a:t>
            </a:r>
          </a:p>
        </p:txBody>
      </p:sp>
      <p:sp>
        <p:nvSpPr>
          <p:cNvPr id="23555" name="Rectangle 3"/>
          <p:cNvSpPr>
            <a:spLocks noGrp="1" noChangeArrowheads="1"/>
          </p:cNvSpPr>
          <p:nvPr>
            <p:ph type="dt" sz="quarter" idx="1"/>
          </p:nvPr>
        </p:nvSpPr>
        <p:spPr>
          <a:noFill/>
        </p:spPr>
        <p:txBody>
          <a:bodyPr/>
          <a:lstStyle/>
          <a:p>
            <a:r>
              <a:rPr lang="en-US"/>
              <a:t>www.revelationandcreation.com</a:t>
            </a:r>
          </a:p>
        </p:txBody>
      </p:sp>
      <p:sp>
        <p:nvSpPr>
          <p:cNvPr id="23556" name="Rectangle 6"/>
          <p:cNvSpPr>
            <a:spLocks noGrp="1" noChangeArrowheads="1"/>
          </p:cNvSpPr>
          <p:nvPr>
            <p:ph type="ftr" sz="quarter" idx="4"/>
          </p:nvPr>
        </p:nvSpPr>
        <p:spPr>
          <a:noFill/>
        </p:spPr>
        <p:txBody>
          <a:bodyPr/>
          <a:lstStyle/>
          <a:p>
            <a:r>
              <a:rPr lang="en-US"/>
              <a:t>Wallace, Steven J.</a:t>
            </a:r>
          </a:p>
        </p:txBody>
      </p:sp>
      <p:sp>
        <p:nvSpPr>
          <p:cNvPr id="23557" name="Rectangle 7"/>
          <p:cNvSpPr>
            <a:spLocks noGrp="1" noChangeArrowheads="1"/>
          </p:cNvSpPr>
          <p:nvPr>
            <p:ph type="sldNum" sz="quarter" idx="5"/>
          </p:nvPr>
        </p:nvSpPr>
        <p:spPr>
          <a:noFill/>
        </p:spPr>
        <p:txBody>
          <a:bodyPr/>
          <a:lstStyle/>
          <a:p>
            <a:fld id="{E2845CC9-87AF-4DFB-94F4-427A82A2EDED}" type="slidenum">
              <a:rPr lang="en-US"/>
              <a:pPr/>
              <a:t>1</a:t>
            </a:fld>
            <a:endParaRPr lang="en-US"/>
          </a:p>
        </p:txBody>
      </p:sp>
      <p:sp>
        <p:nvSpPr>
          <p:cNvPr id="23558" name="Rectangle 2"/>
          <p:cNvSpPr>
            <a:spLocks noRot="1" noChangeArrowheads="1" noTextEdit="1"/>
          </p:cNvSpPr>
          <p:nvPr>
            <p:ph type="sldImg"/>
          </p:nvPr>
        </p:nvSpPr>
        <p:spPr>
          <a:ln/>
        </p:spPr>
      </p:sp>
      <p:sp>
        <p:nvSpPr>
          <p:cNvPr id="23559" name="Rectangle 3"/>
          <p:cNvSpPr>
            <a:spLocks noGrp="1" noChangeArrowheads="1"/>
          </p:cNvSpPr>
          <p:nvPr>
            <p:ph type="body" idx="1"/>
          </p:nvPr>
        </p:nvSpPr>
        <p:spPr>
          <a:noFill/>
          <a:ln/>
        </p:spPr>
        <p:txBody>
          <a:bodyPr/>
          <a:lstStyle/>
          <a:p>
            <a:pPr eaLnBrk="1" hangingPunct="1">
              <a:lnSpc>
                <a:spcPct val="90000"/>
              </a:lnSpc>
            </a:pPr>
            <a:r>
              <a:rPr lang="en-US" smtClean="0"/>
              <a:t>In the last lesson we looked at how some are seeking to redefine Satan as God’s hired employee and that he is not seeking our destruction but merely cynical of human virtue. We displayed the outright falsehood of disassociating Satan from the serpent in the Garden of Eden.  Today we are going to define from the scriptures what Satan’s character is like. We are not referring to what men wrote in 1215 AD but what the Bible itself says regarding the devil. </a:t>
            </a:r>
          </a:p>
          <a:p>
            <a:pPr eaLnBrk="1" hangingPunct="1">
              <a:lnSpc>
                <a:spcPct val="90000"/>
              </a:lnSpc>
            </a:pPr>
            <a:endParaRPr lang="en-US" smtClean="0"/>
          </a:p>
          <a:p>
            <a:pPr eaLnBrk="1" hangingPunct="1">
              <a:lnSpc>
                <a:spcPct val="90000"/>
              </a:lnSpc>
            </a:pPr>
            <a:r>
              <a:rPr lang="en-US" smtClean="0"/>
              <a:t>Please also consider the verse before us and note how relevant any Bible study of Satan is to the Christian. We should appreciate that each one of us once resided under Satan’s domain. We should appreciate that his domain is of darkness, viz., the blinding of our eyes to truth. We should also appreciate a study of Satan as it relates to our gospel mission. </a:t>
            </a:r>
          </a:p>
          <a:p>
            <a:pPr eaLnBrk="1" hangingPunct="1">
              <a:lnSpc>
                <a:spcPct val="90000"/>
              </a:lnSpc>
            </a:pPr>
            <a:endParaRPr lang="en-US" smtClean="0"/>
          </a:p>
          <a:p>
            <a:pPr eaLnBrk="1" hangingPunct="1">
              <a:lnSpc>
                <a:spcPct val="90000"/>
              </a:lnSpc>
            </a:pPr>
            <a:r>
              <a:rPr lang="en-US" smtClean="0"/>
              <a:t>As long as one stays under the sway and influence of Satan, they cannot have the forgiveness of sins. There requires a transformation within us from the power of Satan to the power of God.  Our mission, like Paul’s is to open peoples’ eyes, but then again, they have to have a heart that is at least curious about eternal things.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en-US"/>
              <a:t>"Defining Satan"</a:t>
            </a:r>
          </a:p>
        </p:txBody>
      </p:sp>
      <p:sp>
        <p:nvSpPr>
          <p:cNvPr id="32771" name="Rectangle 3"/>
          <p:cNvSpPr>
            <a:spLocks noGrp="1" noChangeArrowheads="1"/>
          </p:cNvSpPr>
          <p:nvPr>
            <p:ph type="dt" sz="quarter" idx="1"/>
          </p:nvPr>
        </p:nvSpPr>
        <p:spPr>
          <a:noFill/>
        </p:spPr>
        <p:txBody>
          <a:bodyPr/>
          <a:lstStyle/>
          <a:p>
            <a:r>
              <a:rPr lang="en-US"/>
              <a:t>www.revelationandcreation.com</a:t>
            </a:r>
          </a:p>
        </p:txBody>
      </p:sp>
      <p:sp>
        <p:nvSpPr>
          <p:cNvPr id="32772" name="Rectangle 6"/>
          <p:cNvSpPr>
            <a:spLocks noGrp="1" noChangeArrowheads="1"/>
          </p:cNvSpPr>
          <p:nvPr>
            <p:ph type="ftr" sz="quarter" idx="4"/>
          </p:nvPr>
        </p:nvSpPr>
        <p:spPr>
          <a:noFill/>
        </p:spPr>
        <p:txBody>
          <a:bodyPr/>
          <a:lstStyle/>
          <a:p>
            <a:r>
              <a:rPr lang="en-US"/>
              <a:t>Wallace, Steven J.</a:t>
            </a:r>
          </a:p>
        </p:txBody>
      </p:sp>
      <p:sp>
        <p:nvSpPr>
          <p:cNvPr id="32773" name="Rectangle 7"/>
          <p:cNvSpPr>
            <a:spLocks noGrp="1" noChangeArrowheads="1"/>
          </p:cNvSpPr>
          <p:nvPr>
            <p:ph type="sldNum" sz="quarter" idx="5"/>
          </p:nvPr>
        </p:nvSpPr>
        <p:spPr>
          <a:noFill/>
        </p:spPr>
        <p:txBody>
          <a:bodyPr/>
          <a:lstStyle/>
          <a:p>
            <a:fld id="{065F3360-8F1F-437B-8CF2-D4E3CED3CCC8}" type="slidenum">
              <a:rPr lang="en-US"/>
              <a:pPr/>
              <a:t>11</a:t>
            </a:fld>
            <a:endParaRPr lang="en-US"/>
          </a:p>
        </p:txBody>
      </p:sp>
      <p:sp>
        <p:nvSpPr>
          <p:cNvPr id="32774" name="Rectangle 2"/>
          <p:cNvSpPr>
            <a:spLocks noRot="1" noChangeArrowheads="1" noTextEdit="1"/>
          </p:cNvSpPr>
          <p:nvPr>
            <p:ph type="sldImg"/>
          </p:nvPr>
        </p:nvSpPr>
        <p:spPr>
          <a:ln/>
        </p:spPr>
      </p:sp>
      <p:sp>
        <p:nvSpPr>
          <p:cNvPr id="32775" name="Rectangle 3"/>
          <p:cNvSpPr>
            <a:spLocks noGrp="1" noChangeArrowheads="1"/>
          </p:cNvSpPr>
          <p:nvPr>
            <p:ph type="body" idx="1"/>
          </p:nvPr>
        </p:nvSpPr>
        <p:spPr>
          <a:noFill/>
          <a:ln/>
        </p:spPr>
        <p:txBody>
          <a:bodyPr/>
          <a:lstStyle/>
          <a:p>
            <a:pPr eaLnBrk="1" hangingPunct="1"/>
            <a:r>
              <a:rPr lang="en-US" smtClean="0"/>
              <a:t>Satan takes the word away. But he doesn't take it away without the consent of the one whom the seed was sown. Matthew's account adds, </a:t>
            </a:r>
          </a:p>
          <a:p>
            <a:pPr eaLnBrk="1" hangingPunct="1"/>
            <a:endParaRPr lang="en-US" smtClean="0"/>
          </a:p>
          <a:p>
            <a:pPr eaLnBrk="1" hangingPunct="1"/>
            <a:r>
              <a:rPr lang="en-US" smtClean="0"/>
              <a:t>"When anyone hears the word of the kingdom, and does not understand it, then the wicked one comes and snatches away what was sown in his heart. This is he who received seed by the wayside" (Mt. 13:19).</a:t>
            </a:r>
          </a:p>
          <a:p>
            <a:pPr eaLnBrk="1" hangingPunct="1"/>
            <a:endParaRPr lang="en-US" smtClean="0"/>
          </a:p>
          <a:p>
            <a:pPr eaLnBrk="1" hangingPunct="1"/>
            <a:r>
              <a:rPr lang="en-US" smtClean="0"/>
              <a:t>They hear but don't understand. They are puzzeled by it and feel no need to further research it to get a better understanding. It may even be offensive to them. The word of the kingdom, if it is sown in its purity of the first century message is very offensive and puzzling to the religious world today. </a:t>
            </a:r>
          </a:p>
          <a:p>
            <a:pPr eaLnBrk="1" hangingPunct="1"/>
            <a:endParaRPr lang="en-US" smtClean="0"/>
          </a:p>
          <a:p>
            <a:pPr eaLnBrk="1" hangingPunct="1"/>
            <a:r>
              <a:rPr lang="en-US" smtClean="0"/>
              <a:t>For starters, Jesus built one church and the church is the kingdom, thus one church; one kingdom. Since that cannot be reconciled with the denominational idea of the church, many who hear this truth cannot comprehend it and shrug their sholders at it and move one. </a:t>
            </a:r>
          </a:p>
          <a:p>
            <a:pPr eaLnBrk="1" hangingPunct="1"/>
            <a:endParaRPr lang="en-US" smtClean="0"/>
          </a:p>
          <a:p>
            <a:pPr eaLnBrk="1" hangingPunct="1"/>
            <a:r>
              <a:rPr lang="en-US" smtClean="0"/>
              <a:t>Talking to these people about the gospel is like a farmer trying to grow a crop of corn on the interstate!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t>"Defining Satan"</a:t>
            </a:r>
          </a:p>
        </p:txBody>
      </p:sp>
      <p:sp>
        <p:nvSpPr>
          <p:cNvPr id="33795" name="Rectangle 3"/>
          <p:cNvSpPr>
            <a:spLocks noGrp="1" noChangeArrowheads="1"/>
          </p:cNvSpPr>
          <p:nvPr>
            <p:ph type="dt" sz="quarter" idx="1"/>
          </p:nvPr>
        </p:nvSpPr>
        <p:spPr>
          <a:noFill/>
        </p:spPr>
        <p:txBody>
          <a:bodyPr/>
          <a:lstStyle/>
          <a:p>
            <a:r>
              <a:rPr lang="en-US"/>
              <a:t>www.revelationandcreation.com</a:t>
            </a:r>
          </a:p>
        </p:txBody>
      </p:sp>
      <p:sp>
        <p:nvSpPr>
          <p:cNvPr id="33796" name="Rectangle 6"/>
          <p:cNvSpPr>
            <a:spLocks noGrp="1" noChangeArrowheads="1"/>
          </p:cNvSpPr>
          <p:nvPr>
            <p:ph type="ftr" sz="quarter" idx="4"/>
          </p:nvPr>
        </p:nvSpPr>
        <p:spPr>
          <a:noFill/>
        </p:spPr>
        <p:txBody>
          <a:bodyPr/>
          <a:lstStyle/>
          <a:p>
            <a:r>
              <a:rPr lang="en-US"/>
              <a:t>Wallace, Steven J.</a:t>
            </a:r>
          </a:p>
        </p:txBody>
      </p:sp>
      <p:sp>
        <p:nvSpPr>
          <p:cNvPr id="33797" name="Rectangle 7"/>
          <p:cNvSpPr>
            <a:spLocks noGrp="1" noChangeArrowheads="1"/>
          </p:cNvSpPr>
          <p:nvPr>
            <p:ph type="sldNum" sz="quarter" idx="5"/>
          </p:nvPr>
        </p:nvSpPr>
        <p:spPr>
          <a:noFill/>
        </p:spPr>
        <p:txBody>
          <a:bodyPr/>
          <a:lstStyle/>
          <a:p>
            <a:fld id="{69F4339B-0B3B-45E1-BE29-2228BC6818F8}" type="slidenum">
              <a:rPr lang="en-US"/>
              <a:pPr/>
              <a:t>12</a:t>
            </a:fld>
            <a:endParaRPr lang="en-US"/>
          </a:p>
        </p:txBody>
      </p:sp>
      <p:sp>
        <p:nvSpPr>
          <p:cNvPr id="33798" name="Rectangle 2"/>
          <p:cNvSpPr>
            <a:spLocks noRot="1"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pPr eaLnBrk="1" hangingPunct="1"/>
            <a:r>
              <a:rPr lang="en-US" smtClean="0"/>
              <a:t>This also implies that Satan was responsible for their death (cf. Jn. 8:44)</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t>"Defining Satan"</a:t>
            </a:r>
          </a:p>
        </p:txBody>
      </p:sp>
      <p:sp>
        <p:nvSpPr>
          <p:cNvPr id="34819" name="Rectangle 3"/>
          <p:cNvSpPr>
            <a:spLocks noGrp="1" noChangeArrowheads="1"/>
          </p:cNvSpPr>
          <p:nvPr>
            <p:ph type="dt" sz="quarter" idx="1"/>
          </p:nvPr>
        </p:nvSpPr>
        <p:spPr>
          <a:noFill/>
        </p:spPr>
        <p:txBody>
          <a:bodyPr/>
          <a:lstStyle/>
          <a:p>
            <a:r>
              <a:rPr lang="en-US"/>
              <a:t>www.revelationandcreation.com</a:t>
            </a:r>
          </a:p>
        </p:txBody>
      </p:sp>
      <p:sp>
        <p:nvSpPr>
          <p:cNvPr id="34820" name="Rectangle 6"/>
          <p:cNvSpPr>
            <a:spLocks noGrp="1" noChangeArrowheads="1"/>
          </p:cNvSpPr>
          <p:nvPr>
            <p:ph type="ftr" sz="quarter" idx="4"/>
          </p:nvPr>
        </p:nvSpPr>
        <p:spPr>
          <a:noFill/>
        </p:spPr>
        <p:txBody>
          <a:bodyPr/>
          <a:lstStyle/>
          <a:p>
            <a:r>
              <a:rPr lang="en-US"/>
              <a:t>Wallace, Steven J.</a:t>
            </a:r>
          </a:p>
        </p:txBody>
      </p:sp>
      <p:sp>
        <p:nvSpPr>
          <p:cNvPr id="34821" name="Rectangle 7"/>
          <p:cNvSpPr>
            <a:spLocks noGrp="1" noChangeArrowheads="1"/>
          </p:cNvSpPr>
          <p:nvPr>
            <p:ph type="sldNum" sz="quarter" idx="5"/>
          </p:nvPr>
        </p:nvSpPr>
        <p:spPr>
          <a:noFill/>
        </p:spPr>
        <p:txBody>
          <a:bodyPr/>
          <a:lstStyle/>
          <a:p>
            <a:fld id="{39E420DE-22A7-4725-B506-8EF499204493}" type="slidenum">
              <a:rPr lang="en-US"/>
              <a:pPr/>
              <a:t>13</a:t>
            </a:fld>
            <a:endParaRPr lang="en-US"/>
          </a:p>
        </p:txBody>
      </p:sp>
      <p:sp>
        <p:nvSpPr>
          <p:cNvPr id="34822" name="Rectangle 2"/>
          <p:cNvSpPr>
            <a:spLocks noRot="1" noChangeArrowheads="1" noTextEdit="1"/>
          </p:cNvSpPr>
          <p:nvPr>
            <p:ph type="sldImg"/>
          </p:nvPr>
        </p:nvSpPr>
        <p:spPr>
          <a:ln/>
        </p:spPr>
      </p:sp>
      <p:sp>
        <p:nvSpPr>
          <p:cNvPr id="348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a:t>"Defining Satan"</a:t>
            </a:r>
          </a:p>
        </p:txBody>
      </p:sp>
      <p:sp>
        <p:nvSpPr>
          <p:cNvPr id="35843" name="Rectangle 3"/>
          <p:cNvSpPr>
            <a:spLocks noGrp="1" noChangeArrowheads="1"/>
          </p:cNvSpPr>
          <p:nvPr>
            <p:ph type="dt" sz="quarter" idx="1"/>
          </p:nvPr>
        </p:nvSpPr>
        <p:spPr>
          <a:noFill/>
        </p:spPr>
        <p:txBody>
          <a:bodyPr/>
          <a:lstStyle/>
          <a:p>
            <a:r>
              <a:rPr lang="en-US"/>
              <a:t>www.revelationandcreation.com</a:t>
            </a:r>
          </a:p>
        </p:txBody>
      </p:sp>
      <p:sp>
        <p:nvSpPr>
          <p:cNvPr id="35844" name="Rectangle 6"/>
          <p:cNvSpPr>
            <a:spLocks noGrp="1" noChangeArrowheads="1"/>
          </p:cNvSpPr>
          <p:nvPr>
            <p:ph type="ftr" sz="quarter" idx="4"/>
          </p:nvPr>
        </p:nvSpPr>
        <p:spPr>
          <a:noFill/>
        </p:spPr>
        <p:txBody>
          <a:bodyPr/>
          <a:lstStyle/>
          <a:p>
            <a:r>
              <a:rPr lang="en-US"/>
              <a:t>Wallace, Steven J.</a:t>
            </a:r>
          </a:p>
        </p:txBody>
      </p:sp>
      <p:sp>
        <p:nvSpPr>
          <p:cNvPr id="35845" name="Rectangle 7"/>
          <p:cNvSpPr>
            <a:spLocks noGrp="1" noChangeArrowheads="1"/>
          </p:cNvSpPr>
          <p:nvPr>
            <p:ph type="sldNum" sz="quarter" idx="5"/>
          </p:nvPr>
        </p:nvSpPr>
        <p:spPr>
          <a:noFill/>
        </p:spPr>
        <p:txBody>
          <a:bodyPr/>
          <a:lstStyle/>
          <a:p>
            <a:fld id="{B86313DA-DFA5-4E45-A0EB-BE6105D43711}" type="slidenum">
              <a:rPr lang="en-US"/>
              <a:pPr/>
              <a:t>14</a:t>
            </a:fld>
            <a:endParaRPr lang="en-US"/>
          </a:p>
        </p:txBody>
      </p:sp>
      <p:sp>
        <p:nvSpPr>
          <p:cNvPr id="35846" name="Rectangle 2"/>
          <p:cNvSpPr>
            <a:spLocks noRot="1" noChangeArrowheads="1" noTextEdit="1"/>
          </p:cNvSpPr>
          <p:nvPr>
            <p:ph type="sldImg"/>
          </p:nvPr>
        </p:nvSpPr>
        <p:spPr>
          <a:ln/>
        </p:spPr>
      </p:sp>
      <p:sp>
        <p:nvSpPr>
          <p:cNvPr id="35847" name="Rectangle 3"/>
          <p:cNvSpPr>
            <a:spLocks noGrp="1" noChangeArrowheads="1"/>
          </p:cNvSpPr>
          <p:nvPr>
            <p:ph type="body" idx="1"/>
          </p:nvPr>
        </p:nvSpPr>
        <p:spPr>
          <a:noFill/>
          <a:ln/>
        </p:spPr>
        <p:txBody>
          <a:bodyPr/>
          <a:lstStyle/>
          <a:p>
            <a:pPr eaLnBrk="1" hangingPunct="1"/>
            <a:r>
              <a:rPr lang="en-US" smtClean="0"/>
              <a:t>It is noteworthy that Satan doesn’t just oppose us, he even opposes other angels and God Himself.</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a:t>"Defining Satan"</a:t>
            </a:r>
          </a:p>
        </p:txBody>
      </p:sp>
      <p:sp>
        <p:nvSpPr>
          <p:cNvPr id="36867" name="Rectangle 3"/>
          <p:cNvSpPr>
            <a:spLocks noGrp="1" noChangeArrowheads="1"/>
          </p:cNvSpPr>
          <p:nvPr>
            <p:ph type="dt" sz="quarter" idx="1"/>
          </p:nvPr>
        </p:nvSpPr>
        <p:spPr>
          <a:noFill/>
        </p:spPr>
        <p:txBody>
          <a:bodyPr/>
          <a:lstStyle/>
          <a:p>
            <a:r>
              <a:rPr lang="en-US"/>
              <a:t>www.revelationandcreation.com</a:t>
            </a:r>
          </a:p>
        </p:txBody>
      </p:sp>
      <p:sp>
        <p:nvSpPr>
          <p:cNvPr id="36868" name="Rectangle 6"/>
          <p:cNvSpPr>
            <a:spLocks noGrp="1" noChangeArrowheads="1"/>
          </p:cNvSpPr>
          <p:nvPr>
            <p:ph type="ftr" sz="quarter" idx="4"/>
          </p:nvPr>
        </p:nvSpPr>
        <p:spPr>
          <a:noFill/>
        </p:spPr>
        <p:txBody>
          <a:bodyPr/>
          <a:lstStyle/>
          <a:p>
            <a:r>
              <a:rPr lang="en-US"/>
              <a:t>Wallace, Steven J.</a:t>
            </a:r>
          </a:p>
        </p:txBody>
      </p:sp>
      <p:sp>
        <p:nvSpPr>
          <p:cNvPr id="36869" name="Rectangle 7"/>
          <p:cNvSpPr>
            <a:spLocks noGrp="1" noChangeArrowheads="1"/>
          </p:cNvSpPr>
          <p:nvPr>
            <p:ph type="sldNum" sz="quarter" idx="5"/>
          </p:nvPr>
        </p:nvSpPr>
        <p:spPr>
          <a:noFill/>
        </p:spPr>
        <p:txBody>
          <a:bodyPr/>
          <a:lstStyle/>
          <a:p>
            <a:fld id="{0ED9934C-DB2D-4EC3-884B-03B19CBEA47D}" type="slidenum">
              <a:rPr lang="en-US"/>
              <a:pPr/>
              <a:t>15</a:t>
            </a:fld>
            <a:endParaRPr lang="en-US"/>
          </a:p>
        </p:txBody>
      </p:sp>
      <p:sp>
        <p:nvSpPr>
          <p:cNvPr id="36870" name="Rectangle 2"/>
          <p:cNvSpPr>
            <a:spLocks noRot="1" noChangeArrowheads="1" noTextEdit="1"/>
          </p:cNvSpPr>
          <p:nvPr>
            <p:ph type="sldImg"/>
          </p:nvPr>
        </p:nvSpPr>
        <p:spPr>
          <a:ln/>
        </p:spPr>
      </p:sp>
      <p:sp>
        <p:nvSpPr>
          <p:cNvPr id="36871" name="Rectangle 3"/>
          <p:cNvSpPr>
            <a:spLocks noGrp="1" noChangeArrowheads="1"/>
          </p:cNvSpPr>
          <p:nvPr>
            <p:ph type="body" idx="1"/>
          </p:nvPr>
        </p:nvSpPr>
        <p:spPr>
          <a:noFill/>
          <a:ln/>
        </p:spPr>
        <p:txBody>
          <a:bodyPr/>
          <a:lstStyle/>
          <a:p>
            <a:pPr eaLnBrk="1" hangingPunct="1"/>
            <a:r>
              <a:rPr lang="en-US" smtClean="0"/>
              <a:t>[CLICK] One, Satan is a real being and not a figment of man’s imagination. Neither is he merely an evil thought. Satan’s person really did tempt the second person of the Godhead in Mark 4:15. Even to reduce Satan to an evil thought results in blaspheming the purity of Christ. Christ was not tempted by his own thoughts, but by an exterior person—Satan. </a:t>
            </a:r>
          </a:p>
          <a:p>
            <a:pPr eaLnBrk="1" hangingPunct="1"/>
            <a:endParaRPr lang="en-US" smtClean="0"/>
          </a:p>
          <a:p>
            <a:pPr eaLnBrk="1" hangingPunct="1"/>
            <a:r>
              <a:rPr lang="en-US" smtClean="0"/>
              <a:t>[CLICK] Two, Satan is evil. Not only is he described as a lion seeking to devour us (1 Pet. 5:8). Jesus describes him as a murderer and the father of lies (Jn. 8:44). </a:t>
            </a:r>
          </a:p>
          <a:p>
            <a:pPr eaLnBrk="1" hangingPunct="1"/>
            <a:endParaRPr lang="en-US" smtClean="0"/>
          </a:p>
          <a:p>
            <a:pPr eaLnBrk="1" hangingPunct="1"/>
            <a:r>
              <a:rPr lang="en-US" smtClean="0"/>
              <a:t>[CLICK] Three, Satan is our enemy and not some “hired heavy” of the Lord. He is the accuser of our brethren (Rev. 12:9-11). </a:t>
            </a:r>
          </a:p>
          <a:p>
            <a:pPr eaLnBrk="1" hangingPunct="1"/>
            <a:endParaRPr lang="en-US" smtClean="0"/>
          </a:p>
          <a:p>
            <a:pPr eaLnBrk="1" hangingPunct="1"/>
            <a:r>
              <a:rPr lang="en-US" smtClean="0"/>
              <a:t>[CLICK] Four, Satan has a domain – power of darkness Acts 26:18.</a:t>
            </a:r>
          </a:p>
          <a:p>
            <a:pPr eaLnBrk="1" hangingPunct="1"/>
            <a:endParaRPr lang="en-US" smtClean="0"/>
          </a:p>
          <a:p>
            <a:pPr eaLnBrk="1" hangingPunct="1"/>
            <a:r>
              <a:rPr lang="en-US" smtClean="0"/>
              <a:t>[CLICK] Next chart for James 4:7</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a:t>"Defining Satan"</a:t>
            </a:r>
          </a:p>
        </p:txBody>
      </p:sp>
      <p:sp>
        <p:nvSpPr>
          <p:cNvPr id="37891" name="Rectangle 3"/>
          <p:cNvSpPr>
            <a:spLocks noGrp="1" noChangeArrowheads="1"/>
          </p:cNvSpPr>
          <p:nvPr>
            <p:ph type="dt" sz="quarter" idx="1"/>
          </p:nvPr>
        </p:nvSpPr>
        <p:spPr>
          <a:noFill/>
        </p:spPr>
        <p:txBody>
          <a:bodyPr/>
          <a:lstStyle/>
          <a:p>
            <a:r>
              <a:rPr lang="en-US"/>
              <a:t>www.revelationandcreation.com</a:t>
            </a:r>
          </a:p>
        </p:txBody>
      </p:sp>
      <p:sp>
        <p:nvSpPr>
          <p:cNvPr id="37892" name="Rectangle 6"/>
          <p:cNvSpPr>
            <a:spLocks noGrp="1" noChangeArrowheads="1"/>
          </p:cNvSpPr>
          <p:nvPr>
            <p:ph type="ftr" sz="quarter" idx="4"/>
          </p:nvPr>
        </p:nvSpPr>
        <p:spPr>
          <a:noFill/>
        </p:spPr>
        <p:txBody>
          <a:bodyPr/>
          <a:lstStyle/>
          <a:p>
            <a:r>
              <a:rPr lang="en-US"/>
              <a:t>Wallace, Steven J.</a:t>
            </a:r>
          </a:p>
        </p:txBody>
      </p:sp>
      <p:sp>
        <p:nvSpPr>
          <p:cNvPr id="37893" name="Rectangle 7"/>
          <p:cNvSpPr>
            <a:spLocks noGrp="1" noChangeArrowheads="1"/>
          </p:cNvSpPr>
          <p:nvPr>
            <p:ph type="sldNum" sz="quarter" idx="5"/>
          </p:nvPr>
        </p:nvSpPr>
        <p:spPr>
          <a:noFill/>
        </p:spPr>
        <p:txBody>
          <a:bodyPr/>
          <a:lstStyle/>
          <a:p>
            <a:fld id="{D4ED8CE8-3D8A-4654-8038-CD7EC3BF5DA5}" type="slidenum">
              <a:rPr lang="en-US"/>
              <a:pPr/>
              <a:t>17</a:t>
            </a:fld>
            <a:endParaRPr lang="en-US"/>
          </a:p>
        </p:txBody>
      </p:sp>
      <p:sp>
        <p:nvSpPr>
          <p:cNvPr id="37894" name="Rectangle 2"/>
          <p:cNvSpPr>
            <a:spLocks noRot="1" noChangeArrowheads="1" noTextEdit="1"/>
          </p:cNvSpPr>
          <p:nvPr>
            <p:ph type="sldImg"/>
          </p:nvPr>
        </p:nvSpPr>
        <p:spPr>
          <a:ln/>
        </p:spPr>
      </p:sp>
      <p:sp>
        <p:nvSpPr>
          <p:cNvPr id="37895" name="Rectangle 3"/>
          <p:cNvSpPr>
            <a:spLocks noGrp="1" noChangeArrowheads="1"/>
          </p:cNvSpPr>
          <p:nvPr>
            <p:ph type="body" idx="1"/>
          </p:nvPr>
        </p:nvSpPr>
        <p:spPr>
          <a:noFill/>
          <a:ln/>
        </p:spPr>
        <p:txBody>
          <a:bodyPr/>
          <a:lstStyle/>
          <a:p>
            <a:pPr eaLnBrk="1" hangingPunct="1"/>
            <a:r>
              <a:rPr lang="en-US" i="1" smtClean="0"/>
              <a:t>“Now he who keeps His commandments abides in Him, and He in him. And by this we know that He abides in us, by the Spirit whom He has given us” (1 Jn. 3:24). So we abide in God when we keep his commandments and the Spirit abides in us. </a:t>
            </a:r>
          </a:p>
          <a:p>
            <a:pPr eaLnBrk="1" hangingPunct="1"/>
            <a:endParaRPr lang="en-US" i="1" smtClean="0"/>
          </a:p>
          <a:p>
            <a:pPr eaLnBrk="1" hangingPunct="1"/>
            <a:r>
              <a:rPr lang="en-US" i="1" smtClean="0"/>
              <a:t>But if we don’t keep his commandments, we don’t abide in God and likewise, the Holy Spirit does not abide in us. Rather, the unholy Spirit does.</a:t>
            </a:r>
          </a:p>
          <a:p>
            <a:pPr eaLnBrk="1" hangingPunct="1"/>
            <a:endParaRPr lang="en-US" i="1" smtClean="0"/>
          </a:p>
          <a:p>
            <a:pPr eaLnBrk="1" hangingPunct="1"/>
            <a:r>
              <a:rPr lang="en-US" i="1" smtClean="0"/>
              <a:t>[CLICK]</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a:t>"Defining Satan"</a:t>
            </a:r>
          </a:p>
        </p:txBody>
      </p:sp>
      <p:sp>
        <p:nvSpPr>
          <p:cNvPr id="24579" name="Rectangle 3"/>
          <p:cNvSpPr>
            <a:spLocks noGrp="1" noChangeArrowheads="1"/>
          </p:cNvSpPr>
          <p:nvPr>
            <p:ph type="dt" sz="quarter" idx="1"/>
          </p:nvPr>
        </p:nvSpPr>
        <p:spPr>
          <a:noFill/>
        </p:spPr>
        <p:txBody>
          <a:bodyPr/>
          <a:lstStyle/>
          <a:p>
            <a:r>
              <a:rPr lang="en-US"/>
              <a:t>www.revelationandcreation.com</a:t>
            </a:r>
          </a:p>
        </p:txBody>
      </p:sp>
      <p:sp>
        <p:nvSpPr>
          <p:cNvPr id="24580" name="Rectangle 6"/>
          <p:cNvSpPr>
            <a:spLocks noGrp="1" noChangeArrowheads="1"/>
          </p:cNvSpPr>
          <p:nvPr>
            <p:ph type="ftr" sz="quarter" idx="4"/>
          </p:nvPr>
        </p:nvSpPr>
        <p:spPr>
          <a:noFill/>
        </p:spPr>
        <p:txBody>
          <a:bodyPr/>
          <a:lstStyle/>
          <a:p>
            <a:r>
              <a:rPr lang="en-US"/>
              <a:t>Wallace, Steven J.</a:t>
            </a:r>
          </a:p>
        </p:txBody>
      </p:sp>
      <p:sp>
        <p:nvSpPr>
          <p:cNvPr id="24581" name="Rectangle 7"/>
          <p:cNvSpPr>
            <a:spLocks noGrp="1" noChangeArrowheads="1"/>
          </p:cNvSpPr>
          <p:nvPr>
            <p:ph type="sldNum" sz="quarter" idx="5"/>
          </p:nvPr>
        </p:nvSpPr>
        <p:spPr>
          <a:noFill/>
        </p:spPr>
        <p:txBody>
          <a:bodyPr/>
          <a:lstStyle/>
          <a:p>
            <a:fld id="{67295739-5163-4214-8A70-DF7CD38D0B37}" type="slidenum">
              <a:rPr lang="en-US"/>
              <a:pPr/>
              <a:t>2</a:t>
            </a:fld>
            <a:endParaRPr lang="en-US"/>
          </a:p>
        </p:txBody>
      </p:sp>
      <p:sp>
        <p:nvSpPr>
          <p:cNvPr id="24582" name="Rectangle 2"/>
          <p:cNvSpPr>
            <a:spLocks noRot="1" noChangeArrowheads="1" noTextEdit="1"/>
          </p:cNvSpPr>
          <p:nvPr>
            <p:ph type="sldImg"/>
          </p:nvPr>
        </p:nvSpPr>
        <p:spPr>
          <a:ln/>
        </p:spPr>
      </p:sp>
      <p:sp>
        <p:nvSpPr>
          <p:cNvPr id="24583" name="Rectangle 3"/>
          <p:cNvSpPr>
            <a:spLocks noGrp="1" noChangeArrowheads="1"/>
          </p:cNvSpPr>
          <p:nvPr>
            <p:ph type="body" idx="1"/>
          </p:nvPr>
        </p:nvSpPr>
        <p:spPr>
          <a:noFill/>
          <a:ln/>
        </p:spPr>
        <p:txBody>
          <a:bodyPr/>
          <a:lstStyle/>
          <a:p>
            <a:pPr eaLnBrk="1" hangingPunct="1"/>
            <a:r>
              <a:rPr lang="en-US" smtClean="0"/>
              <a:t>[CLICK] Satan here is not merely cynical, but accusing God and Job. Now if Satan is merely God’s employee to test men, why is he accusing God of such?</a:t>
            </a:r>
          </a:p>
          <a:p>
            <a:pPr eaLnBrk="1" hangingPunct="1"/>
            <a:endParaRPr lang="en-US" smtClean="0"/>
          </a:p>
          <a:p>
            <a:pPr eaLnBrk="1" hangingPunct="1"/>
            <a:r>
              <a:rPr lang="en-US" smtClean="0"/>
              <a:t>This is a picture into the battle that exists between God and Satan. Satan doesn't think man will be faithful to God in adversity. He thinks his love for his maker is so shallow that it only burns bright in luxery. It is a battle regarding the integrity of the human race.  Job is brought forth before Satan as an example of a man who loves and honors God even when all of his wealth is taken away.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a:t>"Defining Satan"</a:t>
            </a:r>
          </a:p>
        </p:txBody>
      </p:sp>
      <p:sp>
        <p:nvSpPr>
          <p:cNvPr id="25603" name="Rectangle 3"/>
          <p:cNvSpPr>
            <a:spLocks noGrp="1" noChangeArrowheads="1"/>
          </p:cNvSpPr>
          <p:nvPr>
            <p:ph type="dt" sz="quarter" idx="1"/>
          </p:nvPr>
        </p:nvSpPr>
        <p:spPr>
          <a:noFill/>
        </p:spPr>
        <p:txBody>
          <a:bodyPr/>
          <a:lstStyle/>
          <a:p>
            <a:r>
              <a:rPr lang="en-US"/>
              <a:t>www.revelationandcreation.com</a:t>
            </a:r>
          </a:p>
        </p:txBody>
      </p:sp>
      <p:sp>
        <p:nvSpPr>
          <p:cNvPr id="25604" name="Rectangle 6"/>
          <p:cNvSpPr>
            <a:spLocks noGrp="1" noChangeArrowheads="1"/>
          </p:cNvSpPr>
          <p:nvPr>
            <p:ph type="ftr" sz="quarter" idx="4"/>
          </p:nvPr>
        </p:nvSpPr>
        <p:spPr>
          <a:noFill/>
        </p:spPr>
        <p:txBody>
          <a:bodyPr/>
          <a:lstStyle/>
          <a:p>
            <a:r>
              <a:rPr lang="en-US"/>
              <a:t>Wallace, Steven J.</a:t>
            </a:r>
          </a:p>
        </p:txBody>
      </p:sp>
      <p:sp>
        <p:nvSpPr>
          <p:cNvPr id="25605" name="Rectangle 7"/>
          <p:cNvSpPr>
            <a:spLocks noGrp="1" noChangeArrowheads="1"/>
          </p:cNvSpPr>
          <p:nvPr>
            <p:ph type="sldNum" sz="quarter" idx="5"/>
          </p:nvPr>
        </p:nvSpPr>
        <p:spPr>
          <a:noFill/>
        </p:spPr>
        <p:txBody>
          <a:bodyPr/>
          <a:lstStyle/>
          <a:p>
            <a:fld id="{B251E3B1-1540-4B45-AF3D-82FD47721478}" type="slidenum">
              <a:rPr lang="en-US"/>
              <a:pPr/>
              <a:t>3</a:t>
            </a:fld>
            <a:endParaRPr lang="en-US"/>
          </a:p>
        </p:txBody>
      </p:sp>
      <p:sp>
        <p:nvSpPr>
          <p:cNvPr id="25606" name="Rectangle 2"/>
          <p:cNvSpPr>
            <a:spLocks noRot="1" noChangeArrowheads="1" noTextEdit="1"/>
          </p:cNvSpPr>
          <p:nvPr>
            <p:ph type="sldImg"/>
          </p:nvPr>
        </p:nvSpPr>
        <p:spPr>
          <a:ln/>
        </p:spPr>
      </p:sp>
      <p:sp>
        <p:nvSpPr>
          <p:cNvPr id="25607" name="Rectangle 3"/>
          <p:cNvSpPr>
            <a:spLocks noGrp="1" noChangeArrowheads="1"/>
          </p:cNvSpPr>
          <p:nvPr>
            <p:ph type="body" idx="1"/>
          </p:nvPr>
        </p:nvSpPr>
        <p:spPr>
          <a:noFill/>
          <a:ln/>
        </p:spPr>
        <p:txBody>
          <a:bodyPr/>
          <a:lstStyle/>
          <a:p>
            <a:pPr eaLnBrk="1" hangingPunct="1"/>
            <a:r>
              <a:rPr lang="en-US" smtClean="0"/>
              <a:t>[CLICK] This passage should forever settle the issue as to defining Satan’s character. He seeks to incite the Lord to destroy us, even men of integrity.  </a:t>
            </a:r>
          </a:p>
          <a:p>
            <a:pPr eaLnBrk="1" hangingPunct="1"/>
            <a:endParaRPr lang="en-US" smtClean="0"/>
          </a:p>
          <a:p>
            <a:pPr eaLnBrk="1" hangingPunct="1"/>
            <a:r>
              <a:rPr lang="en-US" smtClean="0"/>
              <a:t>Important note: God will allow adversity in our lives to test us that we might develop; His intention for allowing adversity is not to destroy and corrupt us but to allow the beauty of godliness and self-control shine forth (cf. Jas. 1:2, 3). </a:t>
            </a:r>
          </a:p>
          <a:p>
            <a:pPr eaLnBrk="1" hangingPunct="1"/>
            <a:endParaRPr lang="en-US" smtClean="0"/>
          </a:p>
          <a:p>
            <a:pPr eaLnBrk="1" hangingPunct="1"/>
            <a:r>
              <a:rPr lang="en-US" smtClean="0"/>
              <a:t>Now how can we think anything positive about Satan who seeks to incite the Lord to ruin us even without cause.   Who is to say that he cannot seek to incite us against the Lord without a cause too?</a:t>
            </a:r>
          </a:p>
          <a:p>
            <a:pPr eaLnBrk="1" hangingPunct="1"/>
            <a:endParaRPr lang="en-US" smtClean="0"/>
          </a:p>
          <a:p>
            <a:pPr eaLnBrk="1" hangingPunct="1"/>
            <a:r>
              <a:rPr lang="en-US" smtClean="0"/>
              <a:t>We need to not be ignorant of his devices (2 Cor. 2:11). We need to be aware that he is not a passive enemy. Job could have reduced his adversity to simply being overwhelmed with adversity; he could have reduced it as a case of horrible luck; he could have attributed it to the Lord’s doing for his ruin; but in reality, Satan was at work behind the scenes to discount Jehovah's praise of Job.</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a:t>"Defining Satan"</a:t>
            </a:r>
          </a:p>
        </p:txBody>
      </p:sp>
      <p:sp>
        <p:nvSpPr>
          <p:cNvPr id="26627" name="Rectangle 3"/>
          <p:cNvSpPr>
            <a:spLocks noGrp="1" noChangeArrowheads="1"/>
          </p:cNvSpPr>
          <p:nvPr>
            <p:ph type="dt" sz="quarter" idx="1"/>
          </p:nvPr>
        </p:nvSpPr>
        <p:spPr>
          <a:noFill/>
        </p:spPr>
        <p:txBody>
          <a:bodyPr/>
          <a:lstStyle/>
          <a:p>
            <a:r>
              <a:rPr lang="en-US"/>
              <a:t>www.revelationandcreation.com</a:t>
            </a:r>
          </a:p>
        </p:txBody>
      </p:sp>
      <p:sp>
        <p:nvSpPr>
          <p:cNvPr id="26628" name="Rectangle 6"/>
          <p:cNvSpPr>
            <a:spLocks noGrp="1" noChangeArrowheads="1"/>
          </p:cNvSpPr>
          <p:nvPr>
            <p:ph type="ftr" sz="quarter" idx="4"/>
          </p:nvPr>
        </p:nvSpPr>
        <p:spPr>
          <a:noFill/>
        </p:spPr>
        <p:txBody>
          <a:bodyPr/>
          <a:lstStyle/>
          <a:p>
            <a:r>
              <a:rPr lang="en-US"/>
              <a:t>Wallace, Steven J.</a:t>
            </a:r>
          </a:p>
        </p:txBody>
      </p:sp>
      <p:sp>
        <p:nvSpPr>
          <p:cNvPr id="26629" name="Rectangle 7"/>
          <p:cNvSpPr>
            <a:spLocks noGrp="1" noChangeArrowheads="1"/>
          </p:cNvSpPr>
          <p:nvPr>
            <p:ph type="sldNum" sz="quarter" idx="5"/>
          </p:nvPr>
        </p:nvSpPr>
        <p:spPr>
          <a:noFill/>
        </p:spPr>
        <p:txBody>
          <a:bodyPr/>
          <a:lstStyle/>
          <a:p>
            <a:fld id="{9D6C76C7-DB2E-4DD2-8404-5E230418D6F9}" type="slidenum">
              <a:rPr lang="en-US"/>
              <a:pPr/>
              <a:t>4</a:t>
            </a:fld>
            <a:endParaRPr lang="en-US"/>
          </a:p>
        </p:txBody>
      </p:sp>
      <p:sp>
        <p:nvSpPr>
          <p:cNvPr id="26630" name="Rectangle 2"/>
          <p:cNvSpPr>
            <a:spLocks noRot="1" noChangeArrowheads="1" noTextEdit="1"/>
          </p:cNvSpPr>
          <p:nvPr>
            <p:ph type="sldImg"/>
          </p:nvPr>
        </p:nvSpPr>
        <p:spPr>
          <a:ln/>
        </p:spPr>
      </p:sp>
      <p:sp>
        <p:nvSpPr>
          <p:cNvPr id="26631" name="Rectangle 3"/>
          <p:cNvSpPr>
            <a:spLocks noGrp="1" noChangeArrowheads="1"/>
          </p:cNvSpPr>
          <p:nvPr>
            <p:ph type="body" idx="1"/>
          </p:nvPr>
        </p:nvSpPr>
        <p:spPr>
          <a:noFill/>
          <a:ln/>
        </p:spPr>
        <p:txBody>
          <a:bodyPr/>
          <a:lstStyle/>
          <a:p>
            <a:pPr eaLnBrk="1" hangingPunct="1"/>
            <a:r>
              <a:rPr lang="en-US" smtClean="0"/>
              <a:t>[CLICK]</a:t>
            </a:r>
          </a:p>
          <a:p>
            <a:pPr eaLnBrk="1" hangingPunct="1"/>
            <a:endParaRPr lang="en-US" smtClean="0"/>
          </a:p>
          <a:p>
            <a:pPr eaLnBrk="1" hangingPunct="1"/>
            <a:r>
              <a:rPr lang="en-US" smtClean="0"/>
              <a:t>What is James speaking of and what is Job? How do we reconcile the two passages?  We should first understand that God is never tempted to do evil because in Him is only light. He could not be tempted to murder because he is life. He cannot be tempted to covet because he owns everything, things far greater than the things on earth.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a:t>"Defining Satan"</a:t>
            </a:r>
          </a:p>
        </p:txBody>
      </p:sp>
      <p:sp>
        <p:nvSpPr>
          <p:cNvPr id="27651" name="Rectangle 3"/>
          <p:cNvSpPr>
            <a:spLocks noGrp="1" noChangeArrowheads="1"/>
          </p:cNvSpPr>
          <p:nvPr>
            <p:ph type="dt" sz="quarter" idx="1"/>
          </p:nvPr>
        </p:nvSpPr>
        <p:spPr>
          <a:noFill/>
        </p:spPr>
        <p:txBody>
          <a:bodyPr/>
          <a:lstStyle/>
          <a:p>
            <a:r>
              <a:rPr lang="en-US"/>
              <a:t>www.revelationandcreation.com</a:t>
            </a:r>
          </a:p>
        </p:txBody>
      </p:sp>
      <p:sp>
        <p:nvSpPr>
          <p:cNvPr id="27652" name="Rectangle 6"/>
          <p:cNvSpPr>
            <a:spLocks noGrp="1" noChangeArrowheads="1"/>
          </p:cNvSpPr>
          <p:nvPr>
            <p:ph type="ftr" sz="quarter" idx="4"/>
          </p:nvPr>
        </p:nvSpPr>
        <p:spPr>
          <a:noFill/>
        </p:spPr>
        <p:txBody>
          <a:bodyPr/>
          <a:lstStyle/>
          <a:p>
            <a:r>
              <a:rPr lang="en-US"/>
              <a:t>Wallace, Steven J.</a:t>
            </a:r>
          </a:p>
        </p:txBody>
      </p:sp>
      <p:sp>
        <p:nvSpPr>
          <p:cNvPr id="27653" name="Rectangle 7"/>
          <p:cNvSpPr>
            <a:spLocks noGrp="1" noChangeArrowheads="1"/>
          </p:cNvSpPr>
          <p:nvPr>
            <p:ph type="sldNum" sz="quarter" idx="5"/>
          </p:nvPr>
        </p:nvSpPr>
        <p:spPr>
          <a:noFill/>
        </p:spPr>
        <p:txBody>
          <a:bodyPr/>
          <a:lstStyle/>
          <a:p>
            <a:fld id="{02F32901-1C44-48A9-BAB5-12F62FFE0222}" type="slidenum">
              <a:rPr lang="en-US"/>
              <a:pPr/>
              <a:t>5</a:t>
            </a:fld>
            <a:endParaRPr lang="en-US"/>
          </a:p>
        </p:txBody>
      </p:sp>
      <p:sp>
        <p:nvSpPr>
          <p:cNvPr id="27654" name="Rectangle 2"/>
          <p:cNvSpPr>
            <a:spLocks noRot="1" noChangeArrowheads="1" noTextEdit="1"/>
          </p:cNvSpPr>
          <p:nvPr>
            <p:ph type="sldImg"/>
          </p:nvPr>
        </p:nvSpPr>
        <p:spPr>
          <a:ln/>
        </p:spPr>
      </p:sp>
      <p:sp>
        <p:nvSpPr>
          <p:cNvPr id="27655" name="Rectangle 3"/>
          <p:cNvSpPr>
            <a:spLocks noGrp="1" noChangeArrowheads="1"/>
          </p:cNvSpPr>
          <p:nvPr>
            <p:ph type="body" idx="1"/>
          </p:nvPr>
        </p:nvSpPr>
        <p:spPr>
          <a:noFill/>
          <a:ln/>
        </p:spPr>
        <p:txBody>
          <a:bodyPr/>
          <a:lstStyle/>
          <a:p>
            <a:pPr eaLnBrk="1" hangingPunct="1"/>
            <a:r>
              <a:rPr lang="en-US" smtClean="0"/>
              <a:t>[CLICK Thru]</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a:t>"Defining Satan"</a:t>
            </a:r>
          </a:p>
        </p:txBody>
      </p:sp>
      <p:sp>
        <p:nvSpPr>
          <p:cNvPr id="28675" name="Rectangle 3"/>
          <p:cNvSpPr>
            <a:spLocks noGrp="1" noChangeArrowheads="1"/>
          </p:cNvSpPr>
          <p:nvPr>
            <p:ph type="dt" sz="quarter" idx="1"/>
          </p:nvPr>
        </p:nvSpPr>
        <p:spPr>
          <a:noFill/>
        </p:spPr>
        <p:txBody>
          <a:bodyPr/>
          <a:lstStyle/>
          <a:p>
            <a:r>
              <a:rPr lang="en-US"/>
              <a:t>www.revelationandcreation.com</a:t>
            </a:r>
          </a:p>
        </p:txBody>
      </p:sp>
      <p:sp>
        <p:nvSpPr>
          <p:cNvPr id="28676" name="Rectangle 6"/>
          <p:cNvSpPr>
            <a:spLocks noGrp="1" noChangeArrowheads="1"/>
          </p:cNvSpPr>
          <p:nvPr>
            <p:ph type="ftr" sz="quarter" idx="4"/>
          </p:nvPr>
        </p:nvSpPr>
        <p:spPr>
          <a:noFill/>
        </p:spPr>
        <p:txBody>
          <a:bodyPr/>
          <a:lstStyle/>
          <a:p>
            <a:r>
              <a:rPr lang="en-US"/>
              <a:t>Wallace, Steven J.</a:t>
            </a:r>
          </a:p>
        </p:txBody>
      </p:sp>
      <p:sp>
        <p:nvSpPr>
          <p:cNvPr id="28677" name="Rectangle 7"/>
          <p:cNvSpPr>
            <a:spLocks noGrp="1" noChangeArrowheads="1"/>
          </p:cNvSpPr>
          <p:nvPr>
            <p:ph type="sldNum" sz="quarter" idx="5"/>
          </p:nvPr>
        </p:nvSpPr>
        <p:spPr>
          <a:noFill/>
        </p:spPr>
        <p:txBody>
          <a:bodyPr/>
          <a:lstStyle/>
          <a:p>
            <a:fld id="{B8E6305D-9B42-4261-97D8-CB7E5363EEFC}" type="slidenum">
              <a:rPr lang="en-US"/>
              <a:pPr/>
              <a:t>6</a:t>
            </a:fld>
            <a:endParaRPr lang="en-US"/>
          </a:p>
        </p:txBody>
      </p:sp>
      <p:sp>
        <p:nvSpPr>
          <p:cNvPr id="28678" name="Rectangle 2"/>
          <p:cNvSpPr>
            <a:spLocks noRot="1" noChangeArrowheads="1" noTextEdit="1"/>
          </p:cNvSpPr>
          <p:nvPr>
            <p:ph type="sldImg"/>
          </p:nvPr>
        </p:nvSpPr>
        <p:spPr>
          <a:ln/>
        </p:spPr>
      </p:sp>
      <p:sp>
        <p:nvSpPr>
          <p:cNvPr id="28679" name="Rectangle 3"/>
          <p:cNvSpPr>
            <a:spLocks noGrp="1" noChangeArrowheads="1"/>
          </p:cNvSpPr>
          <p:nvPr>
            <p:ph type="body" idx="1"/>
          </p:nvPr>
        </p:nvSpPr>
        <p:spPr>
          <a:noFill/>
          <a:ln/>
        </p:spPr>
        <p:txBody>
          <a:bodyPr/>
          <a:lstStyle/>
          <a:p>
            <a:pPr eaLnBrk="1" hangingPunct="1">
              <a:lnSpc>
                <a:spcPct val="90000"/>
              </a:lnSpc>
            </a:pPr>
            <a:r>
              <a:rPr lang="en-US" smtClean="0"/>
              <a:t>I liken it to a kid who is warned to clean his room and he tests his parents will by delaying. He is not tempting or seeking to seduce them to do evil, he merely wants to see if they are true to their word. We do this with God. </a:t>
            </a:r>
          </a:p>
          <a:p>
            <a:pPr eaLnBrk="1" hangingPunct="1">
              <a:lnSpc>
                <a:spcPct val="90000"/>
              </a:lnSpc>
            </a:pPr>
            <a:endParaRPr lang="en-US" smtClean="0"/>
          </a:p>
          <a:p>
            <a:pPr eaLnBrk="1" hangingPunct="1">
              <a:lnSpc>
                <a:spcPct val="90000"/>
              </a:lnSpc>
            </a:pPr>
            <a:r>
              <a:rPr lang="en-US" smtClean="0"/>
              <a:t>The people were testing God’s promise as to whether He was with them, whether he would provide for them, whether he was going to make of them a great nation, whether he was going to heal them, etc. </a:t>
            </a:r>
          </a:p>
          <a:p>
            <a:pPr eaLnBrk="1" hangingPunct="1">
              <a:lnSpc>
                <a:spcPct val="90000"/>
              </a:lnSpc>
            </a:pPr>
            <a:endParaRPr lang="en-US" smtClean="0"/>
          </a:p>
          <a:p>
            <a:pPr eaLnBrk="1" hangingPunct="1">
              <a:lnSpc>
                <a:spcPct val="90000"/>
              </a:lnSpc>
            </a:pPr>
            <a:r>
              <a:rPr lang="en-US" smtClean="0"/>
              <a:t>This is tied to Exodus 15:22-27 where God tested them to see if they would rely upon him or complain. They failed the test by testing God and complaining.  God promised to heal them, take care of them, etc. Yet they tested God by complaining rather than believing and obeying His word.</a:t>
            </a:r>
          </a:p>
          <a:p>
            <a:pPr eaLnBrk="1" hangingPunct="1">
              <a:lnSpc>
                <a:spcPct val="90000"/>
              </a:lnSpc>
            </a:pPr>
            <a:endParaRPr lang="en-US" smtClean="0"/>
          </a:p>
          <a:p>
            <a:pPr eaLnBrk="1" hangingPunct="1">
              <a:lnSpc>
                <a:spcPct val="90000"/>
              </a:lnSpc>
            </a:pPr>
            <a:r>
              <a:rPr lang="en-US" smtClean="0"/>
              <a:t>Chapter 16 is the same song and dance. They complained against the Lord with hunger (16:3). God gave them manna in the morning and quail in the evening. </a:t>
            </a:r>
          </a:p>
          <a:p>
            <a:pPr eaLnBrk="1" hangingPunct="1">
              <a:lnSpc>
                <a:spcPct val="90000"/>
              </a:lnSpc>
            </a:pPr>
            <a:endParaRPr lang="en-US" smtClean="0"/>
          </a:p>
          <a:p>
            <a:pPr eaLnBrk="1" hangingPunct="1">
              <a:lnSpc>
                <a:spcPct val="90000"/>
              </a:lnSpc>
            </a:pPr>
            <a:r>
              <a:rPr lang="en-US" smtClean="0"/>
              <a:t> But they failed God’s test again and disobeyed regarding what they should do with the manna. God promised that they should only take enough for the day and they thought they could store more than a day’s amount. . .testing God’s promise (16:19, 20). </a:t>
            </a:r>
          </a:p>
          <a:p>
            <a:pPr eaLnBrk="1" hangingPunct="1">
              <a:lnSpc>
                <a:spcPct val="90000"/>
              </a:lnSpc>
            </a:pPr>
            <a:endParaRPr lang="en-US" smtClean="0"/>
          </a:p>
          <a:p>
            <a:pPr eaLnBrk="1" hangingPunct="1">
              <a:lnSpc>
                <a:spcPct val="90000"/>
              </a:lnSpc>
            </a:pPr>
            <a:r>
              <a:rPr lang="en-US" smtClean="0"/>
              <a:t>God told them to gather twice as much on the sixth day because there would be none on the Sabbath and they tested God again and went out on the Sabbath to hunt for manna (16:27-29).</a:t>
            </a:r>
          </a:p>
          <a:p>
            <a:pPr eaLnBrk="1" hangingPunct="1">
              <a:lnSpc>
                <a:spcPct val="90000"/>
              </a:lnSpc>
            </a:pPr>
            <a:endParaRPr lang="en-US" smtClean="0"/>
          </a:p>
          <a:p>
            <a:pPr eaLnBrk="1" hangingPunct="1">
              <a:lnSpc>
                <a:spcPct val="90000"/>
              </a:lnSpc>
            </a:pPr>
            <a:r>
              <a:rPr lang="en-US" smtClean="0"/>
              <a:t>Read Psalm 78:41-60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p>
            <a:r>
              <a:rPr lang="en-US"/>
              <a:t>"Defining Satan"</a:t>
            </a:r>
          </a:p>
        </p:txBody>
      </p:sp>
      <p:sp>
        <p:nvSpPr>
          <p:cNvPr id="29699" name="Rectangle 3"/>
          <p:cNvSpPr>
            <a:spLocks noGrp="1" noChangeArrowheads="1"/>
          </p:cNvSpPr>
          <p:nvPr>
            <p:ph type="dt" sz="quarter" idx="1"/>
          </p:nvPr>
        </p:nvSpPr>
        <p:spPr>
          <a:noFill/>
        </p:spPr>
        <p:txBody>
          <a:bodyPr/>
          <a:lstStyle/>
          <a:p>
            <a:r>
              <a:rPr lang="en-US"/>
              <a:t>www.revelationandcreation.com</a:t>
            </a:r>
          </a:p>
        </p:txBody>
      </p:sp>
      <p:sp>
        <p:nvSpPr>
          <p:cNvPr id="29700" name="Rectangle 6"/>
          <p:cNvSpPr>
            <a:spLocks noGrp="1" noChangeArrowheads="1"/>
          </p:cNvSpPr>
          <p:nvPr>
            <p:ph type="ftr" sz="quarter" idx="4"/>
          </p:nvPr>
        </p:nvSpPr>
        <p:spPr>
          <a:noFill/>
        </p:spPr>
        <p:txBody>
          <a:bodyPr/>
          <a:lstStyle/>
          <a:p>
            <a:r>
              <a:rPr lang="en-US"/>
              <a:t>Wallace, Steven J.</a:t>
            </a:r>
          </a:p>
        </p:txBody>
      </p:sp>
      <p:sp>
        <p:nvSpPr>
          <p:cNvPr id="29701" name="Rectangle 7"/>
          <p:cNvSpPr>
            <a:spLocks noGrp="1" noChangeArrowheads="1"/>
          </p:cNvSpPr>
          <p:nvPr>
            <p:ph type="sldNum" sz="quarter" idx="5"/>
          </p:nvPr>
        </p:nvSpPr>
        <p:spPr>
          <a:noFill/>
        </p:spPr>
        <p:txBody>
          <a:bodyPr/>
          <a:lstStyle/>
          <a:p>
            <a:fld id="{2BB81425-EBE3-4D41-A67B-90F35F242116}" type="slidenum">
              <a:rPr lang="en-US"/>
              <a:pPr/>
              <a:t>7</a:t>
            </a:fld>
            <a:endParaRPr lang="en-US"/>
          </a:p>
        </p:txBody>
      </p:sp>
      <p:sp>
        <p:nvSpPr>
          <p:cNvPr id="29702" name="Rectangle 2"/>
          <p:cNvSpPr>
            <a:spLocks noRot="1" noChangeArrowheads="1" noTextEdit="1"/>
          </p:cNvSpPr>
          <p:nvPr>
            <p:ph type="sldImg"/>
          </p:nvPr>
        </p:nvSpPr>
        <p:spPr>
          <a:ln/>
        </p:spPr>
      </p:sp>
      <p:sp>
        <p:nvSpPr>
          <p:cNvPr id="29703" name="Rectangle 3"/>
          <p:cNvSpPr>
            <a:spLocks noGrp="1" noChangeArrowheads="1"/>
          </p:cNvSpPr>
          <p:nvPr>
            <p:ph type="body" idx="1"/>
          </p:nvPr>
        </p:nvSpPr>
        <p:spPr>
          <a:noFill/>
          <a:ln/>
        </p:spPr>
        <p:txBody>
          <a:bodyPr/>
          <a:lstStyle/>
          <a:p>
            <a:pPr eaLnBrk="1" hangingPunct="1"/>
            <a:r>
              <a:rPr lang="en-US" sz="1000" smtClean="0"/>
              <a:t>[CLICK] Similar to Job’s day, Satan was given a certain sphere of dominion over the Lord’s body. He “took” him and “set” him. The life of our Lord manifests that God would undergo everything that he allowed man to ever undergo.</a:t>
            </a:r>
          </a:p>
          <a:p>
            <a:pPr eaLnBrk="1" hangingPunct="1"/>
            <a:endParaRPr lang="en-US" sz="1000" smtClean="0"/>
          </a:p>
          <a:p>
            <a:pPr eaLnBrk="1" hangingPunct="1"/>
            <a:r>
              <a:rPr lang="en-US" sz="1000" smtClean="0"/>
              <a:t>[CLICK] Satan took Jesus to the holy city, this is Jerusalem.  The holy city didn’t exclude the tempter nor temptations. Being in the church today may be the place where you will be tempted the most!</a:t>
            </a:r>
          </a:p>
          <a:p>
            <a:pPr eaLnBrk="1" hangingPunct="1"/>
            <a:endParaRPr lang="en-US" sz="1000" smtClean="0"/>
          </a:p>
          <a:p>
            <a:pPr eaLnBrk="1" hangingPunct="1"/>
            <a:r>
              <a:rPr lang="en-US" sz="1000" smtClean="0"/>
              <a:t>[CLICK] Satan sat him on the pinnacle of the temple and it seems that “vainglory” seems to be added to the temptation here. Here at the temple would usually be a large group of people. They would have loved to be entertained by Jesus performing a miracl as on other occassion. Certainly here they would love to see the Lord bungee jump from the temple with no bungee cord and live. </a:t>
            </a:r>
          </a:p>
          <a:p>
            <a:pPr eaLnBrk="1" hangingPunct="1"/>
            <a:endParaRPr lang="en-US" sz="1000" smtClean="0"/>
          </a:p>
          <a:p>
            <a:pPr eaLnBrk="1" hangingPunct="1"/>
            <a:r>
              <a:rPr lang="en-US" sz="1000" smtClean="0"/>
              <a:t>[CLICK] This temptation is an interesting one, indeed. Whereas the first temptation temps with a sub par confidence in God, thus the turning stone into bread that you may not starve; this temptation deals with overconfidence that would yield reckless behavior. </a:t>
            </a:r>
          </a:p>
          <a:p>
            <a:pPr eaLnBrk="1" hangingPunct="1"/>
            <a:endParaRPr lang="en-US" sz="1000" smtClean="0"/>
          </a:p>
          <a:p>
            <a:pPr eaLnBrk="1" hangingPunct="1"/>
            <a:r>
              <a:rPr lang="en-US" sz="1000" smtClean="0"/>
              <a:t>The devil is very successful with these two venues today. Just as surely does he succeed in making people doubt that Jesus can save them and for their need to turn rocks in to bread; he likewise succeeds in making others so overconfident that they presume that Jesus will save them as they dive into their sin from the pinnacle of truth.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en-US"/>
              <a:t>"Defining Satan"</a:t>
            </a:r>
          </a:p>
        </p:txBody>
      </p:sp>
      <p:sp>
        <p:nvSpPr>
          <p:cNvPr id="30723" name="Rectangle 3"/>
          <p:cNvSpPr>
            <a:spLocks noGrp="1" noChangeArrowheads="1"/>
          </p:cNvSpPr>
          <p:nvPr>
            <p:ph type="dt" sz="quarter" idx="1"/>
          </p:nvPr>
        </p:nvSpPr>
        <p:spPr>
          <a:noFill/>
        </p:spPr>
        <p:txBody>
          <a:bodyPr/>
          <a:lstStyle/>
          <a:p>
            <a:r>
              <a:rPr lang="en-US"/>
              <a:t>www.revelationandcreation.com</a:t>
            </a:r>
          </a:p>
        </p:txBody>
      </p:sp>
      <p:sp>
        <p:nvSpPr>
          <p:cNvPr id="30724" name="Rectangle 6"/>
          <p:cNvSpPr>
            <a:spLocks noGrp="1" noChangeArrowheads="1"/>
          </p:cNvSpPr>
          <p:nvPr>
            <p:ph type="ftr" sz="quarter" idx="4"/>
          </p:nvPr>
        </p:nvSpPr>
        <p:spPr>
          <a:noFill/>
        </p:spPr>
        <p:txBody>
          <a:bodyPr/>
          <a:lstStyle/>
          <a:p>
            <a:r>
              <a:rPr lang="en-US"/>
              <a:t>Wallace, Steven J.</a:t>
            </a:r>
          </a:p>
        </p:txBody>
      </p:sp>
      <p:sp>
        <p:nvSpPr>
          <p:cNvPr id="30725" name="Rectangle 7"/>
          <p:cNvSpPr>
            <a:spLocks noGrp="1" noChangeArrowheads="1"/>
          </p:cNvSpPr>
          <p:nvPr>
            <p:ph type="sldNum" sz="quarter" idx="5"/>
          </p:nvPr>
        </p:nvSpPr>
        <p:spPr>
          <a:noFill/>
        </p:spPr>
        <p:txBody>
          <a:bodyPr/>
          <a:lstStyle/>
          <a:p>
            <a:fld id="{6F5190EC-CFC0-4DD0-8E8E-F6B15F2E8731}" type="slidenum">
              <a:rPr lang="en-US"/>
              <a:pPr/>
              <a:t>8</a:t>
            </a:fld>
            <a:endParaRPr lang="en-US"/>
          </a:p>
        </p:txBody>
      </p:sp>
      <p:sp>
        <p:nvSpPr>
          <p:cNvPr id="30726" name="Rectangle 2"/>
          <p:cNvSpPr>
            <a:spLocks noRot="1" noChangeArrowheads="1" noTextEdit="1"/>
          </p:cNvSpPr>
          <p:nvPr>
            <p:ph type="sldImg"/>
          </p:nvPr>
        </p:nvSpPr>
        <p:spPr>
          <a:ln/>
        </p:spPr>
      </p:sp>
      <p:sp>
        <p:nvSpPr>
          <p:cNvPr id="30727" name="Rectangle 3"/>
          <p:cNvSpPr>
            <a:spLocks noGrp="1" noChangeArrowheads="1"/>
          </p:cNvSpPr>
          <p:nvPr>
            <p:ph type="body" idx="1"/>
          </p:nvPr>
        </p:nvSpPr>
        <p:spPr>
          <a:noFill/>
          <a:ln/>
        </p:spPr>
        <p:txBody>
          <a:bodyPr/>
          <a:lstStyle/>
          <a:p>
            <a:pPr eaLnBrk="1" hangingPunct="1"/>
            <a:r>
              <a:rPr lang="en-US" smtClean="0"/>
              <a:t>Satan quoted scripture because he, unlike some of the modern minds of the day, understood how powerful it is.  Jesus shows us a good example too. He doesn’t refuse or is not discouraged from using the scriptures simply because Satan did. Sometimes people want to look for an excuse to not read their bibles, not go to church, not obey the gospel by the poor example of another. It never stopped Jesus!</a:t>
            </a:r>
          </a:p>
          <a:p>
            <a:pPr eaLnBrk="1" hangingPunct="1"/>
            <a:endParaRPr lang="en-US" smtClean="0"/>
          </a:p>
          <a:p>
            <a:pPr eaLnBrk="1" hangingPunct="1"/>
            <a:r>
              <a:rPr lang="en-US" smtClean="0"/>
              <a:t>Note again where Jesus is and what the temptation is. Jesus is on the holy temple. The temptation is to throw yourself off, since you are the Son of God, because God will surely not let you fall to your death and especially not here, on the Temple. You are safeguarded by the promise of the Father, so jump.</a:t>
            </a:r>
          </a:p>
          <a:p>
            <a:pPr eaLnBrk="1" hangingPunct="1"/>
            <a:endParaRPr lang="en-US" smtClean="0"/>
          </a:p>
          <a:p>
            <a:pPr eaLnBrk="1" hangingPunct="1"/>
            <a:r>
              <a:rPr lang="en-US" smtClean="0"/>
              <a:t>Jesus destroys the devil’s argument with scripture, to not tempt the Lord your God (Deut. 6:16). </a:t>
            </a:r>
          </a:p>
          <a:p>
            <a:pPr eaLnBrk="1" hangingPunct="1"/>
            <a:endParaRPr lang="en-US" smtClean="0"/>
          </a:p>
          <a:p>
            <a:pPr eaLnBrk="1" hangingPunct="1"/>
            <a:r>
              <a:rPr lang="en-US" smtClean="0"/>
              <a:t>Such would be tempting God by testing His precious promises. “All who love pomp, display of artistic taste, gaieties of fashion, intoxication of fame, etc., fall by this temptation. Those who truly rest on God’s promises, stand on a sure foundation, but those who rise on bubbles must come down when they burst” (J. W. McGarvey)</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en-US"/>
              <a:t>"Defining Satan"</a:t>
            </a:r>
          </a:p>
        </p:txBody>
      </p:sp>
      <p:sp>
        <p:nvSpPr>
          <p:cNvPr id="31747" name="Rectangle 3"/>
          <p:cNvSpPr>
            <a:spLocks noGrp="1" noChangeArrowheads="1"/>
          </p:cNvSpPr>
          <p:nvPr>
            <p:ph type="dt" sz="quarter" idx="1"/>
          </p:nvPr>
        </p:nvSpPr>
        <p:spPr>
          <a:noFill/>
        </p:spPr>
        <p:txBody>
          <a:bodyPr/>
          <a:lstStyle/>
          <a:p>
            <a:r>
              <a:rPr lang="en-US"/>
              <a:t>www.revelationandcreation.com</a:t>
            </a:r>
          </a:p>
        </p:txBody>
      </p:sp>
      <p:sp>
        <p:nvSpPr>
          <p:cNvPr id="31748" name="Rectangle 6"/>
          <p:cNvSpPr>
            <a:spLocks noGrp="1" noChangeArrowheads="1"/>
          </p:cNvSpPr>
          <p:nvPr>
            <p:ph type="ftr" sz="quarter" idx="4"/>
          </p:nvPr>
        </p:nvSpPr>
        <p:spPr>
          <a:noFill/>
        </p:spPr>
        <p:txBody>
          <a:bodyPr/>
          <a:lstStyle/>
          <a:p>
            <a:r>
              <a:rPr lang="en-US"/>
              <a:t>Wallace, Steven J.</a:t>
            </a:r>
          </a:p>
        </p:txBody>
      </p:sp>
      <p:sp>
        <p:nvSpPr>
          <p:cNvPr id="31749" name="Rectangle 7"/>
          <p:cNvSpPr>
            <a:spLocks noGrp="1" noChangeArrowheads="1"/>
          </p:cNvSpPr>
          <p:nvPr>
            <p:ph type="sldNum" sz="quarter" idx="5"/>
          </p:nvPr>
        </p:nvSpPr>
        <p:spPr>
          <a:noFill/>
        </p:spPr>
        <p:txBody>
          <a:bodyPr/>
          <a:lstStyle/>
          <a:p>
            <a:fld id="{C0D5D9CF-6BB8-46B3-83C7-A41B841470A3}" type="slidenum">
              <a:rPr lang="en-US"/>
              <a:pPr/>
              <a:t>9</a:t>
            </a:fld>
            <a:endParaRPr lang="en-US"/>
          </a:p>
        </p:txBody>
      </p:sp>
      <p:sp>
        <p:nvSpPr>
          <p:cNvPr id="31750" name="Rectangle 2"/>
          <p:cNvSpPr>
            <a:spLocks noRot="1" noChangeArrowheads="1" noTextEdit="1"/>
          </p:cNvSpPr>
          <p:nvPr>
            <p:ph type="sldImg"/>
          </p:nvPr>
        </p:nvSpPr>
        <p:spPr>
          <a:ln/>
        </p:spPr>
      </p:sp>
      <p:sp>
        <p:nvSpPr>
          <p:cNvPr id="31751" name="Rectangle 3"/>
          <p:cNvSpPr>
            <a:spLocks noGrp="1" noChangeArrowheads="1"/>
          </p:cNvSpPr>
          <p:nvPr>
            <p:ph type="body" idx="1"/>
          </p:nvPr>
        </p:nvSpPr>
        <p:spPr>
          <a:noFill/>
          <a:ln/>
        </p:spPr>
        <p:txBody>
          <a:bodyPr/>
          <a:lstStyle/>
          <a:p>
            <a:pPr eaLnBrk="1" hangingPunct="1"/>
            <a:r>
              <a:rPr lang="en-US" smtClean="0"/>
              <a:t>[CLICK]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73756B-6870-442A-AF3A-48260308D99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BA8136-2DD3-4B9E-B5CA-44BA29936F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F0407F-A844-496D-A8FF-605CB302848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743200" y="3657600"/>
            <a:ext cx="6248400" cy="1143000"/>
          </a:xfrm>
        </p:spPr>
        <p:txBody>
          <a:bodyPr/>
          <a:lstStyle>
            <a:lvl1pPr algn="l">
              <a:defRPr sz="4000"/>
            </a:lvl1pPr>
          </a:lstStyle>
          <a:p>
            <a:r>
              <a:rPr lang="en-US"/>
              <a:t>Click to edit title</a:t>
            </a:r>
          </a:p>
        </p:txBody>
      </p:sp>
      <p:sp>
        <p:nvSpPr>
          <p:cNvPr id="7171" name="Rectangle 3"/>
          <p:cNvSpPr>
            <a:spLocks noGrp="1" noChangeArrowheads="1"/>
          </p:cNvSpPr>
          <p:nvPr>
            <p:ph type="subTitle" idx="1"/>
          </p:nvPr>
        </p:nvSpPr>
        <p:spPr>
          <a:xfrm>
            <a:off x="2743200" y="4648200"/>
            <a:ext cx="6248400" cy="762000"/>
          </a:xfrm>
        </p:spPr>
        <p:txBody>
          <a:bodyPr/>
          <a:lstStyle>
            <a:lvl1pPr marL="0" indent="0">
              <a:buFont typeface="Wingdings" pitchFamily="2" charset="2"/>
              <a:buNone/>
              <a:defRPr sz="2800">
                <a:solidFill>
                  <a:srgbClr val="B2B2B2"/>
                </a:solidFill>
              </a:defRPr>
            </a:lvl1pPr>
          </a:lstStyle>
          <a:p>
            <a:r>
              <a:rPr lang="en-US"/>
              <a:t>Click to edit subtitle style</a:t>
            </a:r>
          </a:p>
        </p:txBody>
      </p:sp>
      <p:sp>
        <p:nvSpPr>
          <p:cNvPr id="4" name="Rectangle 4"/>
          <p:cNvSpPr>
            <a:spLocks noGrp="1" noChangeArrowheads="1"/>
          </p:cNvSpPr>
          <p:nvPr>
            <p:ph type="dt" sz="quarter"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DAA4A3E0-00FD-48C7-9F67-56E1128891B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54FA66-AA76-4D05-91EF-F30CB0602A5F}" type="slidenum">
              <a:rPr lang="en-US"/>
              <a:pPr>
                <a:defRPr/>
              </a:pPr>
              <a:t>‹#›</a:t>
            </a:fld>
            <a:endParaRPr lang="en-US"/>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A121C-F56A-4A58-A5EE-3D96C022A53F}" type="slidenum">
              <a:rPr lang="en-US"/>
              <a:pPr>
                <a:defRPr/>
              </a:pPr>
              <a:t>‹#›</a:t>
            </a:fld>
            <a:endParaRPr lang="en-US"/>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5775" y="1447800"/>
            <a:ext cx="3541713"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9888" y="1447800"/>
            <a:ext cx="3541712"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DF4D2-030B-4386-9F0E-8BF5E42E1AA9}" type="slidenum">
              <a:rPr lang="en-US"/>
              <a:pPr>
                <a:defRPr/>
              </a:pPr>
              <a:t>‹#›</a:t>
            </a:fld>
            <a:endParaRPr lang="en-US"/>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2FF923-E126-47D1-BB67-BCEE697EF655}" type="slidenum">
              <a:rPr lang="en-US"/>
              <a:pPr>
                <a:defRPr/>
              </a:pPr>
              <a:t>‹#›</a:t>
            </a:fld>
            <a:endParaRPr lang="en-US"/>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920E83-9B4E-44F7-A368-FB9BBA852B94}" type="slidenum">
              <a:rPr lang="en-US"/>
              <a:pPr>
                <a:defRPr/>
              </a:pPr>
              <a:t>‹#›</a:t>
            </a:fld>
            <a:endParaRPr lang="en-US"/>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600DCD4-4CE6-4D35-8353-3379885D8041}" type="slidenum">
              <a:rPr lang="en-US"/>
              <a:pPr>
                <a:defRPr/>
              </a:pPr>
              <a:t>‹#›</a:t>
            </a:fld>
            <a:endParaRPr lang="en-US"/>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CA726C-06DD-4084-BEB3-A51A4609F8DB}"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DBBBA4-F048-4BA4-9389-22B06318368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F2CC58-072C-413E-A80F-28FBA662C8D6}" type="slidenum">
              <a:rPr lang="en-US"/>
              <a:pPr>
                <a:defRPr/>
              </a:pPr>
              <a:t>‹#›</a:t>
            </a:fld>
            <a:endParaRPr lang="en-US"/>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A4FA05-F00A-4C8C-AE6D-FAF38E312C01}" type="slidenum">
              <a:rPr lang="en-US"/>
              <a:pPr>
                <a:defRPr/>
              </a:pPr>
              <a:t>‹#›</a:t>
            </a:fld>
            <a:endParaRPr lang="en-US"/>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28600"/>
            <a:ext cx="18097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228600"/>
            <a:ext cx="52768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9E68C6-83EC-4D11-9148-F7AB118A78C8}"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DA0596-CDAC-4644-B800-81EE718734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423EC0-7811-4D64-846F-66C024A4B1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6F7D76-FDB7-4F37-8AE6-C1851E0E2B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E9DB7-601B-49FD-886D-2E32445710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3EDFA93-3AEA-4ABC-9B1F-DB8824BF1A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F3552A-BF72-410F-BC06-BFDC62F70B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73F635-A388-4C81-A4B8-4DFC77D2A6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4FCC708-01A8-4E73-9C14-8717D1710A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752600" y="228600"/>
            <a:ext cx="72390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 style</a:t>
            </a:r>
          </a:p>
        </p:txBody>
      </p:sp>
      <p:sp>
        <p:nvSpPr>
          <p:cNvPr id="6147" name="Rectangle 3"/>
          <p:cNvSpPr>
            <a:spLocks noGrp="1" noChangeArrowheads="1"/>
          </p:cNvSpPr>
          <p:nvPr>
            <p:ph type="body" idx="1"/>
          </p:nvPr>
        </p:nvSpPr>
        <p:spPr bwMode="auto">
          <a:xfrm>
            <a:off x="1755775" y="1447800"/>
            <a:ext cx="7235825"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pitchFamily="18" charset="0"/>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Times New Roman" pitchFamily="18" charset="0"/>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New Roman" pitchFamily="18" charset="0"/>
              </a:defRPr>
            </a:lvl1pPr>
          </a:lstStyle>
          <a:p>
            <a:pPr>
              <a:defRPr/>
            </a:pPr>
            <a:fld id="{F83DDC33-21F6-4FF8-A0DE-3D31A959A62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n"/>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n"/>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ChangeArrowheads="1"/>
          </p:cNvSpPr>
          <p:nvPr/>
        </p:nvSpPr>
        <p:spPr bwMode="auto">
          <a:xfrm>
            <a:off x="3581400" y="4171950"/>
            <a:ext cx="1905000" cy="609600"/>
          </a:xfrm>
          <a:prstGeom prst="rect">
            <a:avLst/>
          </a:prstGeom>
          <a:solidFill>
            <a:srgbClr val="FFFFFF"/>
          </a:solidFill>
          <a:ln w="28575">
            <a:solidFill>
              <a:srgbClr val="000000"/>
            </a:solidFill>
            <a:miter lim="800000"/>
            <a:headEnd/>
            <a:tailEnd/>
          </a:ln>
        </p:spPr>
        <p:txBody>
          <a:bodyPr wrap="none" anchor="ctr"/>
          <a:lstStyle/>
          <a:p>
            <a:endParaRPr lang="en-US"/>
          </a:p>
        </p:txBody>
      </p:sp>
      <p:sp>
        <p:nvSpPr>
          <p:cNvPr id="4099" name="Rectangle 6"/>
          <p:cNvSpPr>
            <a:spLocks noChangeArrowheads="1"/>
          </p:cNvSpPr>
          <p:nvPr/>
        </p:nvSpPr>
        <p:spPr bwMode="auto">
          <a:xfrm>
            <a:off x="2667000" y="4171950"/>
            <a:ext cx="914400" cy="609600"/>
          </a:xfrm>
          <a:prstGeom prst="rect">
            <a:avLst/>
          </a:prstGeom>
          <a:solidFill>
            <a:srgbClr val="000000"/>
          </a:solidFill>
          <a:ln w="28575">
            <a:solidFill>
              <a:srgbClr val="000000"/>
            </a:solidFill>
            <a:miter lim="800000"/>
            <a:headEnd/>
            <a:tailEnd/>
          </a:ln>
        </p:spPr>
        <p:txBody>
          <a:bodyPr wrap="none" anchor="ctr"/>
          <a:lstStyle/>
          <a:p>
            <a:endParaRPr lang="en-US"/>
          </a:p>
        </p:txBody>
      </p:sp>
      <p:sp>
        <p:nvSpPr>
          <p:cNvPr id="8194" name="Rectangle 2"/>
          <p:cNvSpPr>
            <a:spLocks noGrp="1" noChangeArrowheads="1"/>
          </p:cNvSpPr>
          <p:nvPr>
            <p:ph type="ctrTitle"/>
          </p:nvPr>
        </p:nvSpPr>
        <p:spPr/>
        <p:txBody>
          <a:bodyPr/>
          <a:lstStyle/>
          <a:p>
            <a:pPr eaLnBrk="1" hangingPunct="1">
              <a:defRPr/>
            </a:pPr>
            <a:r>
              <a:rPr lang="en-US" smtClean="0"/>
              <a:t>DE</a:t>
            </a:r>
            <a:r>
              <a:rPr lang="en-US" smtClean="0">
                <a:solidFill>
                  <a:schemeClr val="folHlink"/>
                </a:solidFill>
              </a:rPr>
              <a:t>FINING</a:t>
            </a:r>
            <a:endParaRPr lang="en-US" smtClean="0">
              <a:solidFill>
                <a:srgbClr val="000000"/>
              </a:solidFill>
              <a:effectLst>
                <a:outerShdw blurRad="38100" dist="38100" dir="2700000" algn="tl">
                  <a:srgbClr val="FFFFFF"/>
                </a:outerShdw>
              </a:effectLst>
            </a:endParaRPr>
          </a:p>
        </p:txBody>
      </p:sp>
      <p:sp>
        <p:nvSpPr>
          <p:cNvPr id="4101" name="Text Box 5"/>
          <p:cNvSpPr txBox="1">
            <a:spLocks noChangeArrowheads="1"/>
          </p:cNvSpPr>
          <p:nvPr/>
        </p:nvSpPr>
        <p:spPr bwMode="auto">
          <a:xfrm>
            <a:off x="3352800" y="381000"/>
            <a:ext cx="5410200" cy="3508375"/>
          </a:xfrm>
          <a:prstGeom prst="rect">
            <a:avLst/>
          </a:prstGeom>
          <a:noFill/>
          <a:ln w="12700" cap="sq">
            <a:noFill/>
            <a:miter lim="800000"/>
            <a:headEnd type="none" w="sm" len="sm"/>
            <a:tailEnd type="none" w="sm" len="sm"/>
          </a:ln>
        </p:spPr>
        <p:txBody>
          <a:bodyPr>
            <a:spAutoFit/>
          </a:bodyPr>
          <a:lstStyle/>
          <a:p>
            <a:pPr>
              <a:spcBef>
                <a:spcPct val="50000"/>
              </a:spcBef>
            </a:pPr>
            <a:r>
              <a:rPr lang="en-US" sz="2800" i="1">
                <a:solidFill>
                  <a:srgbClr val="FFFFFF"/>
                </a:solidFill>
              </a:rPr>
              <a:t>“to open their eyes, in order to turn them from darkness to light, and from the power of Satan to God, that they may receive forgiveness of sins and an inheritance among those who are sanctified by faith in Me” (Acts 26:18)</a:t>
            </a:r>
          </a:p>
        </p:txBody>
      </p:sp>
      <p:sp>
        <p:nvSpPr>
          <p:cNvPr id="8200" name="WordArt 8"/>
          <p:cNvSpPr>
            <a:spLocks noChangeArrowheads="1" noChangeShapeType="1" noTextEdit="1"/>
          </p:cNvSpPr>
          <p:nvPr/>
        </p:nvSpPr>
        <p:spPr bwMode="auto">
          <a:xfrm>
            <a:off x="5486400" y="4800600"/>
            <a:ext cx="3429000" cy="647700"/>
          </a:xfrm>
          <a:prstGeom prst="rect">
            <a:avLst/>
          </a:prstGeom>
        </p:spPr>
        <p:txBody>
          <a:bodyPr wrap="none" fromWordArt="1">
            <a:prstTxWarp prst="textPlain">
              <a:avLst>
                <a:gd name="adj" fmla="val 50000"/>
              </a:avLst>
            </a:prstTxWarp>
          </a:bodyPr>
          <a:lstStyle/>
          <a:p>
            <a:pPr algn="ctr"/>
            <a:r>
              <a:rPr lang="en-US" sz="3600" kern="10">
                <a:ln w="22225">
                  <a:solidFill>
                    <a:srgbClr val="FFFFFF"/>
                  </a:solidFill>
                  <a:round/>
                  <a:headEnd/>
                  <a:tailEnd/>
                </a:ln>
                <a:blipFill dpi="0" rotWithShape="0">
                  <a:blip r:embed="rId3"/>
                  <a:srcRect/>
                  <a:stretch>
                    <a:fillRect/>
                  </a:stretch>
                </a:blipFill>
                <a:latin typeface="Arial Black"/>
              </a:rPr>
              <a:t>SATAN</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autoRev="1" fill="hold" grpId="0" nodeType="afterEffect">
                                  <p:stCondLst>
                                    <p:cond delay="1000"/>
                                  </p:stCondLst>
                                  <p:childTnLst>
                                    <p:animRot by="21600000">
                                      <p:cBhvr>
                                        <p:cTn id="6" dur="2000" fill="hold"/>
                                        <p:tgtEl>
                                          <p:spTgt spid="820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295400" y="228600"/>
            <a:ext cx="7696200" cy="838200"/>
          </a:xfrm>
        </p:spPr>
        <p:txBody>
          <a:bodyPr/>
          <a:lstStyle/>
          <a:p>
            <a:pPr eaLnBrk="1" hangingPunct="1">
              <a:defRPr/>
            </a:pPr>
            <a:r>
              <a:rPr lang="en-US" sz="4000" smtClean="0"/>
              <a:t>SATAN WANTS US TO FAIL!</a:t>
            </a:r>
          </a:p>
        </p:txBody>
      </p:sp>
      <p:sp>
        <p:nvSpPr>
          <p:cNvPr id="25603" name="Rectangle 3"/>
          <p:cNvSpPr>
            <a:spLocks noGrp="1" noChangeArrowheads="1"/>
          </p:cNvSpPr>
          <p:nvPr>
            <p:ph type="body" idx="1"/>
          </p:nvPr>
        </p:nvSpPr>
        <p:spPr/>
        <p:txBody>
          <a:bodyPr/>
          <a:lstStyle/>
          <a:p>
            <a:pPr eaLnBrk="1" hangingPunct="1">
              <a:lnSpc>
                <a:spcPct val="80000"/>
              </a:lnSpc>
              <a:defRPr/>
            </a:pPr>
            <a:r>
              <a:rPr lang="en-US" sz="2800" b="1" smtClean="0"/>
              <a:t>Against</a:t>
            </a:r>
            <a:r>
              <a:rPr lang="en-US" sz="2800" i="1" smtClean="0"/>
              <a:t> “Now Satan stood up </a:t>
            </a:r>
            <a:r>
              <a:rPr lang="en-US" sz="2800" i="1" u="sng" smtClean="0"/>
              <a:t>against</a:t>
            </a:r>
            <a:r>
              <a:rPr lang="en-US" sz="2800" i="1" smtClean="0"/>
              <a:t> Israel, and moved David to number Israel”</a:t>
            </a:r>
            <a:r>
              <a:rPr lang="en-US" sz="2800" smtClean="0"/>
              <a:t> (2 Chron. 21:1)</a:t>
            </a:r>
          </a:p>
          <a:p>
            <a:pPr eaLnBrk="1" hangingPunct="1">
              <a:lnSpc>
                <a:spcPct val="80000"/>
              </a:lnSpc>
              <a:defRPr/>
            </a:pPr>
            <a:r>
              <a:rPr lang="en-US" sz="2800" b="1" smtClean="0"/>
              <a:t>Opposing</a:t>
            </a:r>
            <a:r>
              <a:rPr lang="en-US" sz="2800" smtClean="0"/>
              <a:t> – </a:t>
            </a:r>
            <a:r>
              <a:rPr lang="en-US" sz="2800" i="1" smtClean="0"/>
              <a:t>Zechariah</a:t>
            </a:r>
            <a:r>
              <a:rPr lang="en-US" sz="2800" smtClean="0"/>
              <a:t>, “Then he showed me Joshua the high priest standing before the Angel of the LORD, and Satan standing at his right hand to oppose him” (Zech. 3:1)</a:t>
            </a:r>
          </a:p>
          <a:p>
            <a:pPr eaLnBrk="1" hangingPunct="1">
              <a:lnSpc>
                <a:spcPct val="80000"/>
              </a:lnSpc>
              <a:defRPr/>
            </a:pPr>
            <a:r>
              <a:rPr lang="en-US" sz="2800" b="1" smtClean="0"/>
              <a:t>Tempter</a:t>
            </a:r>
            <a:r>
              <a:rPr lang="en-US" sz="2800" smtClean="0"/>
              <a:t> – </a:t>
            </a:r>
            <a:r>
              <a:rPr lang="en-US" sz="2800" i="1" smtClean="0"/>
              <a:t>Matthew</a:t>
            </a:r>
            <a:r>
              <a:rPr lang="en-US" sz="2800" smtClean="0"/>
              <a:t>, “Now when the tempter came to Him, he said, ‘If You are the Son of God, command that these stones become bread’” (Matt. 4:3)</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20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2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95400" y="228600"/>
            <a:ext cx="7696200" cy="838200"/>
          </a:xfrm>
        </p:spPr>
        <p:txBody>
          <a:bodyPr/>
          <a:lstStyle/>
          <a:p>
            <a:pPr eaLnBrk="1" hangingPunct="1">
              <a:defRPr/>
            </a:pPr>
            <a:r>
              <a:rPr lang="en-US" sz="4000" smtClean="0"/>
              <a:t>SATAN WANTS US TO FAIL!</a:t>
            </a:r>
          </a:p>
        </p:txBody>
      </p:sp>
      <p:sp>
        <p:nvSpPr>
          <p:cNvPr id="27651" name="Rectangle 3"/>
          <p:cNvSpPr>
            <a:spLocks noGrp="1" noChangeArrowheads="1"/>
          </p:cNvSpPr>
          <p:nvPr>
            <p:ph type="body" idx="1"/>
          </p:nvPr>
        </p:nvSpPr>
        <p:spPr/>
        <p:txBody>
          <a:bodyPr/>
          <a:lstStyle/>
          <a:p>
            <a:pPr eaLnBrk="1" hangingPunct="1">
              <a:lnSpc>
                <a:spcPct val="80000"/>
              </a:lnSpc>
              <a:defRPr/>
            </a:pPr>
            <a:r>
              <a:rPr lang="en-US" sz="2800" b="1" smtClean="0"/>
              <a:t>Takes away the word of God</a:t>
            </a:r>
            <a:r>
              <a:rPr lang="en-US" sz="2800" smtClean="0"/>
              <a:t> – </a:t>
            </a:r>
            <a:r>
              <a:rPr lang="en-US" sz="2800" i="1" smtClean="0"/>
              <a:t>Mark</a:t>
            </a:r>
            <a:r>
              <a:rPr lang="en-US" sz="2800" smtClean="0"/>
              <a:t>, “And these are the ones by the wayside where the word is sown. When they hear, Satan comes immediately and takes away the word that was sown in their hearts” (Mk. 4:15)</a:t>
            </a:r>
          </a:p>
          <a:p>
            <a:pPr eaLnBrk="1" hangingPunct="1">
              <a:lnSpc>
                <a:spcPct val="80000"/>
              </a:lnSpc>
              <a:defRPr/>
            </a:pPr>
            <a:r>
              <a:rPr lang="en-US" sz="2800" b="1" smtClean="0"/>
              <a:t>Bound in affliction</a:t>
            </a:r>
            <a:r>
              <a:rPr lang="en-US" sz="2800" smtClean="0"/>
              <a:t> – </a:t>
            </a:r>
            <a:r>
              <a:rPr lang="en-US" sz="2800" i="1" smtClean="0"/>
              <a:t>Luke</a:t>
            </a:r>
            <a:r>
              <a:rPr lang="en-US" sz="2800" smtClean="0"/>
              <a:t>, “So ought not this woman, being a daughter of Abraham, whom Satan has bound––think of it––for eighteen years, be loosed from this bond on the Sabbath?” (Lk. 13:16)</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fade">
                                      <p:cBhvr>
                                        <p:cTn id="7" dur="20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95400" y="228600"/>
            <a:ext cx="7696200" cy="838200"/>
          </a:xfrm>
        </p:spPr>
        <p:txBody>
          <a:bodyPr/>
          <a:lstStyle/>
          <a:p>
            <a:pPr eaLnBrk="1" hangingPunct="1">
              <a:defRPr/>
            </a:pPr>
            <a:r>
              <a:rPr lang="en-US" sz="4000" smtClean="0"/>
              <a:t>SATAN WANTS US TO FAIL!</a:t>
            </a:r>
          </a:p>
        </p:txBody>
      </p:sp>
      <p:sp>
        <p:nvSpPr>
          <p:cNvPr id="28675" name="Rectangle 3"/>
          <p:cNvSpPr>
            <a:spLocks noGrp="1" noChangeArrowheads="1"/>
          </p:cNvSpPr>
          <p:nvPr>
            <p:ph type="body" idx="1"/>
          </p:nvPr>
        </p:nvSpPr>
        <p:spPr/>
        <p:txBody>
          <a:bodyPr/>
          <a:lstStyle/>
          <a:p>
            <a:pPr eaLnBrk="1" hangingPunct="1">
              <a:lnSpc>
                <a:spcPct val="90000"/>
              </a:lnSpc>
              <a:defRPr/>
            </a:pPr>
            <a:r>
              <a:rPr lang="en-US" sz="2800" b="1" smtClean="0"/>
              <a:t>Accuser of brethren</a:t>
            </a:r>
            <a:r>
              <a:rPr lang="en-US" sz="2800" smtClean="0"/>
              <a:t> – </a:t>
            </a:r>
            <a:r>
              <a:rPr lang="en-US" sz="2800" i="1" smtClean="0"/>
              <a:t>John</a:t>
            </a:r>
            <a:r>
              <a:rPr lang="en-US" sz="2800" smtClean="0"/>
              <a:t>, “So the great dragon was cast out, that serpent of old, called the Devil and Satan, who deceives the whole world . . . for the accuser of our brethren, who accused them before our God day and night, has been cast down. And they overcame him by the blood of the Lamb and by the word of their testimony, and they did not love their lives to the death” (Rev. 12:9-11). </a:t>
            </a: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95400" y="228600"/>
            <a:ext cx="7696200" cy="838200"/>
          </a:xfrm>
        </p:spPr>
        <p:txBody>
          <a:bodyPr/>
          <a:lstStyle/>
          <a:p>
            <a:pPr eaLnBrk="1" hangingPunct="1">
              <a:defRPr/>
            </a:pPr>
            <a:r>
              <a:rPr lang="en-US" sz="4000" smtClean="0"/>
              <a:t>SATAN WANTS US TO FAIL!</a:t>
            </a:r>
          </a:p>
        </p:txBody>
      </p:sp>
      <p:sp>
        <p:nvSpPr>
          <p:cNvPr id="26627" name="Rectangle 3"/>
          <p:cNvSpPr>
            <a:spLocks noGrp="1" noChangeArrowheads="1"/>
          </p:cNvSpPr>
          <p:nvPr>
            <p:ph type="body" idx="1"/>
          </p:nvPr>
        </p:nvSpPr>
        <p:spPr/>
        <p:txBody>
          <a:bodyPr/>
          <a:lstStyle/>
          <a:p>
            <a:pPr eaLnBrk="1" hangingPunct="1">
              <a:lnSpc>
                <a:spcPct val="90000"/>
              </a:lnSpc>
              <a:defRPr/>
            </a:pPr>
            <a:r>
              <a:rPr lang="en-US" b="1" smtClean="0"/>
              <a:t>Seeking to take advantage of us</a:t>
            </a:r>
            <a:r>
              <a:rPr lang="en-US" smtClean="0"/>
              <a:t> – </a:t>
            </a:r>
            <a:r>
              <a:rPr lang="en-US" i="1" smtClean="0"/>
              <a:t>Paul</a:t>
            </a:r>
            <a:r>
              <a:rPr lang="en-US" smtClean="0"/>
              <a:t>, “lest Satan should take advantage of us; for we are not ignorant of his devices” (2 Cor. 2:11). </a:t>
            </a:r>
          </a:p>
          <a:p>
            <a:pPr eaLnBrk="1" hangingPunct="1">
              <a:lnSpc>
                <a:spcPct val="90000"/>
              </a:lnSpc>
              <a:defRPr/>
            </a:pPr>
            <a:r>
              <a:rPr lang="en-US" b="1" smtClean="0"/>
              <a:t>Adversary</a:t>
            </a:r>
            <a:r>
              <a:rPr lang="en-US" smtClean="0"/>
              <a:t> – </a:t>
            </a:r>
            <a:r>
              <a:rPr lang="en-US" i="1" smtClean="0"/>
              <a:t>Peter</a:t>
            </a:r>
            <a:r>
              <a:rPr lang="en-US" smtClean="0"/>
              <a:t>, “Be sober, be vigilant; because your adversary the devil walks about like a roaring lion, seeking whom he may devour” (1 Pet. 5:8).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20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95400" y="228600"/>
            <a:ext cx="7696200" cy="838200"/>
          </a:xfrm>
        </p:spPr>
        <p:txBody>
          <a:bodyPr/>
          <a:lstStyle/>
          <a:p>
            <a:pPr eaLnBrk="1" hangingPunct="1">
              <a:defRPr/>
            </a:pPr>
            <a:r>
              <a:rPr lang="en-US" sz="4000" smtClean="0"/>
              <a:t>SATAN WANTS US TO FAIL!</a:t>
            </a:r>
          </a:p>
        </p:txBody>
      </p:sp>
      <p:sp>
        <p:nvSpPr>
          <p:cNvPr id="30723" name="Rectangle 3"/>
          <p:cNvSpPr>
            <a:spLocks noGrp="1" noChangeArrowheads="1"/>
          </p:cNvSpPr>
          <p:nvPr>
            <p:ph type="body" idx="1"/>
          </p:nvPr>
        </p:nvSpPr>
        <p:spPr/>
        <p:txBody>
          <a:bodyPr/>
          <a:lstStyle/>
          <a:p>
            <a:pPr eaLnBrk="1" hangingPunct="1">
              <a:lnSpc>
                <a:spcPct val="90000"/>
              </a:lnSpc>
              <a:defRPr/>
            </a:pPr>
            <a:r>
              <a:rPr lang="en-US" sz="2400" b="1" smtClean="0"/>
              <a:t>Disputing</a:t>
            </a:r>
            <a:r>
              <a:rPr lang="en-US" sz="2400" smtClean="0"/>
              <a:t> – </a:t>
            </a:r>
            <a:r>
              <a:rPr lang="en-US" sz="2400" i="1" smtClean="0"/>
              <a:t>Jude</a:t>
            </a:r>
            <a:r>
              <a:rPr lang="en-US" sz="2400" smtClean="0"/>
              <a:t>, “Yet Michael the archangel, in contending with the devil, when he disputed about the body of Moses, dared not bring against him a reviling accusation, but said, ‘The Lord rebuke you!’” (Jd v. 9).</a:t>
            </a:r>
          </a:p>
          <a:p>
            <a:pPr eaLnBrk="1" hangingPunct="1">
              <a:lnSpc>
                <a:spcPct val="90000"/>
              </a:lnSpc>
              <a:defRPr/>
            </a:pPr>
            <a:r>
              <a:rPr lang="en-US" sz="2400" b="1" smtClean="0"/>
              <a:t>Power of death</a:t>
            </a:r>
            <a:r>
              <a:rPr lang="en-US" sz="2400" smtClean="0"/>
              <a:t> – </a:t>
            </a:r>
            <a:r>
              <a:rPr lang="en-US" sz="2400" i="1" smtClean="0"/>
              <a:t>the Hebrew writer</a:t>
            </a:r>
            <a:r>
              <a:rPr lang="en-US" sz="2400" smtClean="0"/>
              <a:t>, “Inasmuch then as the children have partaken of flesh and blood, He Himself likewise shared in the same, that through death He might destroy him who had the power of death, that is, the devil” (Heb. 2:14).</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fade">
                                      <p:cBhvr>
                                        <p:cTn id="7" dur="20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Five Final Facts</a:t>
            </a:r>
          </a:p>
        </p:txBody>
      </p:sp>
      <p:sp>
        <p:nvSpPr>
          <p:cNvPr id="32771"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US" smtClean="0"/>
              <a:t>Satan is real</a:t>
            </a:r>
          </a:p>
          <a:p>
            <a:pPr marL="609600" indent="-609600" eaLnBrk="1" hangingPunct="1">
              <a:buFont typeface="Wingdings" pitchFamily="2" charset="2"/>
              <a:buAutoNum type="arabicPeriod"/>
              <a:defRPr/>
            </a:pPr>
            <a:r>
              <a:rPr lang="en-US" smtClean="0"/>
              <a:t>Satan is evil</a:t>
            </a:r>
          </a:p>
          <a:p>
            <a:pPr marL="609600" indent="-609600" eaLnBrk="1" hangingPunct="1">
              <a:buFont typeface="Wingdings" pitchFamily="2" charset="2"/>
              <a:buAutoNum type="arabicPeriod"/>
              <a:defRPr/>
            </a:pPr>
            <a:r>
              <a:rPr lang="en-US" smtClean="0"/>
              <a:t>Satan is our enemy</a:t>
            </a:r>
          </a:p>
          <a:p>
            <a:pPr marL="609600" indent="-609600" eaLnBrk="1" hangingPunct="1">
              <a:buFont typeface="Wingdings" pitchFamily="2" charset="2"/>
              <a:buAutoNum type="arabicPeriod"/>
              <a:defRPr/>
            </a:pPr>
            <a:r>
              <a:rPr lang="en-US" smtClean="0"/>
              <a:t>Satan has a domain</a:t>
            </a:r>
          </a:p>
          <a:p>
            <a:pPr marL="609600" indent="-609600" eaLnBrk="1" hangingPunct="1">
              <a:buFont typeface="Wingdings" pitchFamily="2" charset="2"/>
              <a:buAutoNum type="arabicPeriod"/>
              <a:defRPr/>
            </a:pPr>
            <a:r>
              <a:rPr lang="en-US" smtClean="0"/>
              <a:t>Satan can be resisted</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We Can Succeed!</a:t>
            </a:r>
          </a:p>
        </p:txBody>
      </p:sp>
      <p:sp>
        <p:nvSpPr>
          <p:cNvPr id="31747" name="Rectangle 3"/>
          <p:cNvSpPr>
            <a:spLocks noGrp="1" noChangeArrowheads="1"/>
          </p:cNvSpPr>
          <p:nvPr>
            <p:ph type="body" idx="1"/>
          </p:nvPr>
        </p:nvSpPr>
        <p:spPr/>
        <p:txBody>
          <a:bodyPr/>
          <a:lstStyle/>
          <a:p>
            <a:pPr eaLnBrk="1" hangingPunct="1">
              <a:defRPr/>
            </a:pPr>
            <a:r>
              <a:rPr lang="en-US" smtClean="0"/>
              <a:t>“Therefore submit to God. Resist the devil and he will flee from you” (Jas. 4:7)</a:t>
            </a:r>
          </a:p>
          <a:p>
            <a:pPr lvl="1" eaLnBrk="1" hangingPunct="1">
              <a:defRPr/>
            </a:pPr>
            <a:r>
              <a:rPr lang="en-US" smtClean="0"/>
              <a:t>submit and resist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752600" y="381000"/>
            <a:ext cx="7239000" cy="838200"/>
          </a:xfrm>
        </p:spPr>
        <p:txBody>
          <a:bodyPr/>
          <a:lstStyle/>
          <a:p>
            <a:pPr eaLnBrk="1" hangingPunct="1">
              <a:defRPr/>
            </a:pPr>
            <a:r>
              <a:rPr lang="en-US" sz="4000" smtClean="0"/>
              <a:t>What Spirit Bears Witness With Mine?</a:t>
            </a:r>
          </a:p>
        </p:txBody>
      </p:sp>
      <p:sp>
        <p:nvSpPr>
          <p:cNvPr id="34820" name="Rectangle 4"/>
          <p:cNvSpPr>
            <a:spLocks noGrp="1" noChangeArrowheads="1"/>
          </p:cNvSpPr>
          <p:nvPr>
            <p:ph type="body" sz="half" idx="1"/>
          </p:nvPr>
        </p:nvSpPr>
        <p:spPr/>
        <p:txBody>
          <a:bodyPr/>
          <a:lstStyle/>
          <a:p>
            <a:pPr eaLnBrk="1" hangingPunct="1">
              <a:lnSpc>
                <a:spcPct val="90000"/>
              </a:lnSpc>
              <a:defRPr/>
            </a:pPr>
            <a:r>
              <a:rPr lang="en-US" i="1" smtClean="0"/>
              <a:t>“For as many as are led by the Spirit of God, these are sons of God. . . . The Spirit Himself bears witness with our spirit that we are children of God” (Rom. 8:14, 16)</a:t>
            </a:r>
            <a:endParaRPr lang="en-US" sz="3200" i="1" smtClean="0"/>
          </a:p>
        </p:txBody>
      </p:sp>
      <p:sp>
        <p:nvSpPr>
          <p:cNvPr id="34821" name="Rectangle 5"/>
          <p:cNvSpPr>
            <a:spLocks noGrp="1" noChangeArrowheads="1"/>
          </p:cNvSpPr>
          <p:nvPr>
            <p:ph type="body" sz="half" idx="2"/>
          </p:nvPr>
        </p:nvSpPr>
        <p:spPr/>
        <p:txBody>
          <a:bodyPr/>
          <a:lstStyle/>
          <a:p>
            <a:pPr eaLnBrk="1" hangingPunct="1">
              <a:lnSpc>
                <a:spcPct val="90000"/>
              </a:lnSpc>
              <a:defRPr/>
            </a:pPr>
            <a:r>
              <a:rPr lang="en-US" i="1" smtClean="0"/>
              <a:t>“in which you once walked according to the course of this world, according to the prince of the power of the air, the spirit who now works in the sons of disobedience”</a:t>
            </a:r>
            <a:r>
              <a:rPr lang="en-US" smtClean="0"/>
              <a:t> (Eph. 2:2)</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fade">
                                      <p:cBhvr>
                                        <p:cTn id="7" dur="1000"/>
                                        <p:tgtEl>
                                          <p:spTgt spid="34821">
                                            <p:txEl>
                                              <p:pRg st="0" end="0"/>
                                            </p:txEl>
                                          </p:spTgt>
                                        </p:tgtEl>
                                      </p:cBhvr>
                                    </p:animEffect>
                                    <p:anim calcmode="lin" valueType="num">
                                      <p:cBhvr>
                                        <p:cTn id="8" dur="1000" fill="hold"/>
                                        <p:tgtEl>
                                          <p:spTgt spid="3482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667000" y="990600"/>
            <a:ext cx="6324600" cy="838200"/>
          </a:xfrm>
        </p:spPr>
        <p:txBody>
          <a:bodyPr/>
          <a:lstStyle/>
          <a:p>
            <a:pPr eaLnBrk="1" hangingPunct="1">
              <a:defRPr/>
            </a:pPr>
            <a:r>
              <a:rPr lang="en-US" sz="6000" smtClean="0">
                <a:effectLst>
                  <a:outerShdw blurRad="38100" dist="38100" dir="2700000" algn="tl">
                    <a:srgbClr val="292929"/>
                  </a:outerShdw>
                </a:effectLst>
                <a:latin typeface="Trebuchet MS" pitchFamily="34" charset="0"/>
              </a:rPr>
              <a:t>Whose Spirit Abides in Me?</a:t>
            </a:r>
          </a:p>
        </p:txBody>
      </p:sp>
      <p:sp>
        <p:nvSpPr>
          <p:cNvPr id="37891" name="Rectangle 3"/>
          <p:cNvSpPr>
            <a:spLocks noGrp="1" noChangeArrowheads="1"/>
          </p:cNvSpPr>
          <p:nvPr>
            <p:ph type="body" idx="1"/>
          </p:nvPr>
        </p:nvSpPr>
        <p:spPr>
          <a:xfrm>
            <a:off x="1755775" y="2743200"/>
            <a:ext cx="7235825" cy="3810000"/>
          </a:xfrm>
        </p:spPr>
        <p:txBody>
          <a:bodyPr/>
          <a:lstStyle/>
          <a:p>
            <a:pPr eaLnBrk="1" hangingPunct="1">
              <a:defRPr/>
            </a:pPr>
            <a:r>
              <a:rPr lang="en-US" i="1" smtClean="0">
                <a:effectLst>
                  <a:outerShdw blurRad="38100" dist="38100" dir="2700000" algn="tl">
                    <a:srgbClr val="292929"/>
                  </a:outerShdw>
                </a:effectLst>
              </a:rPr>
              <a:t>“In this the children of God and the children of the devil are manifest: Whoever does not practice righteousness is not of God, nor is he who does not love his brother” </a:t>
            </a:r>
            <a:r>
              <a:rPr lang="en-US" smtClean="0">
                <a:effectLst>
                  <a:outerShdw blurRad="38100" dist="38100" dir="2700000" algn="tl">
                    <a:srgbClr val="292929"/>
                  </a:outerShdw>
                </a:effectLst>
              </a:rPr>
              <a:t>(1 Jn. 3:10).</a:t>
            </a:r>
          </a:p>
        </p:txBody>
      </p:sp>
      <p:pic>
        <p:nvPicPr>
          <p:cNvPr id="21508" name="Picture 4" descr="MCj00978910000[1]"/>
          <p:cNvPicPr>
            <a:picLocks noChangeAspect="1" noChangeArrowheads="1"/>
          </p:cNvPicPr>
          <p:nvPr/>
        </p:nvPicPr>
        <p:blipFill>
          <a:blip r:embed="rId2"/>
          <a:srcRect/>
          <a:stretch>
            <a:fillRect/>
          </a:stretch>
        </p:blipFill>
        <p:spPr bwMode="auto">
          <a:xfrm>
            <a:off x="214313" y="284163"/>
            <a:ext cx="1690687" cy="1773237"/>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smtClean="0"/>
              <a:t>Satan In Job</a:t>
            </a:r>
          </a:p>
        </p:txBody>
      </p:sp>
      <p:sp>
        <p:nvSpPr>
          <p:cNvPr id="10243" name="Rectangle 3"/>
          <p:cNvSpPr>
            <a:spLocks noGrp="1" noChangeArrowheads="1"/>
          </p:cNvSpPr>
          <p:nvPr>
            <p:ph type="body" idx="1"/>
          </p:nvPr>
        </p:nvSpPr>
        <p:spPr>
          <a:xfrm>
            <a:off x="1755775" y="1447800"/>
            <a:ext cx="7235825" cy="4876800"/>
          </a:xfrm>
        </p:spPr>
        <p:txBody>
          <a:bodyPr/>
          <a:lstStyle/>
          <a:p>
            <a:pPr eaLnBrk="1" hangingPunct="1">
              <a:defRPr/>
            </a:pPr>
            <a:r>
              <a:rPr lang="en-US" smtClean="0"/>
              <a:t>not only cynical but an insulting accuser</a:t>
            </a:r>
          </a:p>
          <a:p>
            <a:pPr lvl="1" eaLnBrk="1" hangingPunct="1">
              <a:defRPr/>
            </a:pPr>
            <a:r>
              <a:rPr lang="en-US" sz="2500" i="1" smtClean="0"/>
              <a:t>“So Satan answered the LORD and said, ‘Does Job fear God for nothing? Have </a:t>
            </a:r>
            <a:r>
              <a:rPr lang="en-US" sz="2500" b="1" i="1" smtClean="0"/>
              <a:t>You</a:t>
            </a:r>
            <a:r>
              <a:rPr lang="en-US" sz="2500" i="1" smtClean="0"/>
              <a:t> not made a hedge around him, around his household, and around all that he has on every side? You have blessed the work of his hands, and his possessions have increased in the land. But now, stretch out Your hand and touch all that he has, and </a:t>
            </a:r>
            <a:r>
              <a:rPr lang="en-US" sz="2500" b="1" i="1" smtClean="0"/>
              <a:t>he</a:t>
            </a:r>
            <a:r>
              <a:rPr lang="en-US" sz="2500" i="1" smtClean="0"/>
              <a:t> will surely curse You to Your face!’”</a:t>
            </a:r>
            <a:r>
              <a:rPr lang="en-US" sz="2500" smtClean="0"/>
              <a:t> (Job. 1:9-11).</a:t>
            </a:r>
          </a:p>
        </p:txBody>
      </p:sp>
      <p:sp>
        <p:nvSpPr>
          <p:cNvPr id="10244" name="Text Box 4"/>
          <p:cNvSpPr txBox="1">
            <a:spLocks noChangeArrowheads="1"/>
          </p:cNvSpPr>
          <p:nvPr/>
        </p:nvSpPr>
        <p:spPr bwMode="auto">
          <a:xfrm>
            <a:off x="0" y="2667000"/>
            <a:ext cx="2057400" cy="1019175"/>
          </a:xfrm>
          <a:prstGeom prst="rect">
            <a:avLst/>
          </a:prstGeom>
          <a:solidFill>
            <a:schemeClr val="accent1"/>
          </a:solidFill>
          <a:ln w="73025">
            <a:solidFill>
              <a:schemeClr val="tx2"/>
            </a:solidFill>
            <a:miter lim="800000"/>
            <a:headEnd type="none" w="sm" len="sm"/>
            <a:tailEnd type="none" w="lg" len="med"/>
          </a:ln>
        </p:spPr>
        <p:txBody>
          <a:bodyPr>
            <a:spAutoFit/>
          </a:bodyPr>
          <a:lstStyle/>
          <a:p>
            <a:pPr algn="ctr">
              <a:spcBef>
                <a:spcPct val="50000"/>
              </a:spcBef>
            </a:pPr>
            <a:r>
              <a:rPr lang="en-US" sz="2800" b="1"/>
              <a:t>ACCUSES GOD</a:t>
            </a:r>
          </a:p>
        </p:txBody>
      </p:sp>
      <p:sp>
        <p:nvSpPr>
          <p:cNvPr id="10245" name="Line 5"/>
          <p:cNvSpPr>
            <a:spLocks noChangeShapeType="1"/>
          </p:cNvSpPr>
          <p:nvPr/>
        </p:nvSpPr>
        <p:spPr bwMode="auto">
          <a:xfrm>
            <a:off x="2057400" y="3200400"/>
            <a:ext cx="1143000" cy="304800"/>
          </a:xfrm>
          <a:prstGeom prst="line">
            <a:avLst/>
          </a:prstGeom>
          <a:noFill/>
          <a:ln w="73025">
            <a:solidFill>
              <a:schemeClr val="tx1"/>
            </a:solidFill>
            <a:round/>
            <a:headEnd type="none" w="sm" len="sm"/>
            <a:tailEnd type="triangle" w="lg" len="med"/>
          </a:ln>
        </p:spPr>
        <p:txBody>
          <a:bodyPr/>
          <a:lstStyle/>
          <a:p>
            <a:endParaRPr lang="en-US"/>
          </a:p>
        </p:txBody>
      </p:sp>
      <p:sp>
        <p:nvSpPr>
          <p:cNvPr id="10246" name="Text Box 6"/>
          <p:cNvSpPr txBox="1">
            <a:spLocks noChangeArrowheads="1"/>
          </p:cNvSpPr>
          <p:nvPr/>
        </p:nvSpPr>
        <p:spPr bwMode="auto">
          <a:xfrm>
            <a:off x="0" y="5105400"/>
            <a:ext cx="2057400" cy="1019175"/>
          </a:xfrm>
          <a:prstGeom prst="rect">
            <a:avLst/>
          </a:prstGeom>
          <a:solidFill>
            <a:schemeClr val="accent1"/>
          </a:solidFill>
          <a:ln w="73025">
            <a:solidFill>
              <a:schemeClr val="tx2"/>
            </a:solidFill>
            <a:miter lim="800000"/>
            <a:headEnd type="none" w="sm" len="sm"/>
            <a:tailEnd type="none" w="lg" len="med"/>
          </a:ln>
        </p:spPr>
        <p:txBody>
          <a:bodyPr>
            <a:spAutoFit/>
          </a:bodyPr>
          <a:lstStyle/>
          <a:p>
            <a:pPr algn="ctr">
              <a:spcBef>
                <a:spcPct val="50000"/>
              </a:spcBef>
            </a:pPr>
            <a:r>
              <a:rPr lang="en-US" sz="2800" b="1"/>
              <a:t>ACCUSES JOB</a:t>
            </a:r>
          </a:p>
        </p:txBody>
      </p:sp>
      <p:sp>
        <p:nvSpPr>
          <p:cNvPr id="10247" name="Freeform 7"/>
          <p:cNvSpPr>
            <a:spLocks/>
          </p:cNvSpPr>
          <p:nvPr/>
        </p:nvSpPr>
        <p:spPr bwMode="auto">
          <a:xfrm>
            <a:off x="2057400" y="5791200"/>
            <a:ext cx="5181600" cy="609600"/>
          </a:xfrm>
          <a:custGeom>
            <a:avLst/>
            <a:gdLst>
              <a:gd name="T0" fmla="*/ 0 w 2784"/>
              <a:gd name="T1" fmla="*/ 0 h 384"/>
              <a:gd name="T2" fmla="*/ 624 w 2784"/>
              <a:gd name="T3" fmla="*/ 384 h 384"/>
              <a:gd name="T4" fmla="*/ 2544 w 2784"/>
              <a:gd name="T5" fmla="*/ 384 h 384"/>
              <a:gd name="T6" fmla="*/ 2784 w 2784"/>
              <a:gd name="T7" fmla="*/ 144 h 384"/>
              <a:gd name="T8" fmla="*/ 0 60000 65536"/>
              <a:gd name="T9" fmla="*/ 0 60000 65536"/>
              <a:gd name="T10" fmla="*/ 0 60000 65536"/>
              <a:gd name="T11" fmla="*/ 0 60000 65536"/>
              <a:gd name="T12" fmla="*/ 0 w 2784"/>
              <a:gd name="T13" fmla="*/ 0 h 384"/>
              <a:gd name="T14" fmla="*/ 2784 w 2784"/>
              <a:gd name="T15" fmla="*/ 384 h 384"/>
            </a:gdLst>
            <a:ahLst/>
            <a:cxnLst>
              <a:cxn ang="T8">
                <a:pos x="T0" y="T1"/>
              </a:cxn>
              <a:cxn ang="T9">
                <a:pos x="T2" y="T3"/>
              </a:cxn>
              <a:cxn ang="T10">
                <a:pos x="T4" y="T5"/>
              </a:cxn>
              <a:cxn ang="T11">
                <a:pos x="T6" y="T7"/>
              </a:cxn>
            </a:cxnLst>
            <a:rect l="T12" t="T13" r="T14" b="T15"/>
            <a:pathLst>
              <a:path w="2784" h="384">
                <a:moveTo>
                  <a:pt x="0" y="0"/>
                </a:moveTo>
                <a:lnTo>
                  <a:pt x="624" y="384"/>
                </a:lnTo>
                <a:lnTo>
                  <a:pt x="2544" y="384"/>
                </a:lnTo>
                <a:lnTo>
                  <a:pt x="2784" y="144"/>
                </a:lnTo>
              </a:path>
            </a:pathLst>
          </a:custGeom>
          <a:noFill/>
          <a:ln w="73025">
            <a:solidFill>
              <a:schemeClr val="tx1"/>
            </a:solidFill>
            <a:round/>
            <a:headEnd type="none" w="sm" len="sm"/>
            <a:tailEnd type="triangle" w="lg" len="med"/>
          </a:ln>
        </p:spPr>
        <p:txBody>
          <a:bodyPr/>
          <a:lstStyle/>
          <a:p>
            <a:endParaRPr lang="en-US"/>
          </a:p>
        </p:txBody>
      </p:sp>
      <p:sp>
        <p:nvSpPr>
          <p:cNvPr id="10248" name="Rectangle 8"/>
          <p:cNvSpPr>
            <a:spLocks noChangeArrowheads="1"/>
          </p:cNvSpPr>
          <p:nvPr/>
        </p:nvSpPr>
        <p:spPr bwMode="auto">
          <a:xfrm>
            <a:off x="3482975" y="3302000"/>
            <a:ext cx="762000" cy="381000"/>
          </a:xfrm>
          <a:prstGeom prst="rect">
            <a:avLst/>
          </a:prstGeom>
          <a:noFill/>
          <a:ln w="73025">
            <a:solidFill>
              <a:srgbClr val="FFFF00"/>
            </a:solidFill>
            <a:miter lim="800000"/>
            <a:headEnd type="none" w="sm" len="sm"/>
            <a:tailEnd type="none" w="lg" len="med"/>
          </a:ln>
        </p:spPr>
        <p:txBody>
          <a:bodyPr wrap="none" anchor="ctr"/>
          <a:lstStyle/>
          <a:p>
            <a:endParaRPr lang="en-US"/>
          </a:p>
        </p:txBody>
      </p:sp>
      <p:sp>
        <p:nvSpPr>
          <p:cNvPr id="10249" name="Rectangle 9"/>
          <p:cNvSpPr>
            <a:spLocks noChangeArrowheads="1"/>
          </p:cNvSpPr>
          <p:nvPr/>
        </p:nvSpPr>
        <p:spPr bwMode="auto">
          <a:xfrm>
            <a:off x="7467600" y="5638800"/>
            <a:ext cx="566738" cy="381000"/>
          </a:xfrm>
          <a:prstGeom prst="rect">
            <a:avLst/>
          </a:prstGeom>
          <a:noFill/>
          <a:ln w="73025">
            <a:solidFill>
              <a:srgbClr val="FFFF00"/>
            </a:solidFill>
            <a:miter lim="800000"/>
            <a:headEnd type="none" w="sm" len="sm"/>
            <a:tailEnd type="none" w="lg" len="med"/>
          </a:ln>
        </p:spPr>
        <p:txBody>
          <a:bodyPr wrap="none" anchor="ctr"/>
          <a:lstStyle/>
          <a:p>
            <a:endParaRPr lang="en-US"/>
          </a:p>
        </p:txBody>
      </p:sp>
      <p:sp>
        <p:nvSpPr>
          <p:cNvPr id="5130" name="Line 10"/>
          <p:cNvSpPr>
            <a:spLocks noChangeShapeType="1"/>
          </p:cNvSpPr>
          <p:nvPr/>
        </p:nvSpPr>
        <p:spPr bwMode="auto">
          <a:xfrm>
            <a:off x="1033463" y="3657600"/>
            <a:ext cx="0" cy="1447800"/>
          </a:xfrm>
          <a:prstGeom prst="line">
            <a:avLst/>
          </a:prstGeom>
          <a:noFill/>
          <a:ln w="73025">
            <a:solidFill>
              <a:schemeClr val="tx1"/>
            </a:solidFill>
            <a:round/>
            <a:headEnd type="none" w="sm" len="sm"/>
            <a:tailEnd type="none" w="lg" len="med"/>
          </a:ln>
        </p:spPr>
        <p:txBody>
          <a:bodyPr/>
          <a:lstStyle/>
          <a:p>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wipe(left)">
                                      <p:cBhvr>
                                        <p:cTn id="7" dur="500"/>
                                        <p:tgtEl>
                                          <p:spTgt spid="1024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245"/>
                                        </p:tgtEl>
                                        <p:attrNameLst>
                                          <p:attrName>style.visibility</p:attrName>
                                        </p:attrNameLst>
                                      </p:cBhvr>
                                      <p:to>
                                        <p:strVal val="visible"/>
                                      </p:to>
                                    </p:set>
                                    <p:animEffect transition="in" filter="wipe(left)">
                                      <p:cBhvr>
                                        <p:cTn id="11" dur="500"/>
                                        <p:tgtEl>
                                          <p:spTgt spid="10245"/>
                                        </p:tgtEl>
                                      </p:cBhvr>
                                    </p:animEffect>
                                  </p:childTnLst>
                                </p:cTn>
                              </p:par>
                            </p:childTnLst>
                          </p:cTn>
                        </p:par>
                        <p:par>
                          <p:cTn id="12" fill="hold">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10248"/>
                                        </p:tgtEl>
                                        <p:attrNameLst>
                                          <p:attrName>style.visibility</p:attrName>
                                        </p:attrNameLst>
                                      </p:cBhvr>
                                      <p:to>
                                        <p:strVal val="visible"/>
                                      </p:to>
                                    </p:set>
                                    <p:animEffect transition="in" filter="wedge">
                                      <p:cBhvr>
                                        <p:cTn id="15" dur="2000"/>
                                        <p:tgtEl>
                                          <p:spTgt spid="10248"/>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0246"/>
                                        </p:tgtEl>
                                        <p:attrNameLst>
                                          <p:attrName>style.visibility</p:attrName>
                                        </p:attrNameLst>
                                      </p:cBhvr>
                                      <p:to>
                                        <p:strVal val="visible"/>
                                      </p:to>
                                    </p:set>
                                    <p:animEffect transition="in" filter="wipe(left)">
                                      <p:cBhvr>
                                        <p:cTn id="19" dur="500"/>
                                        <p:tgtEl>
                                          <p:spTgt spid="10246"/>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10247"/>
                                        </p:tgtEl>
                                        <p:attrNameLst>
                                          <p:attrName>style.visibility</p:attrName>
                                        </p:attrNameLst>
                                      </p:cBhvr>
                                      <p:to>
                                        <p:strVal val="visible"/>
                                      </p:to>
                                    </p:set>
                                    <p:animEffect transition="in" filter="wipe(left)">
                                      <p:cBhvr>
                                        <p:cTn id="23" dur="500"/>
                                        <p:tgtEl>
                                          <p:spTgt spid="10247"/>
                                        </p:tgtEl>
                                      </p:cBhvr>
                                    </p:animEffect>
                                  </p:childTnLst>
                                </p:cTn>
                              </p:par>
                            </p:childTnLst>
                          </p:cTn>
                        </p:par>
                        <p:par>
                          <p:cTn id="24" fill="hold">
                            <p:stCondLst>
                              <p:cond delay="4000"/>
                            </p:stCondLst>
                            <p:childTnLst>
                              <p:par>
                                <p:cTn id="25" presetID="20" presetClass="entr" presetSubtype="0" fill="hold" grpId="0" nodeType="afterEffect">
                                  <p:stCondLst>
                                    <p:cond delay="0"/>
                                  </p:stCondLst>
                                  <p:childTnLst>
                                    <p:set>
                                      <p:cBhvr>
                                        <p:cTn id="26" dur="1" fill="hold">
                                          <p:stCondLst>
                                            <p:cond delay="0"/>
                                          </p:stCondLst>
                                        </p:cTn>
                                        <p:tgtEl>
                                          <p:spTgt spid="10249"/>
                                        </p:tgtEl>
                                        <p:attrNameLst>
                                          <p:attrName>style.visibility</p:attrName>
                                        </p:attrNameLst>
                                      </p:cBhvr>
                                      <p:to>
                                        <p:strVal val="visible"/>
                                      </p:to>
                                    </p:set>
                                    <p:animEffect transition="in" filter="wedge">
                                      <p:cBhvr>
                                        <p:cTn id="27" dur="20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P spid="10246" grpId="0" animBg="1"/>
      <p:bldP spid="10247" grpId="0" animBg="1"/>
      <p:bldP spid="10248" grpId="0" animBg="1"/>
      <p:bldP spid="102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Satan Inciting the LORD</a:t>
            </a:r>
          </a:p>
        </p:txBody>
      </p:sp>
      <p:sp>
        <p:nvSpPr>
          <p:cNvPr id="12291" name="Rectangle 3"/>
          <p:cNvSpPr>
            <a:spLocks noGrp="1" noChangeArrowheads="1"/>
          </p:cNvSpPr>
          <p:nvPr>
            <p:ph type="body" idx="1"/>
          </p:nvPr>
        </p:nvSpPr>
        <p:spPr/>
        <p:txBody>
          <a:bodyPr/>
          <a:lstStyle/>
          <a:p>
            <a:pPr eaLnBrk="1" hangingPunct="1">
              <a:defRPr/>
            </a:pPr>
            <a:r>
              <a:rPr lang="en-US" smtClean="0"/>
              <a:t>“Then the LORD said to Satan, ‘Have you considered My servant Job, that there is none like him on the earth, a blameless and upright man, one who fears God and shuns evil? And still he holds fast to his integrity, although you incited Me against him, to destroy him without cause’” (Job 2:3)</a:t>
            </a:r>
          </a:p>
        </p:txBody>
      </p:sp>
      <p:sp>
        <p:nvSpPr>
          <p:cNvPr id="12292" name="Line 4"/>
          <p:cNvSpPr>
            <a:spLocks noChangeShapeType="1"/>
          </p:cNvSpPr>
          <p:nvPr/>
        </p:nvSpPr>
        <p:spPr bwMode="auto">
          <a:xfrm>
            <a:off x="4267200" y="5410200"/>
            <a:ext cx="4038600" cy="0"/>
          </a:xfrm>
          <a:prstGeom prst="line">
            <a:avLst/>
          </a:prstGeom>
          <a:noFill/>
          <a:ln w="28575">
            <a:solidFill>
              <a:schemeClr val="tx1"/>
            </a:solidFill>
            <a:round/>
            <a:headEnd/>
            <a:tailEnd/>
          </a:ln>
        </p:spPr>
        <p:txBody>
          <a:bodyPr/>
          <a:lstStyle/>
          <a:p>
            <a:endParaRPr lang="en-US"/>
          </a:p>
        </p:txBody>
      </p:sp>
      <p:sp>
        <p:nvSpPr>
          <p:cNvPr id="12293" name="Line 5"/>
          <p:cNvSpPr>
            <a:spLocks noChangeShapeType="1"/>
          </p:cNvSpPr>
          <p:nvPr/>
        </p:nvSpPr>
        <p:spPr bwMode="auto">
          <a:xfrm>
            <a:off x="2209800" y="5867400"/>
            <a:ext cx="6324600" cy="0"/>
          </a:xfrm>
          <a:prstGeom prst="line">
            <a:avLst/>
          </a:prstGeom>
          <a:noFill/>
          <a:ln w="28575">
            <a:solidFill>
              <a:schemeClr val="tx1"/>
            </a:solidFill>
            <a:round/>
            <a:headEnd/>
            <a:tailEnd/>
          </a:ln>
        </p:spPr>
        <p:txBody>
          <a:bodyPr/>
          <a:lstStyle/>
          <a:p>
            <a:endParaRPr lang="en-US"/>
          </a:p>
        </p:txBody>
      </p:sp>
      <p:sp>
        <p:nvSpPr>
          <p:cNvPr id="12294" name="Line 6"/>
          <p:cNvSpPr>
            <a:spLocks noChangeShapeType="1"/>
          </p:cNvSpPr>
          <p:nvPr/>
        </p:nvSpPr>
        <p:spPr bwMode="auto">
          <a:xfrm>
            <a:off x="2209800" y="6400800"/>
            <a:ext cx="2819400" cy="0"/>
          </a:xfrm>
          <a:prstGeom prst="line">
            <a:avLst/>
          </a:prstGeom>
          <a:noFill/>
          <a:ln w="2857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0-#ppt_w/2"/>
                                          </p:val>
                                        </p:tav>
                                        <p:tav tm="100000">
                                          <p:val>
                                            <p:strVal val="#ppt_x"/>
                                          </p:val>
                                        </p:tav>
                                      </p:tavLst>
                                    </p:anim>
                                    <p:anim calcmode="lin" valueType="num">
                                      <p:cBhvr additive="base">
                                        <p:cTn id="8" dur="500" fill="hold"/>
                                        <p:tgtEl>
                                          <p:spTgt spid="1229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293"/>
                                        </p:tgtEl>
                                        <p:attrNameLst>
                                          <p:attrName>style.visibility</p:attrName>
                                        </p:attrNameLst>
                                      </p:cBhvr>
                                      <p:to>
                                        <p:strVal val="visible"/>
                                      </p:to>
                                    </p:set>
                                    <p:anim calcmode="lin" valueType="num">
                                      <p:cBhvr additive="base">
                                        <p:cTn id="12" dur="500" fill="hold"/>
                                        <p:tgtEl>
                                          <p:spTgt spid="12293"/>
                                        </p:tgtEl>
                                        <p:attrNameLst>
                                          <p:attrName>ppt_x</p:attrName>
                                        </p:attrNameLst>
                                      </p:cBhvr>
                                      <p:tavLst>
                                        <p:tav tm="0">
                                          <p:val>
                                            <p:strVal val="0-#ppt_w/2"/>
                                          </p:val>
                                        </p:tav>
                                        <p:tav tm="100000">
                                          <p:val>
                                            <p:strVal val="#ppt_x"/>
                                          </p:val>
                                        </p:tav>
                                      </p:tavLst>
                                    </p:anim>
                                    <p:anim calcmode="lin" valueType="num">
                                      <p:cBhvr additive="base">
                                        <p:cTn id="13" dur="500" fill="hold"/>
                                        <p:tgtEl>
                                          <p:spTgt spid="1229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2294"/>
                                        </p:tgtEl>
                                        <p:attrNameLst>
                                          <p:attrName>style.visibility</p:attrName>
                                        </p:attrNameLst>
                                      </p:cBhvr>
                                      <p:to>
                                        <p:strVal val="visible"/>
                                      </p:to>
                                    </p:set>
                                    <p:anim calcmode="lin" valueType="num">
                                      <p:cBhvr additive="base">
                                        <p:cTn id="17" dur="500" fill="hold"/>
                                        <p:tgtEl>
                                          <p:spTgt spid="12294"/>
                                        </p:tgtEl>
                                        <p:attrNameLst>
                                          <p:attrName>ppt_x</p:attrName>
                                        </p:attrNameLst>
                                      </p:cBhvr>
                                      <p:tavLst>
                                        <p:tav tm="0">
                                          <p:val>
                                            <p:strVal val="0-#ppt_w/2"/>
                                          </p:val>
                                        </p:tav>
                                        <p:tav tm="100000">
                                          <p:val>
                                            <p:strVal val="#ppt_x"/>
                                          </p:val>
                                        </p:tav>
                                      </p:tavLst>
                                    </p:anim>
                                    <p:anim calcmode="lin" valueType="num">
                                      <p:cBhvr additive="base">
                                        <p:cTn id="18" dur="500" fill="hold"/>
                                        <p:tgtEl>
                                          <p:spTgt spid="122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19200" y="381000"/>
            <a:ext cx="7772400" cy="838200"/>
          </a:xfrm>
        </p:spPr>
        <p:txBody>
          <a:bodyPr/>
          <a:lstStyle/>
          <a:p>
            <a:pPr eaLnBrk="1" hangingPunct="1">
              <a:defRPr/>
            </a:pPr>
            <a:r>
              <a:rPr lang="en-US" sz="3600" smtClean="0"/>
              <a:t>Job 2:3 &amp; James 1:13 Contradiction?</a:t>
            </a:r>
          </a:p>
        </p:txBody>
      </p:sp>
      <p:sp>
        <p:nvSpPr>
          <p:cNvPr id="16387" name="Rectangle 3"/>
          <p:cNvSpPr>
            <a:spLocks noGrp="1" noChangeArrowheads="1"/>
          </p:cNvSpPr>
          <p:nvPr>
            <p:ph type="body" sz="half" idx="1"/>
          </p:nvPr>
        </p:nvSpPr>
        <p:spPr>
          <a:xfrm>
            <a:off x="1143000" y="1447800"/>
            <a:ext cx="4154488" cy="2819400"/>
          </a:xfrm>
          <a:solidFill>
            <a:srgbClr val="800000"/>
          </a:solidFill>
          <a:ln w="19050">
            <a:solidFill>
              <a:schemeClr val="tx1"/>
            </a:solidFill>
          </a:ln>
        </p:spPr>
        <p:txBody>
          <a:bodyPr/>
          <a:lstStyle/>
          <a:p>
            <a:pPr eaLnBrk="1" hangingPunct="1">
              <a:defRPr/>
            </a:pPr>
            <a:r>
              <a:rPr lang="en-US" sz="2400" smtClean="0"/>
              <a:t>“Let no one say when he is tempted, ‘I am tempted by God’; for </a:t>
            </a:r>
            <a:r>
              <a:rPr lang="en-US" sz="2400" b="1" u="sng" smtClean="0"/>
              <a:t>God cannot be tempted by evil</a:t>
            </a:r>
            <a:r>
              <a:rPr lang="en-US" sz="2400" smtClean="0"/>
              <a:t>, nor does He Himself tempt anyone” (Jas. 1:13)</a:t>
            </a:r>
          </a:p>
        </p:txBody>
      </p:sp>
      <p:sp>
        <p:nvSpPr>
          <p:cNvPr id="16388" name="Rectangle 4"/>
          <p:cNvSpPr>
            <a:spLocks noGrp="1" noChangeArrowheads="1"/>
          </p:cNvSpPr>
          <p:nvPr>
            <p:ph type="body" sz="half" idx="2"/>
          </p:nvPr>
        </p:nvSpPr>
        <p:spPr>
          <a:xfrm>
            <a:off x="5449888" y="1447800"/>
            <a:ext cx="3541712" cy="2819400"/>
          </a:xfrm>
          <a:solidFill>
            <a:srgbClr val="800000"/>
          </a:solidFill>
          <a:ln w="19050">
            <a:solidFill>
              <a:schemeClr val="tx1"/>
            </a:solidFill>
          </a:ln>
        </p:spPr>
        <p:txBody>
          <a:bodyPr/>
          <a:lstStyle/>
          <a:p>
            <a:pPr eaLnBrk="1" hangingPunct="1">
              <a:defRPr/>
            </a:pPr>
            <a:r>
              <a:rPr lang="en-US" sz="2400" smtClean="0"/>
              <a:t>“. . . although </a:t>
            </a:r>
            <a:r>
              <a:rPr lang="en-US" sz="2400" b="1" smtClean="0"/>
              <a:t>you incited Me</a:t>
            </a:r>
            <a:r>
              <a:rPr lang="en-US" sz="2400" smtClean="0"/>
              <a:t> against him, to destroy him without cause” (Job 2:3)</a:t>
            </a:r>
          </a:p>
        </p:txBody>
      </p:sp>
      <p:sp>
        <p:nvSpPr>
          <p:cNvPr id="16389" name="Text Box 5"/>
          <p:cNvSpPr txBox="1">
            <a:spLocks noChangeArrowheads="1"/>
          </p:cNvSpPr>
          <p:nvPr/>
        </p:nvSpPr>
        <p:spPr bwMode="auto">
          <a:xfrm>
            <a:off x="1143000" y="4911725"/>
            <a:ext cx="7848600" cy="1031875"/>
          </a:xfrm>
          <a:prstGeom prst="rect">
            <a:avLst/>
          </a:prstGeom>
          <a:noFill/>
          <a:ln w="53975">
            <a:noFill/>
            <a:miter lim="800000"/>
            <a:headEnd/>
            <a:tailEnd/>
          </a:ln>
          <a:effectLst/>
        </p:spPr>
        <p:txBody>
          <a:bodyPr>
            <a:spAutoFit/>
          </a:bodyPr>
          <a:lstStyle/>
          <a:p>
            <a:pPr>
              <a:spcBef>
                <a:spcPct val="20000"/>
              </a:spcBef>
              <a:buClr>
                <a:schemeClr val="accent2"/>
              </a:buClr>
              <a:buSzPct val="75000"/>
              <a:buFont typeface="Wingdings" pitchFamily="2" charset="2"/>
              <a:buChar char="n"/>
              <a:defRPr/>
            </a:pPr>
            <a:r>
              <a:rPr kumimoji="1" lang="en-US" sz="2800">
                <a:effectLst>
                  <a:outerShdw blurRad="38100" dist="38100" dir="2700000" algn="tl">
                    <a:srgbClr val="000000"/>
                  </a:outerShdw>
                </a:effectLst>
                <a:latin typeface="Verdana" pitchFamily="34" charset="0"/>
              </a:rPr>
              <a:t>bible doesn’t contradict itself</a:t>
            </a:r>
          </a:p>
          <a:p>
            <a:pPr lvl="1">
              <a:spcBef>
                <a:spcPct val="20000"/>
              </a:spcBef>
              <a:buClr>
                <a:schemeClr val="accent2"/>
              </a:buClr>
              <a:buSzPct val="75000"/>
              <a:buFont typeface="Wingdings" pitchFamily="2" charset="2"/>
              <a:buChar char="n"/>
              <a:defRPr/>
            </a:pPr>
            <a:r>
              <a:rPr kumimoji="1" lang="en-US" sz="2800">
                <a:effectLst>
                  <a:outerShdw blurRad="38100" dist="38100" dir="2700000" algn="tl">
                    <a:srgbClr val="000000"/>
                  </a:outerShdw>
                </a:effectLst>
                <a:latin typeface="Verdana" pitchFamily="34" charset="0"/>
              </a:rPr>
              <a:t>our interpretations often contradict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fltVal val="0"/>
                                          </p:val>
                                        </p:tav>
                                        <p:tav tm="100000">
                                          <p:val>
                                            <p:strVal val="#ppt_w"/>
                                          </p:val>
                                        </p:tav>
                                      </p:tavLst>
                                    </p:anim>
                                    <p:anim calcmode="lin" valueType="num">
                                      <p:cBhvr>
                                        <p:cTn id="8" dur="500" fill="hold"/>
                                        <p:tgtEl>
                                          <p:spTgt spid="1638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6388"/>
                                        </p:tgtEl>
                                        <p:attrNameLst>
                                          <p:attrName>style.visibility</p:attrName>
                                        </p:attrNameLst>
                                      </p:cBhvr>
                                      <p:to>
                                        <p:strVal val="visible"/>
                                      </p:to>
                                    </p:set>
                                    <p:anim calcmode="lin" valueType="num">
                                      <p:cBhvr>
                                        <p:cTn id="12" dur="500" fill="hold"/>
                                        <p:tgtEl>
                                          <p:spTgt spid="16388"/>
                                        </p:tgtEl>
                                        <p:attrNameLst>
                                          <p:attrName>ppt_w</p:attrName>
                                        </p:attrNameLst>
                                      </p:cBhvr>
                                      <p:tavLst>
                                        <p:tav tm="0">
                                          <p:val>
                                            <p:fltVal val="0"/>
                                          </p:val>
                                        </p:tav>
                                        <p:tav tm="100000">
                                          <p:val>
                                            <p:strVal val="#ppt_w"/>
                                          </p:val>
                                        </p:tav>
                                      </p:tavLst>
                                    </p:anim>
                                    <p:anim calcmode="lin" valueType="num">
                                      <p:cBhvr>
                                        <p:cTn id="13" dur="500" fill="hold"/>
                                        <p:tgtEl>
                                          <p:spTgt spid="16388"/>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6389">
                                            <p:txEl>
                                              <p:pRg st="0" end="0"/>
                                            </p:txEl>
                                          </p:spTgt>
                                        </p:tgtEl>
                                        <p:attrNameLst>
                                          <p:attrName>style.visibility</p:attrName>
                                        </p:attrNameLst>
                                      </p:cBhvr>
                                      <p:to>
                                        <p:strVal val="visible"/>
                                      </p:to>
                                    </p:set>
                                    <p:animEffect transition="in" filter="fade">
                                      <p:cBhvr>
                                        <p:cTn id="18" dur="1000"/>
                                        <p:tgtEl>
                                          <p:spTgt spid="16389">
                                            <p:txEl>
                                              <p:pRg st="0" end="0"/>
                                            </p:txEl>
                                          </p:spTgt>
                                        </p:tgtEl>
                                      </p:cBhvr>
                                    </p:animEffect>
                                    <p:anim calcmode="lin" valueType="num">
                                      <p:cBhvr>
                                        <p:cTn id="19" dur="10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16389">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16389">
                                            <p:txEl>
                                              <p:pRg st="1" end="1"/>
                                            </p:txEl>
                                          </p:spTgt>
                                        </p:tgtEl>
                                        <p:attrNameLst>
                                          <p:attrName>style.visibility</p:attrName>
                                        </p:attrNameLst>
                                      </p:cBhvr>
                                      <p:to>
                                        <p:strVal val="visible"/>
                                      </p:to>
                                    </p:set>
                                    <p:animEffect transition="in" filter="fade">
                                      <p:cBhvr>
                                        <p:cTn id="24" dur="1000"/>
                                        <p:tgtEl>
                                          <p:spTgt spid="16389">
                                            <p:txEl>
                                              <p:pRg st="1" end="1"/>
                                            </p:txEl>
                                          </p:spTgt>
                                        </p:tgtEl>
                                      </p:cBhvr>
                                    </p:animEffect>
                                    <p:anim calcmode="lin" valueType="num">
                                      <p:cBhvr>
                                        <p:cTn id="25" dur="1000" fill="hold"/>
                                        <p:tgtEl>
                                          <p:spTgt spid="1638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638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animBg="1"/>
      <p:bldP spid="1638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52600" y="381000"/>
            <a:ext cx="7239000" cy="838200"/>
          </a:xfrm>
        </p:spPr>
        <p:txBody>
          <a:bodyPr/>
          <a:lstStyle/>
          <a:p>
            <a:pPr eaLnBrk="1" hangingPunct="1">
              <a:defRPr/>
            </a:pPr>
            <a:r>
              <a:rPr lang="en-US" sz="4000" smtClean="0"/>
              <a:t>Rightly Divide the Word of TRUTH</a:t>
            </a:r>
          </a:p>
        </p:txBody>
      </p:sp>
      <p:sp>
        <p:nvSpPr>
          <p:cNvPr id="18435" name="Rectangle 3"/>
          <p:cNvSpPr>
            <a:spLocks noGrp="1" noChangeArrowheads="1"/>
          </p:cNvSpPr>
          <p:nvPr>
            <p:ph type="body" idx="1"/>
          </p:nvPr>
        </p:nvSpPr>
        <p:spPr>
          <a:xfrm>
            <a:off x="1755775" y="1447800"/>
            <a:ext cx="7235825" cy="5410200"/>
          </a:xfrm>
        </p:spPr>
        <p:txBody>
          <a:bodyPr/>
          <a:lstStyle/>
          <a:p>
            <a:pPr eaLnBrk="1" hangingPunct="1">
              <a:defRPr/>
            </a:pPr>
            <a:r>
              <a:rPr lang="en-US" smtClean="0"/>
              <a:t>Meaning:</a:t>
            </a:r>
          </a:p>
          <a:p>
            <a:pPr lvl="1" eaLnBrk="1" hangingPunct="1">
              <a:defRPr/>
            </a:pPr>
            <a:r>
              <a:rPr lang="en-US" smtClean="0"/>
              <a:t>evil cannot tempt God to act in evil (James); key = “by evil”</a:t>
            </a:r>
          </a:p>
          <a:p>
            <a:pPr lvl="2" eaLnBrk="1" hangingPunct="1">
              <a:defRPr/>
            </a:pPr>
            <a:r>
              <a:rPr lang="en-US" smtClean="0"/>
              <a:t>he does not seduce us to do evil</a:t>
            </a:r>
          </a:p>
          <a:p>
            <a:pPr lvl="1" eaLnBrk="1" hangingPunct="1">
              <a:defRPr/>
            </a:pPr>
            <a:r>
              <a:rPr lang="en-US" smtClean="0"/>
              <a:t>Satan moved God to allow Job’s integrity to be challenge, though the challenge was very severe (Job)</a:t>
            </a:r>
          </a:p>
          <a:p>
            <a:pPr lvl="2" eaLnBrk="1" hangingPunct="1">
              <a:defRPr/>
            </a:pPr>
            <a:r>
              <a:rPr lang="en-US" smtClean="0"/>
              <a:t>God allowed Job to be tempted to prove integrity; not to seduce to sin</a:t>
            </a:r>
          </a:p>
          <a:p>
            <a:pPr lvl="2" eaLnBrk="1" hangingPunct="1">
              <a:defRPr/>
            </a:pPr>
            <a:r>
              <a:rPr lang="en-US" smtClean="0"/>
              <a:t>God did not sin against Job by allowing Job’s integrity to be tested!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Scale>
                                      <p:cBhvr>
                                        <p:cTn id="7" dur="1000" decel="50000" fill="hold">
                                          <p:stCondLst>
                                            <p:cond delay="0"/>
                                          </p:stCondLst>
                                        </p:cTn>
                                        <p:tgtEl>
                                          <p:spTgt spid="1843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8435">
                                            <p:txEl>
                                              <p:pRg st="1" end="1"/>
                                            </p:txEl>
                                          </p:spTgt>
                                        </p:tgtEl>
                                        <p:attrNameLst>
                                          <p:attrName>ppt_x</p:attrName>
                                          <p:attrName>ppt_y</p:attrName>
                                        </p:attrNameLst>
                                      </p:cBhvr>
                                    </p:animMotion>
                                    <p:animEffect transition="in" filter="fade">
                                      <p:cBhvr>
                                        <p:cTn id="9" dur="1000"/>
                                        <p:tgtEl>
                                          <p:spTgt spid="1843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Scale>
                                      <p:cBhvr>
                                        <p:cTn id="14" dur="1000" decel="50000" fill="hold">
                                          <p:stCondLst>
                                            <p:cond delay="0"/>
                                          </p:stCondLst>
                                        </p:cTn>
                                        <p:tgtEl>
                                          <p:spTgt spid="1843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8435">
                                            <p:txEl>
                                              <p:pRg st="2" end="2"/>
                                            </p:txEl>
                                          </p:spTgt>
                                        </p:tgtEl>
                                        <p:attrNameLst>
                                          <p:attrName>ppt_x</p:attrName>
                                          <p:attrName>ppt_y</p:attrName>
                                        </p:attrNameLst>
                                      </p:cBhvr>
                                    </p:animMotion>
                                    <p:animEffect transition="in" filter="fade">
                                      <p:cBhvr>
                                        <p:cTn id="16" dur="10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Scale>
                                      <p:cBhvr>
                                        <p:cTn id="21" dur="1000" decel="50000" fill="hold">
                                          <p:stCondLst>
                                            <p:cond delay="0"/>
                                          </p:stCondLst>
                                        </p:cTn>
                                        <p:tgtEl>
                                          <p:spTgt spid="1843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8435">
                                            <p:txEl>
                                              <p:pRg st="3" end="3"/>
                                            </p:txEl>
                                          </p:spTgt>
                                        </p:tgtEl>
                                        <p:attrNameLst>
                                          <p:attrName>ppt_x</p:attrName>
                                          <p:attrName>ppt_y</p:attrName>
                                        </p:attrNameLst>
                                      </p:cBhvr>
                                    </p:animMotion>
                                    <p:animEffect transition="in" filter="fade">
                                      <p:cBhvr>
                                        <p:cTn id="23" dur="1000"/>
                                        <p:tgtEl>
                                          <p:spTgt spid="184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Scale>
                                      <p:cBhvr>
                                        <p:cTn id="28" dur="1000" decel="50000" fill="hold">
                                          <p:stCondLst>
                                            <p:cond delay="0"/>
                                          </p:stCondLst>
                                        </p:cTn>
                                        <p:tgtEl>
                                          <p:spTgt spid="1843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8435">
                                            <p:txEl>
                                              <p:pRg st="4" end="4"/>
                                            </p:txEl>
                                          </p:spTgt>
                                        </p:tgtEl>
                                        <p:attrNameLst>
                                          <p:attrName>ppt_x</p:attrName>
                                          <p:attrName>ppt_y</p:attrName>
                                        </p:attrNameLst>
                                      </p:cBhvr>
                                    </p:animMotion>
                                    <p:animEffect transition="in" filter="fade">
                                      <p:cBhvr>
                                        <p:cTn id="30" dur="1000"/>
                                        <p:tgtEl>
                                          <p:spTgt spid="1843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8435">
                                            <p:txEl>
                                              <p:pRg st="5" end="5"/>
                                            </p:txEl>
                                          </p:spTgt>
                                        </p:tgtEl>
                                        <p:attrNameLst>
                                          <p:attrName>style.visibility</p:attrName>
                                        </p:attrNameLst>
                                      </p:cBhvr>
                                      <p:to>
                                        <p:strVal val="visible"/>
                                      </p:to>
                                    </p:set>
                                    <p:animScale>
                                      <p:cBhvr>
                                        <p:cTn id="35" dur="1000" decel="50000" fill="hold">
                                          <p:stCondLst>
                                            <p:cond delay="0"/>
                                          </p:stCondLst>
                                        </p:cTn>
                                        <p:tgtEl>
                                          <p:spTgt spid="1843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8435">
                                            <p:txEl>
                                              <p:pRg st="5" end="5"/>
                                            </p:txEl>
                                          </p:spTgt>
                                        </p:tgtEl>
                                        <p:attrNameLst>
                                          <p:attrName>ppt_x</p:attrName>
                                          <p:attrName>ppt_y</p:attrName>
                                        </p:attrNameLst>
                                      </p:cBhvr>
                                    </p:animMotion>
                                    <p:animEffect transition="in" filter="fade">
                                      <p:cBhvr>
                                        <p:cTn id="37" dur="10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996633"/>
        </a:solidFill>
        <a:effectLst/>
      </p:bgPr>
    </p:bg>
    <p:spTree>
      <p:nvGrpSpPr>
        <p:cNvPr id="1" name=""/>
        <p:cNvGrpSpPr/>
        <p:nvPr/>
      </p:nvGrpSpPr>
      <p:grpSpPr>
        <a:xfrm>
          <a:off x="0" y="0"/>
          <a:ext cx="0" cy="0"/>
          <a:chOff x="0" y="0"/>
          <a:chExt cx="0" cy="0"/>
        </a:xfrm>
      </p:grpSpPr>
      <p:pic>
        <p:nvPicPr>
          <p:cNvPr id="9218" name="Picture 5" descr="MPj04001380000[1]"/>
          <p:cNvPicPr>
            <a:picLocks noChangeAspect="1" noChangeArrowheads="1"/>
          </p:cNvPicPr>
          <p:nvPr/>
        </p:nvPicPr>
        <p:blipFill>
          <a:blip r:embed="rId3"/>
          <a:srcRect/>
          <a:stretch>
            <a:fillRect/>
          </a:stretch>
        </p:blipFill>
        <p:spPr bwMode="auto">
          <a:xfrm>
            <a:off x="0" y="0"/>
            <a:ext cx="1752600" cy="6858000"/>
          </a:xfrm>
          <a:prstGeom prst="rect">
            <a:avLst/>
          </a:prstGeom>
          <a:noFill/>
          <a:ln w="9525">
            <a:noFill/>
            <a:miter lim="800000"/>
            <a:headEnd/>
            <a:tailEnd/>
          </a:ln>
        </p:spPr>
      </p:pic>
      <p:sp>
        <p:nvSpPr>
          <p:cNvPr id="19458" name="Rectangle 2"/>
          <p:cNvSpPr>
            <a:spLocks noGrp="1" noChangeArrowheads="1"/>
          </p:cNvSpPr>
          <p:nvPr>
            <p:ph type="title"/>
          </p:nvPr>
        </p:nvSpPr>
        <p:spPr>
          <a:xfrm>
            <a:off x="1752600" y="0"/>
            <a:ext cx="7239000" cy="1295400"/>
          </a:xfrm>
          <a:solidFill>
            <a:srgbClr val="000000"/>
          </a:solidFill>
          <a:ln w="19050">
            <a:solidFill>
              <a:schemeClr val="tx1"/>
            </a:solidFill>
          </a:ln>
        </p:spPr>
        <p:txBody>
          <a:bodyPr/>
          <a:lstStyle/>
          <a:p>
            <a:pPr eaLnBrk="1" hangingPunct="1">
              <a:defRPr/>
            </a:pPr>
            <a:r>
              <a:rPr lang="en-US" sz="4000" smtClean="0">
                <a:solidFill>
                  <a:schemeClr val="tx1"/>
                </a:solidFill>
                <a:effectLst>
                  <a:outerShdw blurRad="38100" dist="38100" dir="2700000" algn="tl">
                    <a:srgbClr val="292929"/>
                  </a:outerShdw>
                </a:effectLst>
                <a:latin typeface="Trebuchet MS" pitchFamily="34" charset="0"/>
              </a:rPr>
              <a:t>Rightly Divide the Word of TRUTH</a:t>
            </a:r>
          </a:p>
        </p:txBody>
      </p:sp>
      <p:sp>
        <p:nvSpPr>
          <p:cNvPr id="19459" name="Rectangle 3"/>
          <p:cNvSpPr>
            <a:spLocks noGrp="1" noChangeArrowheads="1"/>
          </p:cNvSpPr>
          <p:nvPr>
            <p:ph type="body" idx="1"/>
          </p:nvPr>
        </p:nvSpPr>
        <p:spPr>
          <a:xfrm>
            <a:off x="1219200" y="1447800"/>
            <a:ext cx="7924800" cy="5410200"/>
          </a:xfrm>
        </p:spPr>
        <p:txBody>
          <a:bodyPr/>
          <a:lstStyle/>
          <a:p>
            <a:pPr lvl="1" eaLnBrk="1" hangingPunct="1">
              <a:defRPr/>
            </a:pPr>
            <a:r>
              <a:rPr lang="en-US" b="1" smtClean="0"/>
              <a:t>While God is not tempted by evil:</a:t>
            </a:r>
          </a:p>
          <a:p>
            <a:pPr lvl="1" eaLnBrk="1" hangingPunct="1">
              <a:defRPr/>
            </a:pPr>
            <a:r>
              <a:rPr lang="en-US" b="1" smtClean="0">
                <a:solidFill>
                  <a:srgbClr val="FFFF00"/>
                </a:solidFill>
              </a:rPr>
              <a:t>man can tempt God by testing His promises:</a:t>
            </a:r>
            <a:r>
              <a:rPr lang="en-US" smtClean="0"/>
              <a:t> </a:t>
            </a:r>
          </a:p>
          <a:p>
            <a:pPr lvl="2" indent="3175" eaLnBrk="1" hangingPunct="1">
              <a:buFont typeface="Wingdings" pitchFamily="2" charset="2"/>
              <a:buNone/>
              <a:defRPr/>
            </a:pPr>
            <a:r>
              <a:rPr lang="en-US" sz="2800" smtClean="0"/>
              <a:t>“So he called the name of the place Massah and Meribah, because of the contention of the children of Israel, and because they tempted the LORD, saying, ‘Is the LORD among us or not?’” </a:t>
            </a:r>
            <a:br>
              <a:rPr lang="en-US" sz="2800" smtClean="0"/>
            </a:br>
            <a:r>
              <a:rPr lang="en-US" sz="2800" smtClean="0"/>
              <a:t/>
            </a:r>
            <a:br>
              <a:rPr lang="en-US" sz="2800" smtClean="0"/>
            </a:br>
            <a:r>
              <a:rPr lang="en-US" b="1" smtClean="0">
                <a:solidFill>
                  <a:srgbClr val="FFFF00"/>
                </a:solidFill>
              </a:rPr>
              <a:t>(Ex. 17:7; cf. 15:22-27; 16:1ff; Ps. 78:41-60; Acts 15:10)</a:t>
            </a: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right)">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up)">
                                      <p:cBhvr>
                                        <p:cTn id="1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Satan to Jesus</a:t>
            </a:r>
          </a:p>
        </p:txBody>
      </p:sp>
      <p:sp>
        <p:nvSpPr>
          <p:cNvPr id="14339" name="Rectangle 3"/>
          <p:cNvSpPr>
            <a:spLocks noGrp="1" noChangeArrowheads="1"/>
          </p:cNvSpPr>
          <p:nvPr>
            <p:ph type="body" idx="1"/>
          </p:nvPr>
        </p:nvSpPr>
        <p:spPr>
          <a:xfrm>
            <a:off x="2514600" y="1447800"/>
            <a:ext cx="6477000" cy="5105400"/>
          </a:xfrm>
          <a:solidFill>
            <a:schemeClr val="accent1"/>
          </a:solidFill>
          <a:ln w="28575">
            <a:solidFill>
              <a:srgbClr val="000000"/>
            </a:solidFill>
          </a:ln>
        </p:spPr>
        <p:txBody>
          <a:bodyPr/>
          <a:lstStyle/>
          <a:p>
            <a:pPr marL="0" indent="0" eaLnBrk="1" hangingPunct="1">
              <a:lnSpc>
                <a:spcPct val="90000"/>
              </a:lnSpc>
              <a:buFont typeface="Wingdings" pitchFamily="2" charset="2"/>
              <a:buNone/>
              <a:defRPr/>
            </a:pPr>
            <a:r>
              <a:rPr lang="en-US" sz="2800" smtClean="0"/>
              <a:t>“</a:t>
            </a:r>
            <a:r>
              <a:rPr lang="en-US" sz="2800" baseline="30000" smtClean="0"/>
              <a:t>5</a:t>
            </a:r>
            <a:r>
              <a:rPr lang="en-US" sz="2800" smtClean="0"/>
              <a:t>  Then the devil took Him up into the holy city, set Him on the pinnacle of the temple, </a:t>
            </a:r>
            <a:r>
              <a:rPr lang="en-US" sz="2800" baseline="30000" smtClean="0"/>
              <a:t>6</a:t>
            </a:r>
            <a:r>
              <a:rPr lang="en-US" sz="2800" smtClean="0"/>
              <a:t>  and said to Him, "If You are the Son of God, throw Yourself down. For it is written: ‘He shall give His angels charge over you,’ and, ‘In their hands they shall bear you up, Lest you dash your foot against a stone.’" </a:t>
            </a:r>
            <a:r>
              <a:rPr lang="en-US" sz="2800" baseline="30000" smtClean="0"/>
              <a:t>7</a:t>
            </a:r>
            <a:r>
              <a:rPr lang="en-US" sz="2800" smtClean="0"/>
              <a:t>  Jesus said to him, "It is written again, ‘You shall not tempt the LORD your God.’"</a:t>
            </a:r>
          </a:p>
          <a:p>
            <a:pPr marL="0" indent="0" eaLnBrk="1" hangingPunct="1">
              <a:lnSpc>
                <a:spcPct val="90000"/>
              </a:lnSpc>
              <a:buFont typeface="Wingdings" pitchFamily="2" charset="2"/>
              <a:buNone/>
              <a:defRPr/>
            </a:pPr>
            <a:endParaRPr lang="en-US" sz="2800" smtClean="0"/>
          </a:p>
        </p:txBody>
      </p:sp>
      <p:sp>
        <p:nvSpPr>
          <p:cNvPr id="10244" name="Text Box 4"/>
          <p:cNvSpPr txBox="1">
            <a:spLocks noChangeArrowheads="1"/>
          </p:cNvSpPr>
          <p:nvPr/>
        </p:nvSpPr>
        <p:spPr bwMode="auto">
          <a:xfrm>
            <a:off x="6553200" y="5943600"/>
            <a:ext cx="2319338" cy="457200"/>
          </a:xfrm>
          <a:prstGeom prst="rect">
            <a:avLst/>
          </a:prstGeom>
          <a:noFill/>
          <a:ln w="9525">
            <a:noFill/>
            <a:miter lim="800000"/>
            <a:headEnd/>
            <a:tailEnd/>
          </a:ln>
        </p:spPr>
        <p:txBody>
          <a:bodyPr wrap="none">
            <a:spAutoFit/>
          </a:bodyPr>
          <a:lstStyle/>
          <a:p>
            <a:r>
              <a:rPr lang="en-US" sz="2400" i="1"/>
              <a:t>(Matthew 4:5-7)</a:t>
            </a:r>
          </a:p>
        </p:txBody>
      </p:sp>
      <p:sp>
        <p:nvSpPr>
          <p:cNvPr id="14341" name="Text Box 5"/>
          <p:cNvSpPr txBox="1">
            <a:spLocks noChangeArrowheads="1"/>
          </p:cNvSpPr>
          <p:nvPr/>
        </p:nvSpPr>
        <p:spPr bwMode="auto">
          <a:xfrm>
            <a:off x="-6350" y="762000"/>
            <a:ext cx="3130550" cy="485775"/>
          </a:xfrm>
          <a:prstGeom prst="rect">
            <a:avLst/>
          </a:prstGeom>
          <a:solidFill>
            <a:srgbClr val="000000"/>
          </a:solidFill>
          <a:ln w="28575">
            <a:solidFill>
              <a:schemeClr val="tx1"/>
            </a:solidFill>
            <a:miter lim="800000"/>
            <a:headEnd/>
            <a:tailEnd/>
          </a:ln>
        </p:spPr>
        <p:txBody>
          <a:bodyPr wrap="none">
            <a:spAutoFit/>
          </a:bodyPr>
          <a:lstStyle/>
          <a:p>
            <a:r>
              <a:rPr lang="en-US" sz="2400"/>
              <a:t>granted bodily control</a:t>
            </a:r>
          </a:p>
        </p:txBody>
      </p:sp>
      <p:sp>
        <p:nvSpPr>
          <p:cNvPr id="14342" name="Line 6"/>
          <p:cNvSpPr>
            <a:spLocks noChangeShapeType="1"/>
          </p:cNvSpPr>
          <p:nvPr/>
        </p:nvSpPr>
        <p:spPr bwMode="auto">
          <a:xfrm>
            <a:off x="3125788" y="985838"/>
            <a:ext cx="2741612" cy="538162"/>
          </a:xfrm>
          <a:prstGeom prst="line">
            <a:avLst/>
          </a:prstGeom>
          <a:noFill/>
          <a:ln w="50800">
            <a:solidFill>
              <a:schemeClr val="tx1"/>
            </a:solidFill>
            <a:round/>
            <a:headEnd/>
            <a:tailEnd type="triangle" w="med" len="med"/>
          </a:ln>
        </p:spPr>
        <p:txBody>
          <a:bodyPr>
            <a:spAutoFit/>
          </a:bodyPr>
          <a:lstStyle/>
          <a:p>
            <a:endParaRPr lang="en-US"/>
          </a:p>
        </p:txBody>
      </p:sp>
      <p:sp>
        <p:nvSpPr>
          <p:cNvPr id="14344" name="Text Box 8"/>
          <p:cNvSpPr txBox="1">
            <a:spLocks noChangeArrowheads="1"/>
          </p:cNvSpPr>
          <p:nvPr/>
        </p:nvSpPr>
        <p:spPr bwMode="auto">
          <a:xfrm>
            <a:off x="0" y="1600200"/>
            <a:ext cx="1620838" cy="485775"/>
          </a:xfrm>
          <a:prstGeom prst="rect">
            <a:avLst/>
          </a:prstGeom>
          <a:solidFill>
            <a:srgbClr val="000000"/>
          </a:solidFill>
          <a:ln w="28575">
            <a:solidFill>
              <a:schemeClr val="tx1"/>
            </a:solidFill>
            <a:miter lim="800000"/>
            <a:headEnd/>
            <a:tailEnd/>
          </a:ln>
        </p:spPr>
        <p:txBody>
          <a:bodyPr wrap="none">
            <a:spAutoFit/>
          </a:bodyPr>
          <a:lstStyle/>
          <a:p>
            <a:r>
              <a:rPr lang="en-US" sz="2400"/>
              <a:t>Jerusalem</a:t>
            </a:r>
          </a:p>
        </p:txBody>
      </p:sp>
      <p:sp>
        <p:nvSpPr>
          <p:cNvPr id="14345" name="Oval 9"/>
          <p:cNvSpPr>
            <a:spLocks noChangeArrowheads="1"/>
          </p:cNvSpPr>
          <p:nvPr/>
        </p:nvSpPr>
        <p:spPr bwMode="auto">
          <a:xfrm>
            <a:off x="5794375" y="1443038"/>
            <a:ext cx="914400" cy="533400"/>
          </a:xfrm>
          <a:prstGeom prst="ellipse">
            <a:avLst/>
          </a:prstGeom>
          <a:noFill/>
          <a:ln w="28575">
            <a:solidFill>
              <a:schemeClr val="tx1"/>
            </a:solidFill>
            <a:round/>
            <a:headEnd/>
            <a:tailEnd/>
          </a:ln>
        </p:spPr>
        <p:txBody>
          <a:bodyPr wrap="none" anchor="ctr">
            <a:spAutoFit/>
          </a:bodyPr>
          <a:lstStyle/>
          <a:p>
            <a:endParaRPr lang="en-US"/>
          </a:p>
        </p:txBody>
      </p:sp>
      <p:sp>
        <p:nvSpPr>
          <p:cNvPr id="14346" name="Oval 10"/>
          <p:cNvSpPr>
            <a:spLocks noChangeArrowheads="1"/>
          </p:cNvSpPr>
          <p:nvPr/>
        </p:nvSpPr>
        <p:spPr bwMode="auto">
          <a:xfrm>
            <a:off x="4953000" y="1828800"/>
            <a:ext cx="762000" cy="533400"/>
          </a:xfrm>
          <a:prstGeom prst="ellipse">
            <a:avLst/>
          </a:prstGeom>
          <a:noFill/>
          <a:ln w="28575">
            <a:solidFill>
              <a:schemeClr val="tx1"/>
            </a:solidFill>
            <a:round/>
            <a:headEnd/>
            <a:tailEnd/>
          </a:ln>
        </p:spPr>
        <p:txBody>
          <a:bodyPr wrap="none" anchor="ctr">
            <a:spAutoFit/>
          </a:bodyPr>
          <a:lstStyle/>
          <a:p>
            <a:endParaRPr lang="en-US"/>
          </a:p>
        </p:txBody>
      </p:sp>
      <p:sp>
        <p:nvSpPr>
          <p:cNvPr id="14347" name="Line 11"/>
          <p:cNvSpPr>
            <a:spLocks noChangeShapeType="1"/>
          </p:cNvSpPr>
          <p:nvPr/>
        </p:nvSpPr>
        <p:spPr bwMode="auto">
          <a:xfrm>
            <a:off x="4419600" y="1219200"/>
            <a:ext cx="457200" cy="609600"/>
          </a:xfrm>
          <a:prstGeom prst="line">
            <a:avLst/>
          </a:prstGeom>
          <a:noFill/>
          <a:ln w="57150">
            <a:solidFill>
              <a:schemeClr val="tx1"/>
            </a:solidFill>
            <a:round/>
            <a:headEnd/>
            <a:tailEnd type="triangle" w="med" len="med"/>
          </a:ln>
        </p:spPr>
        <p:txBody>
          <a:bodyPr wrap="none">
            <a:spAutoFit/>
          </a:bodyPr>
          <a:lstStyle/>
          <a:p>
            <a:endParaRPr lang="en-US"/>
          </a:p>
        </p:txBody>
      </p:sp>
      <p:sp>
        <p:nvSpPr>
          <p:cNvPr id="14348" name="Line 12"/>
          <p:cNvSpPr>
            <a:spLocks noChangeShapeType="1"/>
          </p:cNvSpPr>
          <p:nvPr/>
        </p:nvSpPr>
        <p:spPr bwMode="auto">
          <a:xfrm>
            <a:off x="1676400" y="1905000"/>
            <a:ext cx="760413" cy="152400"/>
          </a:xfrm>
          <a:prstGeom prst="line">
            <a:avLst/>
          </a:prstGeom>
          <a:noFill/>
          <a:ln w="53975">
            <a:solidFill>
              <a:schemeClr val="tx1"/>
            </a:solidFill>
            <a:round/>
            <a:headEnd/>
            <a:tailEnd type="triangle" w="med" len="med"/>
          </a:ln>
        </p:spPr>
        <p:txBody>
          <a:bodyPr>
            <a:spAutoFit/>
          </a:bodyPr>
          <a:lstStyle/>
          <a:p>
            <a:endParaRPr lang="en-US"/>
          </a:p>
        </p:txBody>
      </p:sp>
      <p:sp>
        <p:nvSpPr>
          <p:cNvPr id="14349" name="Text Box 13"/>
          <p:cNvSpPr txBox="1">
            <a:spLocks noChangeArrowheads="1"/>
          </p:cNvSpPr>
          <p:nvPr/>
        </p:nvSpPr>
        <p:spPr bwMode="auto">
          <a:xfrm>
            <a:off x="0" y="2133600"/>
            <a:ext cx="1943100" cy="485775"/>
          </a:xfrm>
          <a:prstGeom prst="rect">
            <a:avLst/>
          </a:prstGeom>
          <a:solidFill>
            <a:srgbClr val="000000"/>
          </a:solidFill>
          <a:ln w="28575">
            <a:solidFill>
              <a:schemeClr val="tx1"/>
            </a:solidFill>
            <a:miter lim="800000"/>
            <a:headEnd/>
            <a:tailEnd/>
          </a:ln>
        </p:spPr>
        <p:txBody>
          <a:bodyPr wrap="none">
            <a:spAutoFit/>
          </a:bodyPr>
          <a:lstStyle/>
          <a:p>
            <a:r>
              <a:rPr lang="en-US" sz="2400"/>
              <a:t>highest point</a:t>
            </a:r>
          </a:p>
        </p:txBody>
      </p:sp>
      <p:sp>
        <p:nvSpPr>
          <p:cNvPr id="14350" name="Line 14"/>
          <p:cNvSpPr>
            <a:spLocks noChangeShapeType="1"/>
          </p:cNvSpPr>
          <p:nvPr/>
        </p:nvSpPr>
        <p:spPr bwMode="auto">
          <a:xfrm>
            <a:off x="1981200" y="2438400"/>
            <a:ext cx="455613" cy="0"/>
          </a:xfrm>
          <a:prstGeom prst="line">
            <a:avLst/>
          </a:prstGeom>
          <a:noFill/>
          <a:ln w="53975">
            <a:solidFill>
              <a:schemeClr val="tx1"/>
            </a:solidFill>
            <a:round/>
            <a:headEnd/>
            <a:tailEnd type="triangle" w="med" len="med"/>
          </a:ln>
        </p:spPr>
        <p:txBody>
          <a:bodyPr>
            <a:spAutoFit/>
          </a:bodyPr>
          <a:lstStyle/>
          <a:p>
            <a:endParaRPr lang="en-US"/>
          </a:p>
        </p:txBody>
      </p:sp>
      <p:sp>
        <p:nvSpPr>
          <p:cNvPr id="14351" name="Oval 15"/>
          <p:cNvSpPr>
            <a:spLocks noChangeArrowheads="1"/>
          </p:cNvSpPr>
          <p:nvPr/>
        </p:nvSpPr>
        <p:spPr bwMode="auto">
          <a:xfrm>
            <a:off x="3276600" y="1828800"/>
            <a:ext cx="1676400" cy="533400"/>
          </a:xfrm>
          <a:prstGeom prst="ellipse">
            <a:avLst/>
          </a:prstGeom>
          <a:noFill/>
          <a:ln w="28575">
            <a:solidFill>
              <a:schemeClr val="tx1"/>
            </a:solidFill>
            <a:round/>
            <a:headEnd/>
            <a:tailEnd/>
          </a:ln>
        </p:spPr>
        <p:txBody>
          <a:bodyPr anchor="ctr">
            <a:spAutoFit/>
          </a:bodyPr>
          <a:lstStyle/>
          <a:p>
            <a:endParaRPr lang="en-US"/>
          </a:p>
        </p:txBody>
      </p:sp>
      <p:sp>
        <p:nvSpPr>
          <p:cNvPr id="14352" name="Oval 16"/>
          <p:cNvSpPr>
            <a:spLocks noChangeArrowheads="1"/>
          </p:cNvSpPr>
          <p:nvPr/>
        </p:nvSpPr>
        <p:spPr bwMode="auto">
          <a:xfrm>
            <a:off x="2438400" y="2286000"/>
            <a:ext cx="1752600" cy="457200"/>
          </a:xfrm>
          <a:prstGeom prst="ellipse">
            <a:avLst/>
          </a:prstGeom>
          <a:noFill/>
          <a:ln w="28575">
            <a:solidFill>
              <a:schemeClr val="tx1"/>
            </a:solidFill>
            <a:round/>
            <a:headEnd/>
            <a:tailEnd/>
          </a:ln>
        </p:spPr>
        <p:txBody>
          <a:bodyPr wrap="none" anchor="ctr">
            <a:spAutoFit/>
          </a:bodyPr>
          <a:lstStyle/>
          <a:p>
            <a:endParaRPr lang="en-US"/>
          </a:p>
        </p:txBody>
      </p:sp>
      <p:sp>
        <p:nvSpPr>
          <p:cNvPr id="14354" name="Text Box 18"/>
          <p:cNvSpPr txBox="1">
            <a:spLocks noChangeArrowheads="1"/>
          </p:cNvSpPr>
          <p:nvPr/>
        </p:nvSpPr>
        <p:spPr bwMode="auto">
          <a:xfrm>
            <a:off x="0" y="2667000"/>
            <a:ext cx="1905000" cy="1216025"/>
          </a:xfrm>
          <a:prstGeom prst="rect">
            <a:avLst/>
          </a:prstGeom>
          <a:solidFill>
            <a:srgbClr val="000000"/>
          </a:solidFill>
          <a:ln w="28575">
            <a:solidFill>
              <a:schemeClr val="tx1"/>
            </a:solidFill>
            <a:miter lim="800000"/>
            <a:headEnd/>
            <a:tailEnd/>
          </a:ln>
        </p:spPr>
        <p:txBody>
          <a:bodyPr>
            <a:spAutoFit/>
          </a:bodyPr>
          <a:lstStyle/>
          <a:p>
            <a:pPr algn="ctr"/>
            <a:r>
              <a:rPr lang="en-US" sz="2400"/>
              <a:t>temp. of over-confidence </a:t>
            </a:r>
          </a:p>
        </p:txBody>
      </p:sp>
      <p:sp>
        <p:nvSpPr>
          <p:cNvPr id="14358" name="Freeform 22"/>
          <p:cNvSpPr>
            <a:spLocks/>
          </p:cNvSpPr>
          <p:nvPr/>
        </p:nvSpPr>
        <p:spPr bwMode="auto">
          <a:xfrm>
            <a:off x="2590800" y="2667000"/>
            <a:ext cx="5486400" cy="762000"/>
          </a:xfrm>
          <a:custGeom>
            <a:avLst/>
            <a:gdLst>
              <a:gd name="T0" fmla="*/ 1008 w 3456"/>
              <a:gd name="T1" fmla="*/ 0 h 480"/>
              <a:gd name="T2" fmla="*/ 3456 w 3456"/>
              <a:gd name="T3" fmla="*/ 0 h 480"/>
              <a:gd name="T4" fmla="*/ 3456 w 3456"/>
              <a:gd name="T5" fmla="*/ 192 h 480"/>
              <a:gd name="T6" fmla="*/ 2976 w 3456"/>
              <a:gd name="T7" fmla="*/ 192 h 480"/>
              <a:gd name="T8" fmla="*/ 2976 w 3456"/>
              <a:gd name="T9" fmla="*/ 480 h 480"/>
              <a:gd name="T10" fmla="*/ 0 w 3456"/>
              <a:gd name="T11" fmla="*/ 480 h 480"/>
              <a:gd name="T12" fmla="*/ 0 w 3456"/>
              <a:gd name="T13" fmla="*/ 192 h 480"/>
              <a:gd name="T14" fmla="*/ 1008 w 3456"/>
              <a:gd name="T15" fmla="*/ 192 h 480"/>
              <a:gd name="T16" fmla="*/ 1008 w 3456"/>
              <a:gd name="T17" fmla="*/ 0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56"/>
              <a:gd name="T28" fmla="*/ 0 h 480"/>
              <a:gd name="T29" fmla="*/ 3456 w 3456"/>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56" h="480">
                <a:moveTo>
                  <a:pt x="1008" y="0"/>
                </a:moveTo>
                <a:lnTo>
                  <a:pt x="3456" y="0"/>
                </a:lnTo>
                <a:lnTo>
                  <a:pt x="3456" y="192"/>
                </a:lnTo>
                <a:lnTo>
                  <a:pt x="2976" y="192"/>
                </a:lnTo>
                <a:lnTo>
                  <a:pt x="2976" y="480"/>
                </a:lnTo>
                <a:lnTo>
                  <a:pt x="0" y="480"/>
                </a:lnTo>
                <a:lnTo>
                  <a:pt x="0" y="192"/>
                </a:lnTo>
                <a:lnTo>
                  <a:pt x="1008" y="192"/>
                </a:lnTo>
                <a:lnTo>
                  <a:pt x="1008" y="0"/>
                </a:lnTo>
                <a:close/>
              </a:path>
            </a:pathLst>
          </a:custGeom>
          <a:noFill/>
          <a:ln w="53975">
            <a:solidFill>
              <a:schemeClr val="tx1"/>
            </a:solidFill>
            <a:round/>
            <a:headEnd/>
            <a:tailEnd/>
          </a:ln>
        </p:spPr>
        <p:txBody>
          <a:bodyPr wrap="none">
            <a:spAutoFit/>
          </a:bodyPr>
          <a:lstStyle/>
          <a:p>
            <a:endParaRPr lang="en-US"/>
          </a:p>
        </p:txBody>
      </p:sp>
      <p:sp>
        <p:nvSpPr>
          <p:cNvPr id="14359" name="Line 23"/>
          <p:cNvSpPr>
            <a:spLocks noChangeShapeType="1"/>
          </p:cNvSpPr>
          <p:nvPr/>
        </p:nvSpPr>
        <p:spPr bwMode="auto">
          <a:xfrm>
            <a:off x="1981200" y="3124200"/>
            <a:ext cx="455613" cy="0"/>
          </a:xfrm>
          <a:prstGeom prst="line">
            <a:avLst/>
          </a:prstGeom>
          <a:noFill/>
          <a:ln w="53975">
            <a:solidFill>
              <a:schemeClr val="tx1"/>
            </a:solidFill>
            <a:round/>
            <a:headEnd/>
            <a:tailEnd type="triangle" w="med" len="med"/>
          </a:ln>
        </p:spPr>
        <p:txBody>
          <a:bodyPr>
            <a:spAutoFit/>
          </a:bodyP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wipe(left)">
                                      <p:cBhvr>
                                        <p:cTn id="7" dur="500"/>
                                        <p:tgtEl>
                                          <p:spTgt spid="1434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42"/>
                                        </p:tgtEl>
                                        <p:attrNameLst>
                                          <p:attrName>style.visibility</p:attrName>
                                        </p:attrNameLst>
                                      </p:cBhvr>
                                      <p:to>
                                        <p:strVal val="visible"/>
                                      </p:to>
                                    </p:set>
                                    <p:animEffect transition="in" filter="wipe(left)">
                                      <p:cBhvr>
                                        <p:cTn id="11" dur="500"/>
                                        <p:tgtEl>
                                          <p:spTgt spid="1434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47"/>
                                        </p:tgtEl>
                                        <p:attrNameLst>
                                          <p:attrName>style.visibility</p:attrName>
                                        </p:attrNameLst>
                                      </p:cBhvr>
                                      <p:to>
                                        <p:strVal val="visible"/>
                                      </p:to>
                                    </p:set>
                                    <p:animEffect transition="in" filter="wipe(left)">
                                      <p:cBhvr>
                                        <p:cTn id="15" dur="500"/>
                                        <p:tgtEl>
                                          <p:spTgt spid="14347"/>
                                        </p:tgtEl>
                                      </p:cBhvr>
                                    </p:animEffect>
                                  </p:childTnLst>
                                </p:cTn>
                              </p:par>
                            </p:childTnLst>
                          </p:cTn>
                        </p:par>
                        <p:par>
                          <p:cTn id="16" fill="hold">
                            <p:stCondLst>
                              <p:cond delay="1500"/>
                            </p:stCondLst>
                            <p:childTnLst>
                              <p:par>
                                <p:cTn id="17" presetID="20" presetClass="entr" presetSubtype="0" fill="hold" grpId="0" nodeType="afterEffect">
                                  <p:stCondLst>
                                    <p:cond delay="0"/>
                                  </p:stCondLst>
                                  <p:childTnLst>
                                    <p:set>
                                      <p:cBhvr>
                                        <p:cTn id="18" dur="1" fill="hold">
                                          <p:stCondLst>
                                            <p:cond delay="0"/>
                                          </p:stCondLst>
                                        </p:cTn>
                                        <p:tgtEl>
                                          <p:spTgt spid="14346"/>
                                        </p:tgtEl>
                                        <p:attrNameLst>
                                          <p:attrName>style.visibility</p:attrName>
                                        </p:attrNameLst>
                                      </p:cBhvr>
                                      <p:to>
                                        <p:strVal val="visible"/>
                                      </p:to>
                                    </p:set>
                                    <p:animEffect transition="in" filter="wedge">
                                      <p:cBhvr>
                                        <p:cTn id="19" dur="2000"/>
                                        <p:tgtEl>
                                          <p:spTgt spid="14346"/>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4345"/>
                                        </p:tgtEl>
                                        <p:attrNameLst>
                                          <p:attrName>style.visibility</p:attrName>
                                        </p:attrNameLst>
                                      </p:cBhvr>
                                      <p:to>
                                        <p:strVal val="visible"/>
                                      </p:to>
                                    </p:set>
                                    <p:animEffect transition="in" filter="wedge">
                                      <p:cBhvr>
                                        <p:cTn id="22" dur="2000"/>
                                        <p:tgtEl>
                                          <p:spTgt spid="14345"/>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14345"/>
                                        </p:tgtEl>
                                      </p:cBhvr>
                                    </p:animEffect>
                                    <p:set>
                                      <p:cBhvr>
                                        <p:cTn id="27" dur="1" fill="hold">
                                          <p:stCondLst>
                                            <p:cond delay="1999"/>
                                          </p:stCondLst>
                                        </p:cTn>
                                        <p:tgtEl>
                                          <p:spTgt spid="14345"/>
                                        </p:tgtEl>
                                        <p:attrNameLst>
                                          <p:attrName>style.visibility</p:attrName>
                                        </p:attrNameLst>
                                      </p:cBhvr>
                                      <p:to>
                                        <p:strVal val="hidden"/>
                                      </p:to>
                                    </p:set>
                                  </p:childTnLst>
                                </p:cTn>
                              </p:par>
                            </p:childTnLst>
                          </p:cTn>
                        </p:par>
                        <p:par>
                          <p:cTn id="28" fill="hold">
                            <p:stCondLst>
                              <p:cond delay="2000"/>
                            </p:stCondLst>
                            <p:childTnLst>
                              <p:par>
                                <p:cTn id="29" presetID="20" presetClass="exit" presetSubtype="0" fill="hold" grpId="1" nodeType="afterEffect">
                                  <p:stCondLst>
                                    <p:cond delay="0"/>
                                  </p:stCondLst>
                                  <p:childTnLst>
                                    <p:animEffect transition="out" filter="wedge">
                                      <p:cBhvr>
                                        <p:cTn id="30" dur="2000"/>
                                        <p:tgtEl>
                                          <p:spTgt spid="14346"/>
                                        </p:tgtEl>
                                      </p:cBhvr>
                                    </p:animEffect>
                                    <p:set>
                                      <p:cBhvr>
                                        <p:cTn id="31" dur="1" fill="hold">
                                          <p:stCondLst>
                                            <p:cond delay="1999"/>
                                          </p:stCondLst>
                                        </p:cTn>
                                        <p:tgtEl>
                                          <p:spTgt spid="14346"/>
                                        </p:tgtEl>
                                        <p:attrNameLst>
                                          <p:attrName>style.visibility</p:attrName>
                                        </p:attrNameLst>
                                      </p:cBhvr>
                                      <p:to>
                                        <p:strVal val="hidden"/>
                                      </p:to>
                                    </p:set>
                                  </p:childTnLst>
                                </p:cTn>
                              </p:par>
                              <p:par>
                                <p:cTn id="32" presetID="47" presetClass="entr" presetSubtype="0" fill="hold" grpId="0" nodeType="withEffect">
                                  <p:stCondLst>
                                    <p:cond delay="0"/>
                                  </p:stCondLst>
                                  <p:childTnLst>
                                    <p:set>
                                      <p:cBhvr>
                                        <p:cTn id="33" dur="1" fill="hold">
                                          <p:stCondLst>
                                            <p:cond delay="0"/>
                                          </p:stCondLst>
                                        </p:cTn>
                                        <p:tgtEl>
                                          <p:spTgt spid="14344"/>
                                        </p:tgtEl>
                                        <p:attrNameLst>
                                          <p:attrName>style.visibility</p:attrName>
                                        </p:attrNameLst>
                                      </p:cBhvr>
                                      <p:to>
                                        <p:strVal val="visible"/>
                                      </p:to>
                                    </p:set>
                                    <p:animEffect transition="in" filter="fade">
                                      <p:cBhvr>
                                        <p:cTn id="34" dur="1000"/>
                                        <p:tgtEl>
                                          <p:spTgt spid="14344"/>
                                        </p:tgtEl>
                                      </p:cBhvr>
                                    </p:animEffect>
                                    <p:anim calcmode="lin" valueType="num">
                                      <p:cBhvr>
                                        <p:cTn id="35" dur="1000" fill="hold"/>
                                        <p:tgtEl>
                                          <p:spTgt spid="14344"/>
                                        </p:tgtEl>
                                        <p:attrNameLst>
                                          <p:attrName>ppt_x</p:attrName>
                                        </p:attrNameLst>
                                      </p:cBhvr>
                                      <p:tavLst>
                                        <p:tav tm="0">
                                          <p:val>
                                            <p:strVal val="#ppt_x"/>
                                          </p:val>
                                        </p:tav>
                                        <p:tav tm="100000">
                                          <p:val>
                                            <p:strVal val="#ppt_x"/>
                                          </p:val>
                                        </p:tav>
                                      </p:tavLst>
                                    </p:anim>
                                    <p:anim calcmode="lin" valueType="num">
                                      <p:cBhvr>
                                        <p:cTn id="36" dur="1000" fill="hold"/>
                                        <p:tgtEl>
                                          <p:spTgt spid="14344"/>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14348"/>
                                        </p:tgtEl>
                                        <p:attrNameLst>
                                          <p:attrName>style.visibility</p:attrName>
                                        </p:attrNameLst>
                                      </p:cBhvr>
                                      <p:to>
                                        <p:strVal val="visible"/>
                                      </p:to>
                                    </p:set>
                                    <p:animEffect transition="in" filter="wipe(left)">
                                      <p:cBhvr>
                                        <p:cTn id="40" dur="500"/>
                                        <p:tgtEl>
                                          <p:spTgt spid="14348"/>
                                        </p:tgtEl>
                                      </p:cBhvr>
                                    </p:animEffect>
                                  </p:childTnLst>
                                </p:cTn>
                              </p:par>
                            </p:childTnLst>
                          </p:cTn>
                        </p:par>
                        <p:par>
                          <p:cTn id="41" fill="hold">
                            <p:stCondLst>
                              <p:cond delay="4500"/>
                            </p:stCondLst>
                            <p:childTnLst>
                              <p:par>
                                <p:cTn id="42" presetID="20" presetClass="entr" presetSubtype="0" fill="hold" grpId="0" nodeType="afterEffect">
                                  <p:stCondLst>
                                    <p:cond delay="0"/>
                                  </p:stCondLst>
                                  <p:childTnLst>
                                    <p:set>
                                      <p:cBhvr>
                                        <p:cTn id="43" dur="1" fill="hold">
                                          <p:stCondLst>
                                            <p:cond delay="0"/>
                                          </p:stCondLst>
                                        </p:cTn>
                                        <p:tgtEl>
                                          <p:spTgt spid="14351"/>
                                        </p:tgtEl>
                                        <p:attrNameLst>
                                          <p:attrName>style.visibility</p:attrName>
                                        </p:attrNameLst>
                                      </p:cBhvr>
                                      <p:to>
                                        <p:strVal val="visible"/>
                                      </p:to>
                                    </p:set>
                                    <p:animEffect transition="in" filter="wedge">
                                      <p:cBhvr>
                                        <p:cTn id="44" dur="2000"/>
                                        <p:tgtEl>
                                          <p:spTgt spid="14351"/>
                                        </p:tgtEl>
                                      </p:cBhvr>
                                    </p:animEffect>
                                  </p:childTnLst>
                                </p:cTn>
                              </p:par>
                            </p:childTnLst>
                          </p:cTn>
                        </p:par>
                      </p:childTnLst>
                    </p:cTn>
                  </p:par>
                  <p:par>
                    <p:cTn id="45" fill="hold">
                      <p:stCondLst>
                        <p:cond delay="indefinite"/>
                      </p:stCondLst>
                      <p:childTnLst>
                        <p:par>
                          <p:cTn id="46" fill="hold">
                            <p:stCondLst>
                              <p:cond delay="0"/>
                            </p:stCondLst>
                            <p:childTnLst>
                              <p:par>
                                <p:cTn id="47" presetID="20" presetClass="exit" presetSubtype="0" fill="hold" grpId="1" nodeType="clickEffect">
                                  <p:stCondLst>
                                    <p:cond delay="0"/>
                                  </p:stCondLst>
                                  <p:childTnLst>
                                    <p:animEffect transition="out" filter="wedge">
                                      <p:cBhvr>
                                        <p:cTn id="48" dur="2000"/>
                                        <p:tgtEl>
                                          <p:spTgt spid="14351"/>
                                        </p:tgtEl>
                                      </p:cBhvr>
                                    </p:animEffect>
                                    <p:set>
                                      <p:cBhvr>
                                        <p:cTn id="49" dur="1" fill="hold">
                                          <p:stCondLst>
                                            <p:cond delay="1999"/>
                                          </p:stCondLst>
                                        </p:cTn>
                                        <p:tgtEl>
                                          <p:spTgt spid="14351"/>
                                        </p:tgtEl>
                                        <p:attrNameLst>
                                          <p:attrName>style.visibility</p:attrName>
                                        </p:attrNameLst>
                                      </p:cBhvr>
                                      <p:to>
                                        <p:strVal val="hidden"/>
                                      </p:to>
                                    </p:set>
                                  </p:childTnLst>
                                </p:cTn>
                              </p:par>
                            </p:childTnLst>
                          </p:cTn>
                        </p:par>
                        <p:par>
                          <p:cTn id="50" fill="hold">
                            <p:stCondLst>
                              <p:cond delay="2000"/>
                            </p:stCondLst>
                            <p:childTnLst>
                              <p:par>
                                <p:cTn id="51" presetID="47" presetClass="entr" presetSubtype="0" fill="hold" grpId="0" nodeType="afterEffect">
                                  <p:stCondLst>
                                    <p:cond delay="0"/>
                                  </p:stCondLst>
                                  <p:childTnLst>
                                    <p:set>
                                      <p:cBhvr>
                                        <p:cTn id="52" dur="1" fill="hold">
                                          <p:stCondLst>
                                            <p:cond delay="0"/>
                                          </p:stCondLst>
                                        </p:cTn>
                                        <p:tgtEl>
                                          <p:spTgt spid="14349"/>
                                        </p:tgtEl>
                                        <p:attrNameLst>
                                          <p:attrName>style.visibility</p:attrName>
                                        </p:attrNameLst>
                                      </p:cBhvr>
                                      <p:to>
                                        <p:strVal val="visible"/>
                                      </p:to>
                                    </p:set>
                                    <p:animEffect transition="in" filter="fade">
                                      <p:cBhvr>
                                        <p:cTn id="53" dur="1000"/>
                                        <p:tgtEl>
                                          <p:spTgt spid="14349"/>
                                        </p:tgtEl>
                                      </p:cBhvr>
                                    </p:animEffect>
                                    <p:anim calcmode="lin" valueType="num">
                                      <p:cBhvr>
                                        <p:cTn id="54" dur="1000" fill="hold"/>
                                        <p:tgtEl>
                                          <p:spTgt spid="14349"/>
                                        </p:tgtEl>
                                        <p:attrNameLst>
                                          <p:attrName>ppt_x</p:attrName>
                                        </p:attrNameLst>
                                      </p:cBhvr>
                                      <p:tavLst>
                                        <p:tav tm="0">
                                          <p:val>
                                            <p:strVal val="#ppt_x"/>
                                          </p:val>
                                        </p:tav>
                                        <p:tav tm="100000">
                                          <p:val>
                                            <p:strVal val="#ppt_x"/>
                                          </p:val>
                                        </p:tav>
                                      </p:tavLst>
                                    </p:anim>
                                    <p:anim calcmode="lin" valueType="num">
                                      <p:cBhvr>
                                        <p:cTn id="55" dur="1000" fill="hold"/>
                                        <p:tgtEl>
                                          <p:spTgt spid="14349"/>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22" presetClass="entr" presetSubtype="8" fill="hold" grpId="0" nodeType="afterEffect">
                                  <p:stCondLst>
                                    <p:cond delay="0"/>
                                  </p:stCondLst>
                                  <p:childTnLst>
                                    <p:set>
                                      <p:cBhvr>
                                        <p:cTn id="58" dur="1" fill="hold">
                                          <p:stCondLst>
                                            <p:cond delay="0"/>
                                          </p:stCondLst>
                                        </p:cTn>
                                        <p:tgtEl>
                                          <p:spTgt spid="14350"/>
                                        </p:tgtEl>
                                        <p:attrNameLst>
                                          <p:attrName>style.visibility</p:attrName>
                                        </p:attrNameLst>
                                      </p:cBhvr>
                                      <p:to>
                                        <p:strVal val="visible"/>
                                      </p:to>
                                    </p:set>
                                    <p:animEffect transition="in" filter="wipe(left)">
                                      <p:cBhvr>
                                        <p:cTn id="59" dur="500"/>
                                        <p:tgtEl>
                                          <p:spTgt spid="14350"/>
                                        </p:tgtEl>
                                      </p:cBhvr>
                                    </p:animEffect>
                                  </p:childTnLst>
                                </p:cTn>
                              </p:par>
                            </p:childTnLst>
                          </p:cTn>
                        </p:par>
                        <p:par>
                          <p:cTn id="60" fill="hold">
                            <p:stCondLst>
                              <p:cond delay="3500"/>
                            </p:stCondLst>
                            <p:childTnLst>
                              <p:par>
                                <p:cTn id="61" presetID="20" presetClass="entr" presetSubtype="0" fill="hold" grpId="0" nodeType="afterEffect">
                                  <p:stCondLst>
                                    <p:cond delay="0"/>
                                  </p:stCondLst>
                                  <p:childTnLst>
                                    <p:set>
                                      <p:cBhvr>
                                        <p:cTn id="62" dur="1" fill="hold">
                                          <p:stCondLst>
                                            <p:cond delay="0"/>
                                          </p:stCondLst>
                                        </p:cTn>
                                        <p:tgtEl>
                                          <p:spTgt spid="14352"/>
                                        </p:tgtEl>
                                        <p:attrNameLst>
                                          <p:attrName>style.visibility</p:attrName>
                                        </p:attrNameLst>
                                      </p:cBhvr>
                                      <p:to>
                                        <p:strVal val="visible"/>
                                      </p:to>
                                    </p:set>
                                    <p:animEffect transition="in" filter="wedge">
                                      <p:cBhvr>
                                        <p:cTn id="63" dur="2000"/>
                                        <p:tgtEl>
                                          <p:spTgt spid="14352"/>
                                        </p:tgtEl>
                                      </p:cBhvr>
                                    </p:animEffect>
                                  </p:childTnLst>
                                </p:cTn>
                              </p:par>
                            </p:childTnLst>
                          </p:cTn>
                        </p:par>
                      </p:childTnLst>
                    </p:cTn>
                  </p:par>
                  <p:par>
                    <p:cTn id="64" fill="hold">
                      <p:stCondLst>
                        <p:cond delay="indefinite"/>
                      </p:stCondLst>
                      <p:childTnLst>
                        <p:par>
                          <p:cTn id="65" fill="hold">
                            <p:stCondLst>
                              <p:cond delay="0"/>
                            </p:stCondLst>
                            <p:childTnLst>
                              <p:par>
                                <p:cTn id="66" presetID="20" presetClass="exit" presetSubtype="0" fill="hold" grpId="1" nodeType="clickEffect">
                                  <p:stCondLst>
                                    <p:cond delay="0"/>
                                  </p:stCondLst>
                                  <p:childTnLst>
                                    <p:animEffect transition="out" filter="wedge">
                                      <p:cBhvr>
                                        <p:cTn id="67" dur="2000"/>
                                        <p:tgtEl>
                                          <p:spTgt spid="14352"/>
                                        </p:tgtEl>
                                      </p:cBhvr>
                                    </p:animEffect>
                                    <p:set>
                                      <p:cBhvr>
                                        <p:cTn id="68" dur="1" fill="hold">
                                          <p:stCondLst>
                                            <p:cond delay="1999"/>
                                          </p:stCondLst>
                                        </p:cTn>
                                        <p:tgtEl>
                                          <p:spTgt spid="14352"/>
                                        </p:tgtEl>
                                        <p:attrNameLst>
                                          <p:attrName>style.visibility</p:attrName>
                                        </p:attrNameLst>
                                      </p:cBhvr>
                                      <p:to>
                                        <p:strVal val="hidden"/>
                                      </p:to>
                                    </p:set>
                                  </p:childTnLst>
                                </p:cTn>
                              </p:par>
                            </p:childTnLst>
                          </p:cTn>
                        </p:par>
                        <p:par>
                          <p:cTn id="69" fill="hold">
                            <p:stCondLst>
                              <p:cond delay="2000"/>
                            </p:stCondLst>
                            <p:childTnLst>
                              <p:par>
                                <p:cTn id="70" presetID="47" presetClass="entr" presetSubtype="0" fill="hold" grpId="0" nodeType="afterEffect">
                                  <p:stCondLst>
                                    <p:cond delay="0"/>
                                  </p:stCondLst>
                                  <p:childTnLst>
                                    <p:set>
                                      <p:cBhvr>
                                        <p:cTn id="71" dur="1" fill="hold">
                                          <p:stCondLst>
                                            <p:cond delay="0"/>
                                          </p:stCondLst>
                                        </p:cTn>
                                        <p:tgtEl>
                                          <p:spTgt spid="14354"/>
                                        </p:tgtEl>
                                        <p:attrNameLst>
                                          <p:attrName>style.visibility</p:attrName>
                                        </p:attrNameLst>
                                      </p:cBhvr>
                                      <p:to>
                                        <p:strVal val="visible"/>
                                      </p:to>
                                    </p:set>
                                    <p:animEffect transition="in" filter="fade">
                                      <p:cBhvr>
                                        <p:cTn id="72" dur="1000"/>
                                        <p:tgtEl>
                                          <p:spTgt spid="14354"/>
                                        </p:tgtEl>
                                      </p:cBhvr>
                                    </p:animEffect>
                                    <p:anim calcmode="lin" valueType="num">
                                      <p:cBhvr>
                                        <p:cTn id="73" dur="1000" fill="hold"/>
                                        <p:tgtEl>
                                          <p:spTgt spid="14354"/>
                                        </p:tgtEl>
                                        <p:attrNameLst>
                                          <p:attrName>ppt_x</p:attrName>
                                        </p:attrNameLst>
                                      </p:cBhvr>
                                      <p:tavLst>
                                        <p:tav tm="0">
                                          <p:val>
                                            <p:strVal val="#ppt_x"/>
                                          </p:val>
                                        </p:tav>
                                        <p:tav tm="100000">
                                          <p:val>
                                            <p:strVal val="#ppt_x"/>
                                          </p:val>
                                        </p:tav>
                                      </p:tavLst>
                                    </p:anim>
                                    <p:anim calcmode="lin" valueType="num">
                                      <p:cBhvr>
                                        <p:cTn id="74" dur="1000" fill="hold"/>
                                        <p:tgtEl>
                                          <p:spTgt spid="14354"/>
                                        </p:tgtEl>
                                        <p:attrNameLst>
                                          <p:attrName>ppt_y</p:attrName>
                                        </p:attrNameLst>
                                      </p:cBhvr>
                                      <p:tavLst>
                                        <p:tav tm="0">
                                          <p:val>
                                            <p:strVal val="#ppt_y-.1"/>
                                          </p:val>
                                        </p:tav>
                                        <p:tav tm="100000">
                                          <p:val>
                                            <p:strVal val="#ppt_y"/>
                                          </p:val>
                                        </p:tav>
                                      </p:tavLst>
                                    </p:anim>
                                  </p:childTnLst>
                                </p:cTn>
                              </p:par>
                            </p:childTnLst>
                          </p:cTn>
                        </p:par>
                        <p:par>
                          <p:cTn id="75" fill="hold">
                            <p:stCondLst>
                              <p:cond delay="3000"/>
                            </p:stCondLst>
                            <p:childTnLst>
                              <p:par>
                                <p:cTn id="76" presetID="22" presetClass="entr" presetSubtype="8" fill="hold" grpId="0" nodeType="afterEffect">
                                  <p:stCondLst>
                                    <p:cond delay="0"/>
                                  </p:stCondLst>
                                  <p:childTnLst>
                                    <p:set>
                                      <p:cBhvr>
                                        <p:cTn id="77" dur="1" fill="hold">
                                          <p:stCondLst>
                                            <p:cond delay="0"/>
                                          </p:stCondLst>
                                        </p:cTn>
                                        <p:tgtEl>
                                          <p:spTgt spid="14359"/>
                                        </p:tgtEl>
                                        <p:attrNameLst>
                                          <p:attrName>style.visibility</p:attrName>
                                        </p:attrNameLst>
                                      </p:cBhvr>
                                      <p:to>
                                        <p:strVal val="visible"/>
                                      </p:to>
                                    </p:set>
                                    <p:animEffect transition="in" filter="wipe(left)">
                                      <p:cBhvr>
                                        <p:cTn id="78" dur="500"/>
                                        <p:tgtEl>
                                          <p:spTgt spid="14359"/>
                                        </p:tgtEl>
                                      </p:cBhvr>
                                    </p:animEffect>
                                  </p:childTnLst>
                                </p:cTn>
                              </p:par>
                            </p:childTnLst>
                          </p:cTn>
                        </p:par>
                        <p:par>
                          <p:cTn id="79" fill="hold">
                            <p:stCondLst>
                              <p:cond delay="3500"/>
                            </p:stCondLst>
                            <p:childTnLst>
                              <p:par>
                                <p:cTn id="80" presetID="16" presetClass="entr" presetSubtype="21" fill="hold" grpId="0" nodeType="afterEffect">
                                  <p:stCondLst>
                                    <p:cond delay="0"/>
                                  </p:stCondLst>
                                  <p:childTnLst>
                                    <p:set>
                                      <p:cBhvr>
                                        <p:cTn id="81" dur="1" fill="hold">
                                          <p:stCondLst>
                                            <p:cond delay="0"/>
                                          </p:stCondLst>
                                        </p:cTn>
                                        <p:tgtEl>
                                          <p:spTgt spid="14358"/>
                                        </p:tgtEl>
                                        <p:attrNameLst>
                                          <p:attrName>style.visibility</p:attrName>
                                        </p:attrNameLst>
                                      </p:cBhvr>
                                      <p:to>
                                        <p:strVal val="visible"/>
                                      </p:to>
                                    </p:set>
                                    <p:animEffect transition="in" filter="barn(inVertical)">
                                      <p:cBhvr>
                                        <p:cTn id="82" dur="500"/>
                                        <p:tgtEl>
                                          <p:spTgt spid="14358"/>
                                        </p:tgtEl>
                                      </p:cBhvr>
                                    </p:animEffect>
                                  </p:childTnLst>
                                </p:cTn>
                              </p:par>
                            </p:childTnLst>
                          </p:cTn>
                        </p:par>
                      </p:childTnLst>
                    </p:cTn>
                  </p:par>
                  <p:par>
                    <p:cTn id="83" fill="hold">
                      <p:stCondLst>
                        <p:cond delay="indefinite"/>
                      </p:stCondLst>
                      <p:childTnLst>
                        <p:par>
                          <p:cTn id="84" fill="hold">
                            <p:stCondLst>
                              <p:cond delay="0"/>
                            </p:stCondLst>
                            <p:childTnLst>
                              <p:par>
                                <p:cTn id="85" presetID="20" presetClass="exit" presetSubtype="0" fill="hold" grpId="1" nodeType="clickEffect">
                                  <p:stCondLst>
                                    <p:cond delay="0"/>
                                  </p:stCondLst>
                                  <p:childTnLst>
                                    <p:animEffect transition="out" filter="wedge">
                                      <p:cBhvr>
                                        <p:cTn id="86" dur="2000"/>
                                        <p:tgtEl>
                                          <p:spTgt spid="14358"/>
                                        </p:tgtEl>
                                      </p:cBhvr>
                                    </p:animEffect>
                                    <p:set>
                                      <p:cBhvr>
                                        <p:cTn id="87" dur="1" fill="hold">
                                          <p:stCondLst>
                                            <p:cond delay="1999"/>
                                          </p:stCondLst>
                                        </p:cTn>
                                        <p:tgtEl>
                                          <p:spTgt spid="143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animBg="1"/>
      <p:bldP spid="14344" grpId="0" animBg="1"/>
      <p:bldP spid="14345" grpId="0" animBg="1"/>
      <p:bldP spid="14345" grpId="1" animBg="1"/>
      <p:bldP spid="14346" grpId="0" animBg="1"/>
      <p:bldP spid="14346" grpId="1" animBg="1"/>
      <p:bldP spid="14347" grpId="0" animBg="1"/>
      <p:bldP spid="14348" grpId="0" animBg="1"/>
      <p:bldP spid="14349" grpId="0" animBg="1"/>
      <p:bldP spid="14350" grpId="0" animBg="1"/>
      <p:bldP spid="14351" grpId="0" animBg="1"/>
      <p:bldP spid="14351" grpId="1" animBg="1"/>
      <p:bldP spid="14352" grpId="0" animBg="1"/>
      <p:bldP spid="14352" grpId="1" animBg="1"/>
      <p:bldP spid="14354" grpId="0" animBg="1"/>
      <p:bldP spid="14358" grpId="0" animBg="1"/>
      <p:bldP spid="14358" grpId="1" animBg="1"/>
      <p:bldP spid="1435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t>Satan to Jesus</a:t>
            </a:r>
          </a:p>
        </p:txBody>
      </p:sp>
      <p:sp>
        <p:nvSpPr>
          <p:cNvPr id="38915" name="Rectangle 3"/>
          <p:cNvSpPr>
            <a:spLocks noGrp="1" noChangeArrowheads="1"/>
          </p:cNvSpPr>
          <p:nvPr>
            <p:ph type="body" idx="1"/>
          </p:nvPr>
        </p:nvSpPr>
        <p:spPr>
          <a:xfrm>
            <a:off x="2514600" y="1447800"/>
            <a:ext cx="6477000" cy="5105400"/>
          </a:xfrm>
          <a:solidFill>
            <a:schemeClr val="accent1"/>
          </a:solidFill>
          <a:ln w="28575">
            <a:solidFill>
              <a:srgbClr val="000000"/>
            </a:solidFill>
          </a:ln>
        </p:spPr>
        <p:txBody>
          <a:bodyPr/>
          <a:lstStyle/>
          <a:p>
            <a:pPr marL="0" indent="0" eaLnBrk="1" hangingPunct="1">
              <a:lnSpc>
                <a:spcPct val="90000"/>
              </a:lnSpc>
              <a:buFont typeface="Wingdings" pitchFamily="2" charset="2"/>
              <a:buNone/>
              <a:defRPr/>
            </a:pPr>
            <a:r>
              <a:rPr lang="en-US" sz="2800" smtClean="0">
                <a:solidFill>
                  <a:schemeClr val="bg1"/>
                </a:solidFill>
              </a:rPr>
              <a:t>“</a:t>
            </a:r>
            <a:r>
              <a:rPr lang="en-US" sz="2800" baseline="30000" smtClean="0">
                <a:solidFill>
                  <a:schemeClr val="bg1"/>
                </a:solidFill>
              </a:rPr>
              <a:t>5</a:t>
            </a:r>
            <a:r>
              <a:rPr lang="en-US" sz="2800" smtClean="0">
                <a:solidFill>
                  <a:schemeClr val="bg1"/>
                </a:solidFill>
              </a:rPr>
              <a:t>  Then the devil took Him up into the holy city, set Him on the pinnacle of the temple, </a:t>
            </a:r>
            <a:r>
              <a:rPr lang="en-US" sz="2800" baseline="30000" smtClean="0">
                <a:solidFill>
                  <a:schemeClr val="bg1"/>
                </a:solidFill>
              </a:rPr>
              <a:t>6</a:t>
            </a:r>
            <a:r>
              <a:rPr lang="en-US" sz="2800" smtClean="0">
                <a:solidFill>
                  <a:schemeClr val="bg1"/>
                </a:solidFill>
              </a:rPr>
              <a:t>  and said to Him, "If You are the Son of God, throw Yourself down. For it is written:</a:t>
            </a:r>
            <a:r>
              <a:rPr lang="en-US" sz="2800" smtClean="0"/>
              <a:t> ‘He shall give His angels charge over you,’ and, ‘In their hands they shall bear you up, Lest you dash your foot against a stone.’" </a:t>
            </a:r>
            <a:r>
              <a:rPr lang="en-US" sz="2800" baseline="30000" smtClean="0">
                <a:solidFill>
                  <a:schemeClr val="bg1"/>
                </a:solidFill>
              </a:rPr>
              <a:t>7</a:t>
            </a:r>
            <a:r>
              <a:rPr lang="en-US" sz="2800" smtClean="0">
                <a:solidFill>
                  <a:schemeClr val="bg1"/>
                </a:solidFill>
              </a:rPr>
              <a:t>  Jesus said to him, "It is written again, ‘You shall not tempt the LORD your God.’"</a:t>
            </a:r>
          </a:p>
          <a:p>
            <a:pPr marL="0" indent="0" eaLnBrk="1" hangingPunct="1">
              <a:lnSpc>
                <a:spcPct val="90000"/>
              </a:lnSpc>
              <a:buFont typeface="Wingdings" pitchFamily="2" charset="2"/>
              <a:buNone/>
              <a:defRPr/>
            </a:pPr>
            <a:endParaRPr lang="en-US" sz="2800" smtClean="0">
              <a:solidFill>
                <a:schemeClr val="bg1"/>
              </a:solidFill>
            </a:endParaRPr>
          </a:p>
        </p:txBody>
      </p:sp>
      <p:sp>
        <p:nvSpPr>
          <p:cNvPr id="11268" name="Text Box 4"/>
          <p:cNvSpPr txBox="1">
            <a:spLocks noChangeArrowheads="1"/>
          </p:cNvSpPr>
          <p:nvPr/>
        </p:nvSpPr>
        <p:spPr bwMode="auto">
          <a:xfrm>
            <a:off x="6553200" y="5943600"/>
            <a:ext cx="2319338" cy="457200"/>
          </a:xfrm>
          <a:prstGeom prst="rect">
            <a:avLst/>
          </a:prstGeom>
          <a:noFill/>
          <a:ln w="9525">
            <a:noFill/>
            <a:miter lim="800000"/>
            <a:headEnd/>
            <a:tailEnd/>
          </a:ln>
        </p:spPr>
        <p:txBody>
          <a:bodyPr wrap="none">
            <a:spAutoFit/>
          </a:bodyPr>
          <a:lstStyle/>
          <a:p>
            <a:r>
              <a:rPr lang="en-US" sz="2400" i="1"/>
              <a:t>(Matthew 4:5-7)</a:t>
            </a:r>
          </a:p>
        </p:txBody>
      </p:sp>
      <p:sp>
        <p:nvSpPr>
          <p:cNvPr id="11269" name="Text Box 5"/>
          <p:cNvSpPr txBox="1">
            <a:spLocks noChangeArrowheads="1"/>
          </p:cNvSpPr>
          <p:nvPr/>
        </p:nvSpPr>
        <p:spPr bwMode="auto">
          <a:xfrm>
            <a:off x="-6350" y="762000"/>
            <a:ext cx="3130550" cy="485775"/>
          </a:xfrm>
          <a:prstGeom prst="rect">
            <a:avLst/>
          </a:prstGeom>
          <a:solidFill>
            <a:srgbClr val="000000"/>
          </a:solidFill>
          <a:ln w="28575">
            <a:solidFill>
              <a:schemeClr val="tx1"/>
            </a:solidFill>
            <a:miter lim="800000"/>
            <a:headEnd/>
            <a:tailEnd/>
          </a:ln>
        </p:spPr>
        <p:txBody>
          <a:bodyPr wrap="none">
            <a:spAutoFit/>
          </a:bodyPr>
          <a:lstStyle/>
          <a:p>
            <a:r>
              <a:rPr lang="en-US" sz="2400"/>
              <a:t>granted bodily control</a:t>
            </a:r>
          </a:p>
        </p:txBody>
      </p:sp>
      <p:sp>
        <p:nvSpPr>
          <p:cNvPr id="11270" name="Text Box 7"/>
          <p:cNvSpPr txBox="1">
            <a:spLocks noChangeArrowheads="1"/>
          </p:cNvSpPr>
          <p:nvPr/>
        </p:nvSpPr>
        <p:spPr bwMode="auto">
          <a:xfrm>
            <a:off x="0" y="1600200"/>
            <a:ext cx="1620838" cy="485775"/>
          </a:xfrm>
          <a:prstGeom prst="rect">
            <a:avLst/>
          </a:prstGeom>
          <a:solidFill>
            <a:srgbClr val="000000"/>
          </a:solidFill>
          <a:ln w="28575">
            <a:solidFill>
              <a:schemeClr val="tx1"/>
            </a:solidFill>
            <a:miter lim="800000"/>
            <a:headEnd/>
            <a:tailEnd/>
          </a:ln>
        </p:spPr>
        <p:txBody>
          <a:bodyPr wrap="none">
            <a:spAutoFit/>
          </a:bodyPr>
          <a:lstStyle/>
          <a:p>
            <a:r>
              <a:rPr lang="en-US" sz="2400"/>
              <a:t>Jerusalem</a:t>
            </a:r>
          </a:p>
        </p:txBody>
      </p:sp>
      <p:sp>
        <p:nvSpPr>
          <p:cNvPr id="11271" name="Text Box 12"/>
          <p:cNvSpPr txBox="1">
            <a:spLocks noChangeArrowheads="1"/>
          </p:cNvSpPr>
          <p:nvPr/>
        </p:nvSpPr>
        <p:spPr bwMode="auto">
          <a:xfrm>
            <a:off x="0" y="2133600"/>
            <a:ext cx="1943100" cy="485775"/>
          </a:xfrm>
          <a:prstGeom prst="rect">
            <a:avLst/>
          </a:prstGeom>
          <a:solidFill>
            <a:srgbClr val="000000"/>
          </a:solidFill>
          <a:ln w="28575">
            <a:solidFill>
              <a:schemeClr val="tx1"/>
            </a:solidFill>
            <a:miter lim="800000"/>
            <a:headEnd/>
            <a:tailEnd/>
          </a:ln>
        </p:spPr>
        <p:txBody>
          <a:bodyPr wrap="none">
            <a:spAutoFit/>
          </a:bodyPr>
          <a:lstStyle/>
          <a:p>
            <a:r>
              <a:rPr lang="en-US" sz="2400"/>
              <a:t>highest point</a:t>
            </a:r>
          </a:p>
        </p:txBody>
      </p:sp>
      <p:sp>
        <p:nvSpPr>
          <p:cNvPr id="11272" name="Text Box 16"/>
          <p:cNvSpPr txBox="1">
            <a:spLocks noChangeArrowheads="1"/>
          </p:cNvSpPr>
          <p:nvPr/>
        </p:nvSpPr>
        <p:spPr bwMode="auto">
          <a:xfrm>
            <a:off x="0" y="2667000"/>
            <a:ext cx="1905000" cy="1216025"/>
          </a:xfrm>
          <a:prstGeom prst="rect">
            <a:avLst/>
          </a:prstGeom>
          <a:solidFill>
            <a:srgbClr val="000000"/>
          </a:solidFill>
          <a:ln w="28575">
            <a:solidFill>
              <a:schemeClr val="tx1"/>
            </a:solidFill>
            <a:miter lim="800000"/>
            <a:headEnd/>
            <a:tailEnd/>
          </a:ln>
        </p:spPr>
        <p:txBody>
          <a:bodyPr>
            <a:spAutoFit/>
          </a:bodyPr>
          <a:lstStyle/>
          <a:p>
            <a:pPr algn="ctr"/>
            <a:r>
              <a:rPr lang="en-US" sz="2400"/>
              <a:t>temp. of over-confidence </a:t>
            </a:r>
          </a:p>
        </p:txBody>
      </p:sp>
      <p:sp>
        <p:nvSpPr>
          <p:cNvPr id="11273" name="Text Box 19"/>
          <p:cNvSpPr txBox="1">
            <a:spLocks noChangeArrowheads="1"/>
          </p:cNvSpPr>
          <p:nvPr/>
        </p:nvSpPr>
        <p:spPr bwMode="auto">
          <a:xfrm>
            <a:off x="0" y="4572000"/>
            <a:ext cx="2438400" cy="2220913"/>
          </a:xfrm>
          <a:prstGeom prst="rect">
            <a:avLst/>
          </a:prstGeom>
          <a:solidFill>
            <a:srgbClr val="000000"/>
          </a:solidFill>
          <a:ln w="28575">
            <a:solidFill>
              <a:schemeClr val="tx1"/>
            </a:solidFill>
            <a:miter lim="800000"/>
            <a:headEnd/>
            <a:tailEnd/>
          </a:ln>
        </p:spPr>
        <p:txBody>
          <a:bodyPr>
            <a:spAutoFit/>
          </a:bodyPr>
          <a:lstStyle/>
          <a:p>
            <a:pPr algn="ctr"/>
            <a:r>
              <a:rPr lang="en-US" sz="2400"/>
              <a:t>“the devil’s head is full of scripture. . .his heart is empty of it” </a:t>
            </a:r>
            <a:br>
              <a:rPr lang="en-US" sz="2400"/>
            </a:br>
            <a:r>
              <a:rPr lang="en-US"/>
              <a:t>(J. W. McGarvey)</a:t>
            </a:r>
          </a:p>
        </p:txBody>
      </p:sp>
      <p:sp>
        <p:nvSpPr>
          <p:cNvPr id="11274" name="Text Box 20"/>
          <p:cNvSpPr txBox="1">
            <a:spLocks noChangeArrowheads="1"/>
          </p:cNvSpPr>
          <p:nvPr/>
        </p:nvSpPr>
        <p:spPr bwMode="auto">
          <a:xfrm>
            <a:off x="0" y="4010025"/>
            <a:ext cx="2438400" cy="485775"/>
          </a:xfrm>
          <a:prstGeom prst="rect">
            <a:avLst/>
          </a:prstGeom>
          <a:solidFill>
            <a:srgbClr val="000000"/>
          </a:solidFill>
          <a:ln w="28575">
            <a:solidFill>
              <a:schemeClr val="tx1"/>
            </a:solidFill>
            <a:miter lim="800000"/>
            <a:headEnd/>
            <a:tailEnd/>
          </a:ln>
        </p:spPr>
        <p:txBody>
          <a:bodyPr>
            <a:spAutoFit/>
          </a:bodyPr>
          <a:lstStyle/>
          <a:p>
            <a:r>
              <a:rPr lang="en-US" sz="2400"/>
              <a:t>Psalm 91:11, 12</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Satan – The Adversary</a:t>
            </a:r>
          </a:p>
        </p:txBody>
      </p:sp>
      <p:sp>
        <p:nvSpPr>
          <p:cNvPr id="23555" name="Rectangle 3"/>
          <p:cNvSpPr>
            <a:spLocks noGrp="1" noChangeArrowheads="1"/>
          </p:cNvSpPr>
          <p:nvPr>
            <p:ph type="body" idx="1"/>
          </p:nvPr>
        </p:nvSpPr>
        <p:spPr/>
        <p:txBody>
          <a:bodyPr/>
          <a:lstStyle/>
          <a:p>
            <a:pPr eaLnBrk="1" hangingPunct="1">
              <a:defRPr/>
            </a:pPr>
            <a:r>
              <a:rPr lang="en-US" smtClean="0"/>
              <a:t>How the Hebrew “Satan” is used:</a:t>
            </a:r>
          </a:p>
          <a:p>
            <a:pPr lvl="1" eaLnBrk="1" hangingPunct="1">
              <a:defRPr/>
            </a:pPr>
            <a:r>
              <a:rPr lang="en-US" smtClean="0"/>
              <a:t>“Then God’s anger was aroused because he went, and the Angel of the LORD took His stand in the way as an adversary against him. And he was riding on his donkey, and his two servants were with him” (Num. 22:22; cf. 2 Sam. 19:22)</a:t>
            </a:r>
          </a:p>
          <a:p>
            <a:pPr lvl="1" eaLnBrk="1" hangingPunct="1">
              <a:defRPr/>
            </a:pPr>
            <a:endParaRPr lang="en-US" smtClean="0"/>
          </a:p>
        </p:txBody>
      </p:sp>
      <p:sp>
        <p:nvSpPr>
          <p:cNvPr id="23556" name="Oval 4"/>
          <p:cNvSpPr>
            <a:spLocks noChangeArrowheads="1"/>
          </p:cNvSpPr>
          <p:nvPr/>
        </p:nvSpPr>
        <p:spPr bwMode="auto">
          <a:xfrm>
            <a:off x="4419600" y="3733800"/>
            <a:ext cx="2057400" cy="685800"/>
          </a:xfrm>
          <a:prstGeom prst="ellipse">
            <a:avLst/>
          </a:prstGeom>
          <a:noFill/>
          <a:ln w="53975">
            <a:solidFill>
              <a:schemeClr val="tx1"/>
            </a:solidFill>
            <a:round/>
            <a:headEnd/>
            <a:tailEnd/>
          </a:ln>
        </p:spPr>
        <p:txBody>
          <a:bodyPr wrap="none" anchor="ctr">
            <a:spAutoFit/>
          </a:bodyPr>
          <a:lstStyle/>
          <a:p>
            <a:endParaRPr lang="en-US"/>
          </a:p>
        </p:txBody>
      </p:sp>
      <p:sp>
        <p:nvSpPr>
          <p:cNvPr id="23557" name="Oval 5"/>
          <p:cNvSpPr>
            <a:spLocks noChangeArrowheads="1"/>
          </p:cNvSpPr>
          <p:nvPr/>
        </p:nvSpPr>
        <p:spPr bwMode="auto">
          <a:xfrm>
            <a:off x="5616575" y="1219200"/>
            <a:ext cx="1752600" cy="1066800"/>
          </a:xfrm>
          <a:prstGeom prst="ellipse">
            <a:avLst/>
          </a:prstGeom>
          <a:noFill/>
          <a:ln w="53975">
            <a:solidFill>
              <a:schemeClr val="tx1"/>
            </a:solidFill>
            <a:round/>
            <a:headEnd/>
            <a:tailEnd/>
          </a:ln>
        </p:spPr>
        <p:txBody>
          <a:bodyPr anchor="ctr">
            <a:spAutoFit/>
          </a:bodyPr>
          <a:lstStyle/>
          <a:p>
            <a:endParaRPr lang="en-US"/>
          </a:p>
        </p:txBody>
      </p:sp>
      <p:cxnSp>
        <p:nvCxnSpPr>
          <p:cNvPr id="23558" name="AutoShape 6"/>
          <p:cNvCxnSpPr>
            <a:cxnSpLocks noChangeShapeType="1"/>
            <a:stCxn id="23557" idx="4"/>
            <a:endCxn id="23556" idx="7"/>
          </p:cNvCxnSpPr>
          <p:nvPr/>
        </p:nvCxnSpPr>
        <p:spPr bwMode="auto">
          <a:xfrm flipH="1">
            <a:off x="6175375" y="2312988"/>
            <a:ext cx="317500" cy="1493837"/>
          </a:xfrm>
          <a:prstGeom prst="straightConnector1">
            <a:avLst/>
          </a:prstGeom>
          <a:noFill/>
          <a:ln w="53975">
            <a:solidFill>
              <a:schemeClr val="tx1"/>
            </a:solidFill>
            <a:round/>
            <a:headEnd/>
            <a:tailEnd/>
          </a:ln>
        </p:spPr>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wipe(down)">
                                      <p:cBhvr>
                                        <p:cTn id="7" dur="500"/>
                                        <p:tgtEl>
                                          <p:spTgt spid="2355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3558"/>
                                        </p:tgtEl>
                                        <p:attrNameLst>
                                          <p:attrName>style.visibility</p:attrName>
                                        </p:attrNameLst>
                                      </p:cBhvr>
                                      <p:to>
                                        <p:strVal val="visible"/>
                                      </p:to>
                                    </p:set>
                                    <p:animEffect transition="in" filter="wipe(up)">
                                      <p:cBhvr>
                                        <p:cTn id="11" dur="500"/>
                                        <p:tgtEl>
                                          <p:spTgt spid="2355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3556"/>
                                        </p:tgtEl>
                                        <p:attrNameLst>
                                          <p:attrName>style.visibility</p:attrName>
                                        </p:attrNameLst>
                                      </p:cBhvr>
                                      <p:to>
                                        <p:strVal val="visible"/>
                                      </p:to>
                                    </p:set>
                                    <p:animEffect transition="in" filter="wipe(down)">
                                      <p:cBhvr>
                                        <p:cTn id="15"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39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39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aring city design template">
  <a:themeElements>
    <a:clrScheme name="">
      <a:dk1>
        <a:srgbClr val="292929"/>
      </a:dk1>
      <a:lt1>
        <a:srgbClr val="FFFFFF"/>
      </a:lt1>
      <a:dk2>
        <a:srgbClr val="C0C0C0"/>
      </a:dk2>
      <a:lt2>
        <a:srgbClr val="FFFFFF"/>
      </a:lt2>
      <a:accent1>
        <a:srgbClr val="AE6A58"/>
      </a:accent1>
      <a:accent2>
        <a:srgbClr val="A18461"/>
      </a:accent2>
      <a:accent3>
        <a:srgbClr val="DCDCDC"/>
      </a:accent3>
      <a:accent4>
        <a:srgbClr val="DADADA"/>
      </a:accent4>
      <a:accent5>
        <a:srgbClr val="D3B9B4"/>
      </a:accent5>
      <a:accent6>
        <a:srgbClr val="917757"/>
      </a:accent6>
      <a:hlink>
        <a:srgbClr val="71584D"/>
      </a:hlink>
      <a:folHlink>
        <a:srgbClr val="343332"/>
      </a:folHlink>
    </a:clrScheme>
    <a:fontScheme name="Soaring city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39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39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oaring city design template 1">
        <a:dk1>
          <a:srgbClr val="663300"/>
        </a:dk1>
        <a:lt1>
          <a:srgbClr val="C0C0C0"/>
        </a:lt1>
        <a:dk2>
          <a:srgbClr val="D7C5B5"/>
        </a:dk2>
        <a:lt2>
          <a:srgbClr val="292929"/>
        </a:lt2>
        <a:accent1>
          <a:srgbClr val="AE6A58"/>
        </a:accent1>
        <a:accent2>
          <a:srgbClr val="A18461"/>
        </a:accent2>
        <a:accent3>
          <a:srgbClr val="DCDCDC"/>
        </a:accent3>
        <a:accent4>
          <a:srgbClr val="562A00"/>
        </a:accent4>
        <a:accent5>
          <a:srgbClr val="D3B9B4"/>
        </a:accent5>
        <a:accent6>
          <a:srgbClr val="917757"/>
        </a:accent6>
        <a:hlink>
          <a:srgbClr val="71584D"/>
        </a:hlink>
        <a:folHlink>
          <a:srgbClr val="34333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aring city design template 1">
    <a:dk1>
      <a:srgbClr val="663300"/>
    </a:dk1>
    <a:lt1>
      <a:srgbClr val="C0C0C0"/>
    </a:lt1>
    <a:dk2>
      <a:srgbClr val="D7C5B5"/>
    </a:dk2>
    <a:lt2>
      <a:srgbClr val="292929"/>
    </a:lt2>
    <a:accent1>
      <a:srgbClr val="AE6A58"/>
    </a:accent1>
    <a:accent2>
      <a:srgbClr val="A18461"/>
    </a:accent2>
    <a:accent3>
      <a:srgbClr val="DCDCDC"/>
    </a:accent3>
    <a:accent4>
      <a:srgbClr val="562A00"/>
    </a:accent4>
    <a:accent5>
      <a:srgbClr val="D3B9B4"/>
    </a:accent5>
    <a:accent6>
      <a:srgbClr val="917757"/>
    </a:accent6>
    <a:hlink>
      <a:srgbClr val="71584D"/>
    </a:hlink>
    <a:folHlink>
      <a:srgbClr val="343332"/>
    </a:folHlink>
  </a:clrScheme>
</a:themeOverride>
</file>

<file path=docProps/app.xml><?xml version="1.0" encoding="utf-8"?>
<Properties xmlns="http://schemas.openxmlformats.org/officeDocument/2006/extended-properties" xmlns:vt="http://schemas.openxmlformats.org/officeDocument/2006/docPropsVTypes">
  <TotalTime>411</TotalTime>
  <Words>3541</Words>
  <Application>Microsoft Office PowerPoint</Application>
  <PresentationFormat>On-screen Show (4:3)</PresentationFormat>
  <Paragraphs>208</Paragraphs>
  <Slides>18</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Verdana</vt:lpstr>
      <vt:lpstr>Wingdings</vt:lpstr>
      <vt:lpstr>Arial Black</vt:lpstr>
      <vt:lpstr>Trebuchet MS</vt:lpstr>
      <vt:lpstr>Times New Roman</vt:lpstr>
      <vt:lpstr>Default Design</vt:lpstr>
      <vt:lpstr>Soaring city design template</vt:lpstr>
      <vt:lpstr>DEFINING</vt:lpstr>
      <vt:lpstr>Satan In Job</vt:lpstr>
      <vt:lpstr>Satan Inciting the LORD</vt:lpstr>
      <vt:lpstr>Job 2:3 &amp; James 1:13 Contradiction?</vt:lpstr>
      <vt:lpstr>Rightly Divide the Word of TRUTH</vt:lpstr>
      <vt:lpstr>Rightly Divide the Word of TRUTH</vt:lpstr>
      <vt:lpstr>Satan to Jesus</vt:lpstr>
      <vt:lpstr>Satan to Jesus</vt:lpstr>
      <vt:lpstr>Satan – The Adversary</vt:lpstr>
      <vt:lpstr>SATAN WANTS US TO FAIL!</vt:lpstr>
      <vt:lpstr>SATAN WANTS US TO FAIL!</vt:lpstr>
      <vt:lpstr>SATAN WANTS US TO FAIL!</vt:lpstr>
      <vt:lpstr>SATAN WANTS US TO FAIL!</vt:lpstr>
      <vt:lpstr>SATAN WANTS US TO FAIL!</vt:lpstr>
      <vt:lpstr>Five Final Facts</vt:lpstr>
      <vt:lpstr>We Can Succeed!</vt:lpstr>
      <vt:lpstr>What Spirit Bears Witness With Mine?</vt:lpstr>
      <vt:lpstr>Whose Spirit Abides in 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Satan</dc:title>
  <dc:subject>Satan's character</dc:subject>
  <dc:creator>Steven J. Wallace</dc:creator>
  <cp:keywords>Satan, </cp:keywords>
  <cp:lastModifiedBy>Steven J. Wallace</cp:lastModifiedBy>
  <cp:revision>22</cp:revision>
  <dcterms:created xsi:type="dcterms:W3CDTF">2006-10-18T18:27:03Z</dcterms:created>
  <dcterms:modified xsi:type="dcterms:W3CDTF">2008-04-13T01:01:34Z</dcterms:modified>
</cp:coreProperties>
</file>