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 id="2147483696" r:id="rId3"/>
    <p:sldMasterId id="2147483720" r:id="rId4"/>
    <p:sldMasterId id="2147483740" r:id="rId5"/>
  </p:sldMasterIdLst>
  <p:notesMasterIdLst>
    <p:notesMasterId r:id="rId27"/>
  </p:notesMasterIdLst>
  <p:sldIdLst>
    <p:sldId id="256" r:id="rId6"/>
    <p:sldId id="261" r:id="rId7"/>
    <p:sldId id="262" r:id="rId8"/>
    <p:sldId id="263" r:id="rId9"/>
    <p:sldId id="265" r:id="rId10"/>
    <p:sldId id="264" r:id="rId11"/>
    <p:sldId id="266" r:id="rId12"/>
    <p:sldId id="267" r:id="rId13"/>
    <p:sldId id="282" r:id="rId14"/>
    <p:sldId id="283" r:id="rId15"/>
    <p:sldId id="268" r:id="rId16"/>
    <p:sldId id="269" r:id="rId17"/>
    <p:sldId id="270" r:id="rId18"/>
    <p:sldId id="285" r:id="rId19"/>
    <p:sldId id="271" r:id="rId20"/>
    <p:sldId id="272" r:id="rId21"/>
    <p:sldId id="273" r:id="rId22"/>
    <p:sldId id="274" r:id="rId23"/>
    <p:sldId id="275" r:id="rId24"/>
    <p:sldId id="277" r:id="rId25"/>
    <p:sldId id="278" r:id="rId26"/>
  </p:sldIdLst>
  <p:sldSz cx="9144000" cy="6858000" type="screen4x3"/>
  <p:notesSz cx="6858000" cy="9144000"/>
  <p:embeddedFontLst>
    <p:embeddedFont>
      <p:font typeface="Berlin Sans FB Demi" panose="020E0802020502020306" pitchFamily="34" charset="0"/>
      <p:bold r:id="rId28"/>
    </p:embeddedFont>
    <p:embeddedFont>
      <p:font typeface="Century Gothic" panose="020B0502020202020204" pitchFamily="34" charset="0"/>
      <p:regular r:id="rId29"/>
      <p:bold r:id="rId30"/>
      <p:italic r:id="rId31"/>
      <p:boldItalic r:id="rId32"/>
    </p:embeddedFont>
    <p:embeddedFont>
      <p:font typeface="Wingdings 2" panose="05020102010507070707" pitchFamily="18" charset="2"/>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97" autoAdjust="0"/>
  </p:normalViewPr>
  <p:slideViewPr>
    <p:cSldViewPr>
      <p:cViewPr varScale="1">
        <p:scale>
          <a:sx n="55" d="100"/>
          <a:sy n="55" d="100"/>
        </p:scale>
        <p:origin x="-17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8F7AA-4001-4E24-97DE-ED1DEABE7F95}" type="datetimeFigureOut">
              <a:rPr lang="en-US" smtClean="0"/>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AADB0-EA8B-4A69-85F6-AF403FDB073C}" type="slidenum">
              <a:rPr lang="en-US" smtClean="0"/>
              <a:t>‹#›</a:t>
            </a:fld>
            <a:endParaRPr lang="en-US"/>
          </a:p>
        </p:txBody>
      </p:sp>
    </p:spTree>
    <p:extLst>
      <p:ext uri="{BB962C8B-B14F-4D97-AF65-F5344CB8AC3E}">
        <p14:creationId xmlns:p14="http://schemas.microsoft.com/office/powerpoint/2010/main" val="276034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FCAADB0-EA8B-4A69-85F6-AF403FDB073C}" type="slidenum">
              <a:rPr lang="en-US" smtClean="0"/>
              <a:t>1</a:t>
            </a:fld>
            <a:endParaRPr lang="en-US"/>
          </a:p>
        </p:txBody>
      </p:sp>
    </p:spTree>
    <p:extLst>
      <p:ext uri="{BB962C8B-B14F-4D97-AF65-F5344CB8AC3E}">
        <p14:creationId xmlns:p14="http://schemas.microsoft.com/office/powerpoint/2010/main" val="83915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18</a:t>
            </a:fld>
            <a:endParaRPr lang="en-US"/>
          </a:p>
        </p:txBody>
      </p:sp>
    </p:spTree>
    <p:extLst>
      <p:ext uri="{BB962C8B-B14F-4D97-AF65-F5344CB8AC3E}">
        <p14:creationId xmlns:p14="http://schemas.microsoft.com/office/powerpoint/2010/main" val="368012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19</a:t>
            </a:fld>
            <a:endParaRPr lang="en-US"/>
          </a:p>
        </p:txBody>
      </p:sp>
    </p:spTree>
    <p:extLst>
      <p:ext uri="{BB962C8B-B14F-4D97-AF65-F5344CB8AC3E}">
        <p14:creationId xmlns:p14="http://schemas.microsoft.com/office/powerpoint/2010/main" val="368012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20</a:t>
            </a:fld>
            <a:endParaRPr lang="en-US"/>
          </a:p>
        </p:txBody>
      </p:sp>
    </p:spTree>
    <p:extLst>
      <p:ext uri="{BB962C8B-B14F-4D97-AF65-F5344CB8AC3E}">
        <p14:creationId xmlns:p14="http://schemas.microsoft.com/office/powerpoint/2010/main" val="368012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21</a:t>
            </a:fld>
            <a:endParaRPr lang="en-US"/>
          </a:p>
        </p:txBody>
      </p:sp>
    </p:spTree>
    <p:extLst>
      <p:ext uri="{BB962C8B-B14F-4D97-AF65-F5344CB8AC3E}">
        <p14:creationId xmlns:p14="http://schemas.microsoft.com/office/powerpoint/2010/main" val="55489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2</a:t>
            </a:fld>
            <a:endParaRPr lang="en-US"/>
          </a:p>
        </p:txBody>
      </p:sp>
    </p:spTree>
    <p:extLst>
      <p:ext uri="{BB962C8B-B14F-4D97-AF65-F5344CB8AC3E}">
        <p14:creationId xmlns:p14="http://schemas.microsoft.com/office/powerpoint/2010/main" val="298782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6</a:t>
            </a:fld>
            <a:endParaRPr lang="en-US"/>
          </a:p>
        </p:txBody>
      </p:sp>
    </p:spTree>
    <p:extLst>
      <p:ext uri="{BB962C8B-B14F-4D97-AF65-F5344CB8AC3E}">
        <p14:creationId xmlns:p14="http://schemas.microsoft.com/office/powerpoint/2010/main" val="376414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7</a:t>
            </a:fld>
            <a:endParaRPr lang="en-US"/>
          </a:p>
        </p:txBody>
      </p:sp>
    </p:spTree>
    <p:extLst>
      <p:ext uri="{BB962C8B-B14F-4D97-AF65-F5344CB8AC3E}">
        <p14:creationId xmlns:p14="http://schemas.microsoft.com/office/powerpoint/2010/main" val="69629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11</a:t>
            </a:fld>
            <a:endParaRPr lang="en-US"/>
          </a:p>
        </p:txBody>
      </p:sp>
    </p:spTree>
    <p:extLst>
      <p:ext uri="{BB962C8B-B14F-4D97-AF65-F5344CB8AC3E}">
        <p14:creationId xmlns:p14="http://schemas.microsoft.com/office/powerpoint/2010/main" val="187610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12</a:t>
            </a:fld>
            <a:endParaRPr lang="en-US"/>
          </a:p>
        </p:txBody>
      </p:sp>
    </p:spTree>
    <p:extLst>
      <p:ext uri="{BB962C8B-B14F-4D97-AF65-F5344CB8AC3E}">
        <p14:creationId xmlns:p14="http://schemas.microsoft.com/office/powerpoint/2010/main" val="38479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13</a:t>
            </a:fld>
            <a:endParaRPr lang="en-US"/>
          </a:p>
        </p:txBody>
      </p:sp>
    </p:spTree>
    <p:extLst>
      <p:ext uri="{BB962C8B-B14F-4D97-AF65-F5344CB8AC3E}">
        <p14:creationId xmlns:p14="http://schemas.microsoft.com/office/powerpoint/2010/main" val="275379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15</a:t>
            </a:fld>
            <a:endParaRPr lang="en-US"/>
          </a:p>
        </p:txBody>
      </p:sp>
    </p:spTree>
    <p:extLst>
      <p:ext uri="{BB962C8B-B14F-4D97-AF65-F5344CB8AC3E}">
        <p14:creationId xmlns:p14="http://schemas.microsoft.com/office/powerpoint/2010/main" val="1330722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16</a:t>
            </a:fld>
            <a:endParaRPr lang="en-US"/>
          </a:p>
        </p:txBody>
      </p:sp>
    </p:spTree>
    <p:extLst>
      <p:ext uri="{BB962C8B-B14F-4D97-AF65-F5344CB8AC3E}">
        <p14:creationId xmlns:p14="http://schemas.microsoft.com/office/powerpoint/2010/main" val="338203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FBA7973-BA7E-464B-8327-1DED9C7F4D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F3DED0-BD47-439B-9086-2ED3EF305CC4}"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F3DED0-BD47-439B-9086-2ED3EF305CC4}"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DED0-BD47-439B-9086-2ED3EF305CC4}"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DED0-BD47-439B-9086-2ED3EF305CC4}"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DED0-BD47-439B-9086-2ED3EF305CC4}"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DED0-BD47-439B-9086-2ED3EF305CC4}"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7F3DED0-BD47-439B-9086-2ED3EF305CC4}" type="datetimeFigureOut">
              <a:rPr lang="en-US" smtClean="0"/>
              <a:t>1/23/2015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FBA7973-BA7E-464B-8327-1DED9C7F4DB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7F3DED0-BD47-439B-9086-2ED3EF305CC4}"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F3DED0-BD47-439B-9086-2ED3EF305CC4}"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DED0-BD47-439B-9086-2ED3EF305CC4}"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DED0-BD47-439B-9086-2ED3EF305CC4}"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F3DED0-BD47-439B-9086-2ED3EF305CC4}" type="datetimeFigureOut">
              <a:rPr lang="en-US" smtClean="0"/>
              <a:t>1/23/2015</a:t>
            </a:fld>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DED0-BD47-439B-9086-2ED3EF305CC4}" type="datetimeFigureOut">
              <a:rPr lang="en-US" smtClean="0"/>
              <a:t>1/23/2015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lvl1pPr>
              <a:defRPr>
                <a:solidFill>
                  <a:schemeClr val="bg1">
                    <a:lumMod val="95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2517775"/>
            <a:ext cx="6400800" cy="1752600"/>
          </a:xfrm>
        </p:spPr>
        <p:txBody>
          <a:bodyPr/>
          <a:lstStyle>
            <a:lvl1pPr marL="0" indent="0" algn="ctr">
              <a:buNone/>
              <a:defRPr>
                <a:solidFill>
                  <a:schemeClr val="bg1">
                    <a:lumMod val="9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140482-9D68-4918-A388-871F59C929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6728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894B04-777C-472E-A96D-443542FFFD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7392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62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762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447F0E-BD51-44CD-A693-182FFB3B6C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4218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D34A61-4142-4C97-A25B-4E40C94DB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627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82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06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94C4FE-4BCE-4FD7-AFF7-E8A0C17406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8139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2A3D548-CBCB-490A-BAB4-769DF08F4D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289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F3DED0-BD47-439B-9086-2ED3EF305CC4}"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2378C06-12CF-4643-A9F4-2D608F69B4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949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4832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B0BD4C-8FAD-436D-9407-E204807225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23969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F06ABD-474E-4FEF-A4EC-F33D8F39F0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1419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65302F-86BA-4EAA-9DFF-8601135F46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4839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E71F02-3766-47CD-957B-5D7AE0D697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504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0F748D-905A-4FF5-AEBA-392200E816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81854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229600" cy="47244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F69BC2-0F78-475C-A891-71C515244D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23649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CB48D4-96CD-4CB0-A432-5E9D67697B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383491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1"/>
            <a:ext cx="4038600" cy="44958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1"/>
            <a:ext cx="4038600" cy="44958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73129AB-4FDD-442F-B76E-1E5E63A383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801588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6EA2495-9312-49E2-A664-F02FEAE8C7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41551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F3DED0-BD47-439B-9086-2ED3EF305CC4}"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F1C8713-FB76-4C89-BE1E-0702FCFA17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150665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91F0FFC-A1BC-4DE6-9288-FCC5FCA800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712704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9ED9C5-B176-4ECF-932F-A65BC53AAC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806405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5ACC325-4EE3-40A5-BC07-F67B533BFC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265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A16427-7A8A-44B4-BE50-FA8C80B0B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00140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7014BE-0275-407E-AE63-547EEDA981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04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DED0-BD47-439B-9086-2ED3EF305CC4}"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DED0-BD47-439B-9086-2ED3EF305CC4}"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DED0-BD47-439B-9086-2ED3EF305CC4}"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DED0-BD47-439B-9086-2ED3EF305CC4}"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1" name="Picture 13" descr="http://farm3.static.flickr.com/2232/1535243949_bc184bea81_o.jpg"/>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fld id="{07F3DED0-BD47-439B-9086-2ED3EF305CC4}"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100">
                <a:solidFill>
                  <a:schemeClr val="bg1"/>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fld id="{CFBA7973-BA7E-464B-8327-1DED9C7F4D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3DED0-BD47-439B-9086-2ED3EF305CC4}"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A7973-BA7E-464B-8327-1DED9C7F4D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7F3DED0-BD47-439B-9086-2ED3EF305CC4}" type="datetimeFigureOut">
              <a:rPr lang="en-US" smtClean="0"/>
              <a:t>1/23/2015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FBA7973-BA7E-464B-8327-1DED9C7F4D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59" name="Picture 163" descr="finding the joy of the lord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1"/>
            <a:ext cx="8229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51FAA4D-D7A7-46B3-BDE1-6C8C35520D9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881931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800">
          <a:solidFill>
            <a:schemeClr val="bg1">
              <a:lumMod val="95000"/>
            </a:schemeClr>
          </a:solidFill>
          <a:latin typeface="Berlin Sans FB Demi" panose="020E0802020502020306"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lumMod val="95000"/>
            </a:schemeClr>
          </a:solidFill>
          <a:latin typeface="+mn-lt"/>
          <a:ea typeface="+mn-ea"/>
          <a:cs typeface="+mn-cs"/>
        </a:defRPr>
      </a:lvl1pPr>
      <a:lvl2pPr marL="742950" indent="-285750" algn="l" rtl="0" fontAlgn="base">
        <a:spcBef>
          <a:spcPct val="20000"/>
        </a:spcBef>
        <a:spcAft>
          <a:spcPct val="0"/>
        </a:spcAft>
        <a:buChar char="–"/>
        <a:defRPr sz="2800">
          <a:solidFill>
            <a:schemeClr val="bg1">
              <a:lumMod val="95000"/>
            </a:schemeClr>
          </a:solidFill>
          <a:latin typeface="+mn-lt"/>
        </a:defRPr>
      </a:lvl2pPr>
      <a:lvl3pPr marL="1143000" indent="-228600" algn="l" rtl="0" fontAlgn="base">
        <a:spcBef>
          <a:spcPct val="20000"/>
        </a:spcBef>
        <a:spcAft>
          <a:spcPct val="0"/>
        </a:spcAft>
        <a:buChar char="•"/>
        <a:defRPr sz="2400">
          <a:solidFill>
            <a:schemeClr val="bg1">
              <a:lumMod val="95000"/>
            </a:schemeClr>
          </a:solidFill>
          <a:latin typeface="+mn-lt"/>
        </a:defRPr>
      </a:lvl3pPr>
      <a:lvl4pPr marL="1600200" indent="-228600" algn="l" rtl="0" fontAlgn="base">
        <a:spcBef>
          <a:spcPct val="20000"/>
        </a:spcBef>
        <a:spcAft>
          <a:spcPct val="0"/>
        </a:spcAft>
        <a:buChar char="–"/>
        <a:defRPr sz="2000">
          <a:solidFill>
            <a:schemeClr val="bg1">
              <a:lumMod val="95000"/>
            </a:schemeClr>
          </a:solidFill>
          <a:latin typeface="+mn-lt"/>
        </a:defRPr>
      </a:lvl4pPr>
      <a:lvl5pPr marL="2057400" indent="-228600" algn="l" rtl="0" fontAlgn="base">
        <a:spcBef>
          <a:spcPct val="20000"/>
        </a:spcBef>
        <a:spcAft>
          <a:spcPct val="0"/>
        </a:spcAft>
        <a:buChar char="»"/>
        <a:defRPr sz="2000">
          <a:solidFill>
            <a:schemeClr val="bg1">
              <a:lumMod val="9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457" name="Picture 97" descr="finding the joy of the lor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994" y="8965"/>
            <a:ext cx="8229600" cy="82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57CD3F-3DC0-49F6-B9EE-511C9246736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7189380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iming>
    <p:tnLst>
      <p:par>
        <p:cTn id="1" dur="indefinite" restart="never" nodeType="tmRoot"/>
      </p:par>
    </p:tnLst>
  </p:timing>
  <p:txStyles>
    <p:titleStyle>
      <a:lvl1pPr algn="ctr" rtl="0" fontAlgn="base">
        <a:spcBef>
          <a:spcPct val="0"/>
        </a:spcBef>
        <a:spcAft>
          <a:spcPct val="0"/>
        </a:spcAft>
        <a:defRPr sz="4400">
          <a:solidFill>
            <a:schemeClr val="bg1">
              <a:lumMod val="95000"/>
            </a:schemeClr>
          </a:solidFill>
          <a:effectLst>
            <a:outerShdw blurRad="38100" dist="38100" dir="2700000" algn="tl">
              <a:srgbClr val="000000">
                <a:alpha val="43137"/>
              </a:srgbClr>
            </a:outerShdw>
          </a:effectLst>
          <a:latin typeface="Berlin Sans FB Demi" panose="020E0802020502020306"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5.gif"/><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teven\AppData\Local\Microsoft\Windows\Temporary Internet Files\Content.IE5\4RB3TNFV\MP9004474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872" y="0"/>
            <a:ext cx="67401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533400"/>
            <a:ext cx="7772400" cy="1470025"/>
          </a:xfrm>
        </p:spPr>
        <p:txBody>
          <a:bodyPr/>
          <a:lstStyle/>
          <a:p>
            <a:r>
              <a:rPr lang="en-US" dirty="0" smtClean="0"/>
              <a:t>Pursuing </a:t>
            </a: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Joy &amp; Peace</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itle 3"/>
          <p:cNvSpPr txBox="1">
            <a:spLocks/>
          </p:cNvSpPr>
          <p:nvPr/>
        </p:nvSpPr>
        <p:spPr>
          <a:xfrm>
            <a:off x="2413016" y="2447925"/>
            <a:ext cx="6730984" cy="136207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mn-lt"/>
                <a:ea typeface="+mj-ea"/>
                <a:cs typeface="+mj-cs"/>
              </a:defRPr>
            </a:lvl1p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It God’s Will For Me To Be Happy?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371600" y="6400800"/>
            <a:ext cx="735971" cy="369332"/>
          </a:xfrm>
          <a:prstGeom prst="rect">
            <a:avLst/>
          </a:prstGeom>
          <a:noFill/>
        </p:spPr>
        <p:txBody>
          <a:bodyPr wrap="none" rtlCol="0">
            <a:spAutoFit/>
          </a:bodyPr>
          <a:lstStyle/>
          <a:p>
            <a:r>
              <a:rPr lang="en-US" dirty="0" smtClean="0">
                <a:solidFill>
                  <a:schemeClr val="bg1">
                    <a:lumMod val="75000"/>
                  </a:schemeClr>
                </a:solidFill>
              </a:rPr>
              <a:t>Part 2</a:t>
            </a:r>
            <a:endParaRPr lang="en-US" dirty="0">
              <a:solidFill>
                <a:schemeClr val="bg1">
                  <a:lumMod val="75000"/>
                </a:schemeClr>
              </a:solidFill>
            </a:endParaRPr>
          </a:p>
        </p:txBody>
      </p:sp>
    </p:spTree>
    <p:extLst>
      <p:ext uri="{BB962C8B-B14F-4D97-AF65-F5344CB8AC3E}">
        <p14:creationId xmlns:p14="http://schemas.microsoft.com/office/powerpoint/2010/main" val="22583984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1 Thessalonians 5:16-19</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pPr marL="731520" indent="-731520">
              <a:buNone/>
            </a:pPr>
            <a:r>
              <a:rPr lang="en-US" dirty="0" smtClean="0"/>
              <a:t>16  Rejoice always,</a:t>
            </a:r>
          </a:p>
          <a:p>
            <a:pPr marL="731520" indent="-731520">
              <a:buNone/>
            </a:pPr>
            <a:r>
              <a:rPr lang="en-US" dirty="0" smtClean="0"/>
              <a:t>17  pray without ceasing,</a:t>
            </a:r>
          </a:p>
          <a:p>
            <a:pPr marL="731520" indent="-731520">
              <a:buNone/>
            </a:pPr>
            <a:r>
              <a:rPr lang="en-US" dirty="0" smtClean="0"/>
              <a:t>18  in everything give thanks; for this is the will of God in Christ Jesus for you.</a:t>
            </a:r>
          </a:p>
          <a:p>
            <a:pPr marL="731520" indent="-731520">
              <a:buNone/>
            </a:pPr>
            <a:r>
              <a:rPr lang="en-US" dirty="0" smtClean="0"/>
              <a:t>19  Do not quench the Spirit.</a:t>
            </a:r>
          </a:p>
        </p:txBody>
      </p:sp>
      <p:sp>
        <p:nvSpPr>
          <p:cNvPr id="2" name="Rectangle 1"/>
          <p:cNvSpPr/>
          <p:nvPr/>
        </p:nvSpPr>
        <p:spPr>
          <a:xfrm>
            <a:off x="533400" y="2779776"/>
            <a:ext cx="5257800" cy="609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2331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2. In Everything </a:t>
            </a:r>
            <a:r>
              <a:rPr lang="en-US" b="1" dirty="0" smtClean="0">
                <a:effectLst>
                  <a:outerShdw blurRad="38100" dist="38100" dir="2700000" algn="tl">
                    <a:srgbClr val="000000">
                      <a:alpha val="43137"/>
                    </a:srgbClr>
                  </a:outerShdw>
                </a:effectLst>
              </a:rPr>
              <a:t>Give Thanks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428999"/>
          </a:xfrm>
        </p:spPr>
        <p:txBody>
          <a:bodyPr>
            <a:normAutofit fontScale="92500" lnSpcReduction="20000"/>
          </a:bodyPr>
          <a:lstStyle/>
          <a:p>
            <a:pPr>
              <a:buFont typeface="Wingdings" panose="05000000000000000000" pitchFamily="2" charset="2"/>
              <a:buChar char="Ø"/>
            </a:pPr>
            <a:r>
              <a:rPr lang="en-US" dirty="0" smtClean="0"/>
              <a:t>Giving thanks properly honors the Giver</a:t>
            </a:r>
          </a:p>
          <a:p>
            <a:pPr>
              <a:buFont typeface="Wingdings" panose="05000000000000000000" pitchFamily="2" charset="2"/>
              <a:buChar char="Ø"/>
            </a:pPr>
            <a:r>
              <a:rPr lang="en-US" dirty="0" smtClean="0"/>
              <a:t>It points the mind to happy thoughts</a:t>
            </a:r>
          </a:p>
          <a:p>
            <a:pPr lvl="1"/>
            <a:r>
              <a:rPr lang="en-US" dirty="0" smtClean="0"/>
              <a:t>It’s hard to be “depressed” and “thankful” at the same time</a:t>
            </a:r>
          </a:p>
          <a:p>
            <a:pPr>
              <a:buFont typeface="Wingdings" panose="05000000000000000000" pitchFamily="2" charset="2"/>
              <a:buChar char="Ø"/>
            </a:pPr>
            <a:r>
              <a:rPr lang="en-US" dirty="0" smtClean="0"/>
              <a:t>Giving thanks would require:</a:t>
            </a:r>
          </a:p>
          <a:p>
            <a:pPr lvl="1"/>
            <a:r>
              <a:rPr lang="en-US" dirty="0" smtClean="0"/>
              <a:t>That we recognize we received something good</a:t>
            </a:r>
          </a:p>
          <a:p>
            <a:pPr lvl="1"/>
            <a:r>
              <a:rPr lang="en-US" dirty="0" smtClean="0"/>
              <a:t>That we recognize the value in the thing received</a:t>
            </a:r>
          </a:p>
          <a:p>
            <a:pPr lvl="1"/>
            <a:r>
              <a:rPr lang="en-US" dirty="0" smtClean="0"/>
              <a:t>That we take notice of something from the Lord</a:t>
            </a:r>
            <a:endParaRPr lang="en-US" dirty="0"/>
          </a:p>
        </p:txBody>
      </p:sp>
    </p:spTree>
    <p:extLst>
      <p:ext uri="{BB962C8B-B14F-4D97-AF65-F5344CB8AC3E}">
        <p14:creationId xmlns:p14="http://schemas.microsoft.com/office/powerpoint/2010/main" val="312080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Steven\AppData\Local\Microsoft\Windows\Temporary Internet Files\Content.IE5\DK5SYS68\thank-you[1].jpg"/>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895600" y="4806696"/>
            <a:ext cx="3352800" cy="1905000"/>
          </a:xfrm>
          <a:prstGeom prst="roundRect">
            <a:avLst>
              <a:gd name="adj" fmla="val 19261"/>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2. </a:t>
            </a:r>
            <a:r>
              <a:rPr lang="en-US" b="1" dirty="0" smtClean="0">
                <a:effectLst>
                  <a:outerShdw blurRad="38100" dist="38100" dir="2700000" algn="tl">
                    <a:srgbClr val="000000">
                      <a:alpha val="43137"/>
                    </a:srgbClr>
                  </a:outerShdw>
                </a:effectLst>
              </a:rPr>
              <a:t>In Everything </a:t>
            </a:r>
            <a:r>
              <a:rPr lang="en-US" dirty="0" smtClean="0">
                <a:effectLst>
                  <a:outerShdw blurRad="38100" dist="38100" dir="2700000" algn="tl">
                    <a:srgbClr val="000000">
                      <a:alpha val="43137"/>
                    </a:srgbClr>
                  </a:outerShdw>
                </a:effectLst>
              </a:rPr>
              <a:t>Give Thanks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Is it possible to give God thanks</a:t>
            </a:r>
            <a:br>
              <a:rPr lang="en-US" dirty="0" smtClean="0"/>
            </a:br>
            <a:r>
              <a:rPr lang="en-US" dirty="0" smtClean="0"/>
              <a:t>for everything?</a:t>
            </a:r>
          </a:p>
          <a:p>
            <a:pPr lvl="1"/>
            <a:r>
              <a:rPr lang="en-US" dirty="0" smtClean="0"/>
              <a:t>We often look for the negative when we could look to what we can be thankful in</a:t>
            </a:r>
          </a:p>
          <a:p>
            <a:pPr lvl="2">
              <a:buFont typeface="Wingdings" panose="05000000000000000000" pitchFamily="2" charset="2"/>
              <a:buChar char="§"/>
            </a:pPr>
            <a:r>
              <a:rPr lang="en-US" dirty="0" smtClean="0"/>
              <a:t>There could be 20 things right in life and we focus on the 2 things that are not!</a:t>
            </a:r>
          </a:p>
          <a:p>
            <a:pPr lvl="2">
              <a:buFont typeface="Wingdings" panose="05000000000000000000" pitchFamily="2" charset="2"/>
              <a:buChar char="§"/>
            </a:pPr>
            <a:r>
              <a:rPr lang="en-US" dirty="0" smtClean="0"/>
              <a:t>What is right with your life</a:t>
            </a:r>
            <a:r>
              <a:rPr lang="en-US" dirty="0"/>
              <a:t>?</a:t>
            </a:r>
            <a:endParaRPr lang="en-US" dirty="0" smtClean="0"/>
          </a:p>
        </p:txBody>
      </p:sp>
    </p:spTree>
    <p:extLst>
      <p:ext uri="{BB962C8B-B14F-4D97-AF65-F5344CB8AC3E}">
        <p14:creationId xmlns:p14="http://schemas.microsoft.com/office/powerpoint/2010/main" val="45380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3562"/>
          </a:xfrm>
        </p:spPr>
        <p:txBody>
          <a:bodyPr>
            <a:normAutofit/>
          </a:bodyPr>
          <a:lstStyle/>
          <a:p>
            <a:r>
              <a:rPr lang="en-US" dirty="0" smtClean="0"/>
              <a:t>Practice Being Thankful In </a:t>
            </a: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EVERYTHING</a:t>
            </a:r>
            <a:endParaRPr lang="en-US" b="1" dirty="0"/>
          </a:p>
        </p:txBody>
      </p:sp>
    </p:spTree>
    <p:extLst>
      <p:ext uri="{BB962C8B-B14F-4D97-AF65-F5344CB8AC3E}">
        <p14:creationId xmlns:p14="http://schemas.microsoft.com/office/powerpoint/2010/main" val="40838293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1 Thessalonians 5:16-19</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pPr marL="731520" indent="-731520">
              <a:buNone/>
            </a:pPr>
            <a:r>
              <a:rPr lang="en-US" dirty="0" smtClean="0"/>
              <a:t>16  Rejoice always,</a:t>
            </a:r>
          </a:p>
          <a:p>
            <a:pPr marL="731520" indent="-731520">
              <a:buNone/>
            </a:pPr>
            <a:r>
              <a:rPr lang="en-US" dirty="0" smtClean="0"/>
              <a:t>17  pray without ceasing,</a:t>
            </a:r>
          </a:p>
          <a:p>
            <a:pPr marL="731520" indent="-731520">
              <a:buNone/>
            </a:pPr>
            <a:r>
              <a:rPr lang="en-US" dirty="0" smtClean="0"/>
              <a:t>18  in everything give thanks; for this is the will of God in Christ Jesus for you.</a:t>
            </a:r>
          </a:p>
          <a:p>
            <a:pPr marL="731520" indent="-731520">
              <a:buNone/>
            </a:pPr>
            <a:r>
              <a:rPr lang="en-US" dirty="0" smtClean="0"/>
              <a:t>19  Do not quench the Spirit.</a:t>
            </a:r>
          </a:p>
        </p:txBody>
      </p:sp>
      <p:sp>
        <p:nvSpPr>
          <p:cNvPr id="2" name="Rectangle 1"/>
          <p:cNvSpPr/>
          <p:nvPr/>
        </p:nvSpPr>
        <p:spPr>
          <a:xfrm>
            <a:off x="530352" y="3810000"/>
            <a:ext cx="5257800" cy="609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3484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 Do Not Quench The Spirit</a:t>
            </a:r>
            <a:endParaRPr lang="en-US" dirty="0">
              <a:solidFill>
                <a:schemeClr val="tx1"/>
              </a:solidFill>
            </a:endParaRPr>
          </a:p>
        </p:txBody>
      </p:sp>
      <p:sp>
        <p:nvSpPr>
          <p:cNvPr id="4" name="Content Placeholder 3"/>
          <p:cNvSpPr>
            <a:spLocks noGrp="1"/>
          </p:cNvSpPr>
          <p:nvPr>
            <p:ph sz="half" idx="1"/>
          </p:nvPr>
        </p:nvSpPr>
        <p:spPr>
          <a:xfrm>
            <a:off x="228600" y="1219201"/>
            <a:ext cx="4191000" cy="4495800"/>
          </a:xfrm>
        </p:spPr>
        <p:txBody>
          <a:bodyPr>
            <a:normAutofit lnSpcReduction="10000"/>
          </a:bodyPr>
          <a:lstStyle/>
          <a:p>
            <a:pPr>
              <a:buFont typeface="Wingdings" panose="05000000000000000000" pitchFamily="2" charset="2"/>
              <a:buChar char="Ø"/>
            </a:pPr>
            <a:r>
              <a:rPr lang="en-US" sz="3200" dirty="0" smtClean="0">
                <a:solidFill>
                  <a:schemeClr val="bg1"/>
                </a:solidFill>
              </a:rPr>
              <a:t>We are to obey the Spirit</a:t>
            </a:r>
            <a:r>
              <a:rPr lang="en-US" sz="3200" dirty="0">
                <a:solidFill>
                  <a:schemeClr val="bg1"/>
                </a:solidFill>
              </a:rPr>
              <a:t>,</a:t>
            </a:r>
            <a:r>
              <a:rPr lang="en-US" sz="3200" dirty="0" smtClean="0">
                <a:solidFill>
                  <a:schemeClr val="bg1"/>
                </a:solidFill>
              </a:rPr>
              <a:t> walk by the Spirit, and have the fruit of the Spirit (Acts 5:32; Gal. 5:22-26)</a:t>
            </a:r>
          </a:p>
          <a:p>
            <a:pPr>
              <a:buFont typeface="Wingdings" panose="05000000000000000000" pitchFamily="2" charset="2"/>
              <a:buChar char="Ø"/>
            </a:pPr>
            <a:r>
              <a:rPr lang="en-US" sz="3200" dirty="0" smtClean="0">
                <a:solidFill>
                  <a:schemeClr val="bg1"/>
                </a:solidFill>
              </a:rPr>
              <a:t>Quench: extinguish, to go out, suppress, stifle</a:t>
            </a:r>
          </a:p>
          <a:p>
            <a:endParaRPr lang="en-US" sz="3200" dirty="0" smtClean="0">
              <a:solidFill>
                <a:schemeClr val="bg1"/>
              </a:solidFill>
            </a:endParaRPr>
          </a:p>
          <a:p>
            <a:pPr marL="0" indent="0">
              <a:buNone/>
            </a:pPr>
            <a:endParaRPr lang="en-US" sz="3200" dirty="0">
              <a:solidFill>
                <a:schemeClr val="bg1"/>
              </a:solidFill>
            </a:endParaRPr>
          </a:p>
        </p:txBody>
      </p:sp>
      <p:pic>
        <p:nvPicPr>
          <p:cNvPr id="5123" name="Picture 3" descr="C:\Users\Steven\AppData\Local\Microsoft\Windows\Temporary Internet Files\Content.IE5\DK5SYS68\fire_and_water_by_zandernicolic-d4mjq1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57700" y="1028704"/>
            <a:ext cx="4648199"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097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 Do Not Quench The Spirit</a:t>
            </a:r>
            <a:endParaRPr lang="en-US" dirty="0">
              <a:solidFill>
                <a:schemeClr val="tx1"/>
              </a:solidFill>
            </a:endParaRPr>
          </a:p>
        </p:txBody>
      </p:sp>
      <p:sp>
        <p:nvSpPr>
          <p:cNvPr id="4" name="Content Placeholder 3"/>
          <p:cNvSpPr>
            <a:spLocks noGrp="1"/>
          </p:cNvSpPr>
          <p:nvPr>
            <p:ph sz="half" idx="1"/>
          </p:nvPr>
        </p:nvSpPr>
        <p:spPr/>
        <p:txBody>
          <a:bodyPr>
            <a:normAutofit/>
          </a:bodyPr>
          <a:lstStyle/>
          <a:p>
            <a:pPr marL="0" indent="0">
              <a:buNone/>
            </a:pPr>
            <a:r>
              <a:rPr lang="en-US" b="1" dirty="0" smtClean="0">
                <a:solidFill>
                  <a:schemeClr val="bg1"/>
                </a:solidFill>
              </a:rPr>
              <a:t>Do Not Despise Prophecies (5:20)</a:t>
            </a:r>
          </a:p>
          <a:p>
            <a:r>
              <a:rPr lang="en-US" dirty="0" smtClean="0">
                <a:solidFill>
                  <a:schemeClr val="bg1"/>
                </a:solidFill>
              </a:rPr>
              <a:t>The Spirit revealed truth through the prophets</a:t>
            </a:r>
          </a:p>
          <a:p>
            <a:r>
              <a:rPr lang="en-US" dirty="0" smtClean="0">
                <a:solidFill>
                  <a:schemeClr val="bg1"/>
                </a:solidFill>
              </a:rPr>
              <a:t>Cannot find the Lord’s happiness while despising His word</a:t>
            </a:r>
          </a:p>
        </p:txBody>
      </p:sp>
      <p:pic>
        <p:nvPicPr>
          <p:cNvPr id="10" name="Picture 3" descr="C:\Users\Steven\AppData\Local\Microsoft\Windows\Temporary Internet Files\Content.IE5\DK5SYS68\fire_and_water_by_zandernicolic-d4mjq1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57700" y="1028704"/>
            <a:ext cx="4648199"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05400" y="1066800"/>
            <a:ext cx="3558988" cy="461665"/>
          </a:xfrm>
          <a:prstGeom prst="rect">
            <a:avLst/>
          </a:prstGeom>
          <a:noFill/>
        </p:spPr>
        <p:txBody>
          <a:bodyPr wrap="none" rtlCol="0">
            <a:spAutoFit/>
          </a:bodyPr>
          <a:lstStyle/>
          <a:p>
            <a:r>
              <a:rPr lang="en-US" sz="2400" i="1" dirty="0" smtClean="0"/>
              <a:t>1 Thessalonians 5:20-22</a:t>
            </a:r>
            <a:endParaRPr lang="en-US" sz="2400" i="1" dirty="0"/>
          </a:p>
        </p:txBody>
      </p:sp>
    </p:spTree>
    <p:extLst>
      <p:ext uri="{BB962C8B-B14F-4D97-AF65-F5344CB8AC3E}">
        <p14:creationId xmlns:p14="http://schemas.microsoft.com/office/powerpoint/2010/main" val="33380785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 Do Not Quench The Spirit</a:t>
            </a:r>
            <a:endParaRPr lang="en-US" dirty="0">
              <a:solidFill>
                <a:schemeClr val="tx1"/>
              </a:solidFill>
            </a:endParaRPr>
          </a:p>
        </p:txBody>
      </p:sp>
      <p:sp>
        <p:nvSpPr>
          <p:cNvPr id="4" name="Content Placeholder 3"/>
          <p:cNvSpPr>
            <a:spLocks noGrp="1"/>
          </p:cNvSpPr>
          <p:nvPr>
            <p:ph sz="half" idx="1"/>
          </p:nvPr>
        </p:nvSpPr>
        <p:spPr/>
        <p:txBody>
          <a:bodyPr>
            <a:normAutofit/>
          </a:bodyPr>
          <a:lstStyle/>
          <a:p>
            <a:pPr marL="0" indent="0">
              <a:buNone/>
            </a:pPr>
            <a:r>
              <a:rPr lang="en-US" b="1" dirty="0" smtClean="0">
                <a:solidFill>
                  <a:schemeClr val="bg1"/>
                </a:solidFill>
              </a:rPr>
              <a:t>Test All Things (5:21)</a:t>
            </a:r>
          </a:p>
          <a:p>
            <a:r>
              <a:rPr lang="en-US" dirty="0" smtClean="0">
                <a:solidFill>
                  <a:schemeClr val="bg1"/>
                </a:solidFill>
              </a:rPr>
              <a:t>Many false prophets would come (1 Jn. 4:1)</a:t>
            </a:r>
          </a:p>
          <a:p>
            <a:r>
              <a:rPr lang="en-US" dirty="0" smtClean="0">
                <a:solidFill>
                  <a:schemeClr val="bg1"/>
                </a:solidFill>
              </a:rPr>
              <a:t>Testing would require that you are open to hear, </a:t>
            </a:r>
            <a:r>
              <a:rPr lang="en-US" dirty="0" smtClean="0">
                <a:solidFill>
                  <a:schemeClr val="bg1"/>
                </a:solidFill>
              </a:rPr>
              <a:t>consider, </a:t>
            </a:r>
            <a:r>
              <a:rPr lang="en-US" dirty="0" smtClean="0">
                <a:solidFill>
                  <a:schemeClr val="bg1"/>
                </a:solidFill>
              </a:rPr>
              <a:t>and inspect the teaching (Acts 17:11)</a:t>
            </a:r>
          </a:p>
        </p:txBody>
      </p:sp>
      <p:pic>
        <p:nvPicPr>
          <p:cNvPr id="10" name="Picture 3" descr="C:\Users\Steven\AppData\Local\Microsoft\Windows\Temporary Internet Files\Content.IE5\DK5SYS68\fire_and_water_by_zandernicolic-d4mjq1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457700" y="1028704"/>
            <a:ext cx="4648199"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05400" y="1066800"/>
            <a:ext cx="3558988" cy="461665"/>
          </a:xfrm>
          <a:prstGeom prst="rect">
            <a:avLst/>
          </a:prstGeom>
          <a:noFill/>
        </p:spPr>
        <p:txBody>
          <a:bodyPr wrap="none" rtlCol="0">
            <a:spAutoFit/>
          </a:bodyPr>
          <a:lstStyle/>
          <a:p>
            <a:r>
              <a:rPr lang="en-US" sz="2400" i="1" dirty="0" smtClean="0"/>
              <a:t>1 Thessalonians 5:20-22</a:t>
            </a:r>
            <a:endParaRPr lang="en-US" sz="2400" i="1" dirty="0"/>
          </a:p>
        </p:txBody>
      </p:sp>
    </p:spTree>
    <p:extLst>
      <p:ext uri="{BB962C8B-B14F-4D97-AF65-F5344CB8AC3E}">
        <p14:creationId xmlns:p14="http://schemas.microsoft.com/office/powerpoint/2010/main" val="22097290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 Do Not Quench The Spirit</a:t>
            </a:r>
            <a:endParaRPr lang="en-US" dirty="0">
              <a:solidFill>
                <a:schemeClr val="tx1"/>
              </a:solidFill>
            </a:endParaRPr>
          </a:p>
        </p:txBody>
      </p:sp>
      <p:sp>
        <p:nvSpPr>
          <p:cNvPr id="4" name="Content Placeholder 3"/>
          <p:cNvSpPr>
            <a:spLocks noGrp="1"/>
          </p:cNvSpPr>
          <p:nvPr>
            <p:ph sz="half" idx="1"/>
          </p:nvPr>
        </p:nvSpPr>
        <p:spPr/>
        <p:txBody>
          <a:bodyPr>
            <a:normAutofit/>
          </a:bodyPr>
          <a:lstStyle/>
          <a:p>
            <a:pPr marL="0" indent="0">
              <a:buNone/>
            </a:pPr>
            <a:r>
              <a:rPr lang="en-US" b="1" dirty="0" smtClean="0">
                <a:solidFill>
                  <a:schemeClr val="bg1"/>
                </a:solidFill>
              </a:rPr>
              <a:t>Hold Fast (5:22)</a:t>
            </a:r>
          </a:p>
          <a:p>
            <a:r>
              <a:rPr lang="en-US" dirty="0" smtClean="0">
                <a:solidFill>
                  <a:schemeClr val="bg1"/>
                </a:solidFill>
              </a:rPr>
              <a:t>Cling to what is good</a:t>
            </a:r>
          </a:p>
          <a:p>
            <a:r>
              <a:rPr lang="en-US" dirty="0" smtClean="0">
                <a:solidFill>
                  <a:schemeClr val="bg1"/>
                </a:solidFill>
              </a:rPr>
              <a:t>Because what is truly good has come from God and is worth holding on to (Jas. 1:17; Prov. 23:23)</a:t>
            </a:r>
          </a:p>
        </p:txBody>
      </p:sp>
      <p:pic>
        <p:nvPicPr>
          <p:cNvPr id="10" name="Picture 3" descr="C:\Users\Steven\AppData\Local\Microsoft\Windows\Temporary Internet Files\Content.IE5\DK5SYS68\fire_and_water_by_zandernicolic-d4mjq1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57700" y="1028704"/>
            <a:ext cx="4648199"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05400" y="1066800"/>
            <a:ext cx="3558988" cy="461665"/>
          </a:xfrm>
          <a:prstGeom prst="rect">
            <a:avLst/>
          </a:prstGeom>
          <a:noFill/>
        </p:spPr>
        <p:txBody>
          <a:bodyPr wrap="none" rtlCol="0">
            <a:spAutoFit/>
          </a:bodyPr>
          <a:lstStyle/>
          <a:p>
            <a:r>
              <a:rPr lang="en-US" sz="2400" i="1" dirty="0" smtClean="0"/>
              <a:t>1 Thessalonians 5:20-22</a:t>
            </a:r>
            <a:endParaRPr lang="en-US" sz="2400" i="1" dirty="0"/>
          </a:p>
        </p:txBody>
      </p:sp>
    </p:spTree>
    <p:extLst>
      <p:ext uri="{BB962C8B-B14F-4D97-AF65-F5344CB8AC3E}">
        <p14:creationId xmlns:p14="http://schemas.microsoft.com/office/powerpoint/2010/main" val="26703978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 Do Not Quench The Spirit</a:t>
            </a:r>
            <a:endParaRPr lang="en-US" dirty="0">
              <a:solidFill>
                <a:schemeClr val="tx1"/>
              </a:solidFill>
            </a:endParaRPr>
          </a:p>
        </p:txBody>
      </p:sp>
      <p:sp>
        <p:nvSpPr>
          <p:cNvPr id="4" name="Content Placeholder 3"/>
          <p:cNvSpPr>
            <a:spLocks noGrp="1"/>
          </p:cNvSpPr>
          <p:nvPr>
            <p:ph sz="half" idx="1"/>
          </p:nvPr>
        </p:nvSpPr>
        <p:spPr/>
        <p:txBody>
          <a:bodyPr>
            <a:normAutofit/>
          </a:bodyPr>
          <a:lstStyle/>
          <a:p>
            <a:pPr marL="0" indent="0">
              <a:buNone/>
            </a:pPr>
            <a:r>
              <a:rPr lang="en-US" b="1" dirty="0">
                <a:solidFill>
                  <a:schemeClr val="bg1"/>
                </a:solidFill>
              </a:rPr>
              <a:t>Abstain from every form of </a:t>
            </a:r>
            <a:r>
              <a:rPr lang="en-US" b="1" dirty="0" smtClean="0">
                <a:solidFill>
                  <a:schemeClr val="bg1"/>
                </a:solidFill>
              </a:rPr>
              <a:t>evil (5:22)</a:t>
            </a:r>
          </a:p>
          <a:p>
            <a:r>
              <a:rPr lang="en-US" dirty="0">
                <a:solidFill>
                  <a:schemeClr val="bg1"/>
                </a:solidFill>
              </a:rPr>
              <a:t>“Beloved, I beg you as sojourners and pilgrims, </a:t>
            </a:r>
            <a:r>
              <a:rPr lang="en-US" b="1" dirty="0">
                <a:solidFill>
                  <a:srgbClr val="C00000"/>
                </a:solidFill>
              </a:rPr>
              <a:t>abstain</a:t>
            </a:r>
            <a:r>
              <a:rPr lang="en-US" dirty="0">
                <a:solidFill>
                  <a:srgbClr val="C00000"/>
                </a:solidFill>
              </a:rPr>
              <a:t> </a:t>
            </a:r>
            <a:r>
              <a:rPr lang="en-US" dirty="0" smtClean="0">
                <a:solidFill>
                  <a:schemeClr val="bg1"/>
                </a:solidFill>
              </a:rPr>
              <a:t>from </a:t>
            </a:r>
            <a:r>
              <a:rPr lang="en-US" dirty="0">
                <a:solidFill>
                  <a:schemeClr val="bg1"/>
                </a:solidFill>
              </a:rPr>
              <a:t>fleshly lusts which war against the </a:t>
            </a:r>
            <a:r>
              <a:rPr lang="en-US" dirty="0" smtClean="0">
                <a:solidFill>
                  <a:schemeClr val="bg1"/>
                </a:solidFill>
              </a:rPr>
              <a:t>soul” (1 Pet. 2:11)</a:t>
            </a:r>
          </a:p>
        </p:txBody>
      </p:sp>
      <p:pic>
        <p:nvPicPr>
          <p:cNvPr id="10" name="Picture 3" descr="C:\Users\Steven\AppData\Local\Microsoft\Windows\Temporary Internet Files\Content.IE5\DK5SYS68\fire_and_water_by_zandernicolic-d4mjq1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57700" y="1028704"/>
            <a:ext cx="4648199"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05400" y="1066800"/>
            <a:ext cx="3558988" cy="461665"/>
          </a:xfrm>
          <a:prstGeom prst="rect">
            <a:avLst/>
          </a:prstGeom>
          <a:noFill/>
        </p:spPr>
        <p:txBody>
          <a:bodyPr wrap="none" rtlCol="0">
            <a:spAutoFit/>
          </a:bodyPr>
          <a:lstStyle/>
          <a:p>
            <a:r>
              <a:rPr lang="en-US" sz="2400" i="1" dirty="0" smtClean="0"/>
              <a:t>1 Thessalonians 5:20-22</a:t>
            </a:r>
            <a:endParaRPr lang="en-US" sz="2400" i="1" dirty="0"/>
          </a:p>
        </p:txBody>
      </p:sp>
    </p:spTree>
    <p:extLst>
      <p:ext uri="{BB962C8B-B14F-4D97-AF65-F5344CB8AC3E}">
        <p14:creationId xmlns:p14="http://schemas.microsoft.com/office/powerpoint/2010/main" val="29701728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8684" y="-3110"/>
            <a:ext cx="3125316" cy="68611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Anxiety: </a:t>
            </a:r>
            <a:r>
              <a:rPr lang="en-US" b="1" dirty="0" smtClean="0">
                <a:ln w="12700">
                  <a:solidFill>
                    <a:schemeClr val="bg1"/>
                  </a:solidFill>
                  <a:prstDash val="solid"/>
                </a:ln>
                <a:solidFill>
                  <a:sysClr val="windowText" lastClr="000000"/>
                </a:solidFill>
                <a:effectLst>
                  <a:outerShdw blurRad="41275" dist="20320" dir="1800000" algn="tl" rotWithShape="0">
                    <a:srgbClr val="000000">
                      <a:alpha val="40000"/>
                    </a:srgbClr>
                  </a:outerShdw>
                </a:effectLst>
              </a:rPr>
              <a:t>The</a:t>
            </a:r>
            <a:r>
              <a:rPr lang="en-US"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a:t>
            </a:r>
            <a:r>
              <a:rPr lang="en-US" b="1" dirty="0" smtClean="0">
                <a:ln w="12700">
                  <a:solidFill>
                    <a:schemeClr val="bg1"/>
                  </a:solidFill>
                  <a:prstDash val="solid"/>
                </a:ln>
                <a:solidFill>
                  <a:sysClr val="windowText" lastClr="000000"/>
                </a:solidFill>
                <a:effectLst>
                  <a:outerShdw blurRad="41275" dist="20320" dir="1800000" algn="tl" rotWithShape="0">
                    <a:srgbClr val="000000">
                      <a:alpha val="40000"/>
                    </a:srgbClr>
                  </a:outerShdw>
                </a:effectLst>
              </a:rPr>
              <a:t>Joy</a:t>
            </a:r>
            <a:r>
              <a:rPr lang="en-US"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a:t>
            </a:r>
            <a:r>
              <a:rPr lang="en-US" dirty="0" smtClean="0"/>
              <a:t>Killer</a:t>
            </a:r>
            <a:endParaRPr lang="en-US" dirty="0"/>
          </a:p>
        </p:txBody>
      </p:sp>
      <p:sp>
        <p:nvSpPr>
          <p:cNvPr id="3" name="Content Placeholder 2"/>
          <p:cNvSpPr>
            <a:spLocks noGrp="1"/>
          </p:cNvSpPr>
          <p:nvPr>
            <p:ph idx="1"/>
          </p:nvPr>
        </p:nvSpPr>
        <p:spPr>
          <a:xfrm>
            <a:off x="457200" y="1600200"/>
            <a:ext cx="5561484" cy="3276600"/>
          </a:xfrm>
        </p:spPr>
        <p:txBody>
          <a:bodyPr>
            <a:normAutofit/>
          </a:bodyPr>
          <a:lstStyle/>
          <a:p>
            <a:pPr marL="0" indent="0">
              <a:buNone/>
            </a:pPr>
            <a:r>
              <a:rPr lang="en-US" sz="4000" spc="-70" dirty="0" smtClean="0"/>
              <a:t>“Anxiety in the heart of man causes depression, But a good word makes it glad.”</a:t>
            </a:r>
          </a:p>
        </p:txBody>
      </p:sp>
      <p:pic>
        <p:nvPicPr>
          <p:cNvPr id="4098" name="Picture 2" descr="C:\Users\Steven\AppData\Local\Microsoft\Windows\Temporary Internet Files\Content.IE5\BA0RAOYR\MP9004223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84" y="953113"/>
            <a:ext cx="3125316" cy="4685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971800" y="3653135"/>
            <a:ext cx="2393604" cy="461665"/>
          </a:xfrm>
          <a:prstGeom prst="rect">
            <a:avLst/>
          </a:prstGeom>
        </p:spPr>
        <p:txBody>
          <a:bodyPr wrap="none">
            <a:spAutoFit/>
          </a:bodyPr>
          <a:lstStyle/>
          <a:p>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Proverbs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12:25</a:t>
            </a:r>
            <a:endParaRPr lang="en-US" sz="2400" dirty="0"/>
          </a:p>
        </p:txBody>
      </p:sp>
    </p:spTree>
    <p:extLst>
      <p:ext uri="{BB962C8B-B14F-4D97-AF65-F5344CB8AC3E}">
        <p14:creationId xmlns:p14="http://schemas.microsoft.com/office/powerpoint/2010/main" val="376875736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338911"/>
            <a:ext cx="5181600" cy="4953000"/>
          </a:xfrm>
        </p:spPr>
        <p:txBody>
          <a:bodyPr>
            <a:noAutofit/>
          </a:bodyPr>
          <a:lstStyle/>
          <a:p>
            <a:pPr>
              <a:buFont typeface="Wingdings" panose="05000000000000000000" pitchFamily="2" charset="2"/>
              <a:buChar char="ü"/>
            </a:pPr>
            <a:r>
              <a:rPr lang="en-US" sz="3200" dirty="0" smtClean="0">
                <a:solidFill>
                  <a:schemeClr val="accent3"/>
                </a:solidFill>
              </a:rPr>
              <a:t>Happiness and peace will not come by compromising with any “form” (shape, kind, appearance, figure) of evil</a:t>
            </a:r>
          </a:p>
          <a:p>
            <a:pPr>
              <a:buFont typeface="Wingdings" panose="05000000000000000000" pitchFamily="2" charset="2"/>
              <a:buChar char="ü"/>
            </a:pPr>
            <a:r>
              <a:rPr lang="en-US" sz="3200" dirty="0" smtClean="0">
                <a:solidFill>
                  <a:schemeClr val="accent3"/>
                </a:solidFill>
              </a:rPr>
              <a:t>Compromise will ultimately bring heartbreak</a:t>
            </a:r>
          </a:p>
          <a:p>
            <a:pPr>
              <a:buFont typeface="Wingdings" panose="05000000000000000000" pitchFamily="2" charset="2"/>
              <a:buChar char="ü"/>
            </a:pPr>
            <a:r>
              <a:rPr lang="en-US" sz="3200" dirty="0" smtClean="0">
                <a:solidFill>
                  <a:srgbClr val="92D050"/>
                </a:solidFill>
              </a:rPr>
              <a:t>Do NOT quench the Spirit!</a:t>
            </a:r>
            <a:r>
              <a:rPr lang="en-US" sz="3200" dirty="0" smtClean="0"/>
              <a:t>	</a:t>
            </a:r>
          </a:p>
        </p:txBody>
      </p:sp>
      <p:pic>
        <p:nvPicPr>
          <p:cNvPr id="1026" name="Picture 2" descr="C:\Users\Steven\AppData\Local\Microsoft\Windows\Temporary Internet Files\Content.IE5\4RU7LOGM\MC900384218[1].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405711"/>
            <a:ext cx="1820570" cy="16669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even\AppData\Local\Microsoft\Windows\Temporary Internet Files\Content.IE5\4RB3TNFV\MC90023281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4750" y="3853511"/>
            <a:ext cx="2023450" cy="1673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even\AppData\Local\Microsoft\Windows\Temporary Internet Files\Content.IE5\4H0WR9I5\MM900041072[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2637" y="4247289"/>
            <a:ext cx="447675" cy="885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7400" y="1219200"/>
            <a:ext cx="2743200" cy="707886"/>
          </a:xfrm>
          <a:prstGeom prst="rect">
            <a:avLst/>
          </a:prstGeom>
          <a:noFill/>
        </p:spPr>
        <p:txBody>
          <a:bodyPr wrap="square" rtlCol="0">
            <a:spAutoFit/>
          </a:bodyPr>
          <a:lstStyle/>
          <a:p>
            <a:r>
              <a:rPr lang="en-US" sz="2000" b="1" i="1" dirty="0" smtClean="0"/>
              <a:t>Like pouring water on a fire</a:t>
            </a:r>
            <a:endParaRPr lang="en-US" sz="2000" b="1" i="1" dirty="0"/>
          </a:p>
        </p:txBody>
      </p:sp>
    </p:spTree>
    <p:extLst>
      <p:ext uri="{BB962C8B-B14F-4D97-AF65-F5344CB8AC3E}">
        <p14:creationId xmlns:p14="http://schemas.microsoft.com/office/powerpoint/2010/main" val="3543044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457200"/>
            <a:ext cx="7024744" cy="1143000"/>
          </a:xfrm>
        </p:spPr>
        <p:txBody>
          <a:bodyPr/>
          <a:lstStyle/>
          <a:p>
            <a:r>
              <a:rPr lang="en-US" dirty="0" smtClean="0"/>
              <a:t>1 Thessalonians 5:16-23</a:t>
            </a:r>
            <a:endParaRPr lang="en-US" dirty="0"/>
          </a:p>
        </p:txBody>
      </p:sp>
      <p:sp>
        <p:nvSpPr>
          <p:cNvPr id="5" name="Content Placeholder 4"/>
          <p:cNvSpPr>
            <a:spLocks noGrp="1"/>
          </p:cNvSpPr>
          <p:nvPr>
            <p:ph idx="1"/>
          </p:nvPr>
        </p:nvSpPr>
        <p:spPr>
          <a:xfrm>
            <a:off x="1043492" y="1828800"/>
            <a:ext cx="7186108" cy="4419600"/>
          </a:xfrm>
        </p:spPr>
        <p:txBody>
          <a:bodyPr>
            <a:normAutofit fontScale="92500" lnSpcReduction="10000"/>
          </a:bodyPr>
          <a:lstStyle/>
          <a:p>
            <a:pPr marL="0" indent="0">
              <a:buNone/>
            </a:pPr>
            <a:r>
              <a:rPr lang="en-US" dirty="0" smtClean="0"/>
              <a:t>16  </a:t>
            </a:r>
            <a:r>
              <a:rPr lang="en-US" b="1" dirty="0" smtClean="0"/>
              <a:t>Rejoice always,</a:t>
            </a:r>
          </a:p>
          <a:p>
            <a:pPr marL="0" indent="0">
              <a:buNone/>
            </a:pPr>
            <a:r>
              <a:rPr lang="en-US" dirty="0" smtClean="0"/>
              <a:t>17  </a:t>
            </a:r>
            <a:r>
              <a:rPr lang="en-US" b="1" dirty="0" smtClean="0"/>
              <a:t>pray without ceasing</a:t>
            </a:r>
            <a:r>
              <a:rPr lang="en-US" dirty="0" smtClean="0"/>
              <a:t>,</a:t>
            </a:r>
          </a:p>
          <a:p>
            <a:pPr marL="0" indent="0">
              <a:buNone/>
            </a:pPr>
            <a:r>
              <a:rPr lang="en-US" dirty="0" smtClean="0"/>
              <a:t>18  </a:t>
            </a:r>
            <a:r>
              <a:rPr lang="en-US" b="1" dirty="0" smtClean="0"/>
              <a:t>in everything give thanks; </a:t>
            </a:r>
            <a:r>
              <a:rPr lang="en-US" dirty="0" smtClean="0"/>
              <a:t>for this is the will of God in Christ Jesus for you.</a:t>
            </a:r>
          </a:p>
          <a:p>
            <a:pPr marL="0" indent="0">
              <a:buNone/>
            </a:pPr>
            <a:r>
              <a:rPr lang="en-US" dirty="0" smtClean="0"/>
              <a:t>19  </a:t>
            </a:r>
            <a:r>
              <a:rPr lang="en-US" b="1" dirty="0" smtClean="0"/>
              <a:t>Do not quench the Spirit.</a:t>
            </a:r>
          </a:p>
          <a:p>
            <a:pPr marL="0" indent="0">
              <a:buNone/>
            </a:pPr>
            <a:r>
              <a:rPr lang="en-US" dirty="0" smtClean="0">
                <a:solidFill>
                  <a:schemeClr val="bg2">
                    <a:lumMod val="50000"/>
                  </a:schemeClr>
                </a:solidFill>
              </a:rPr>
              <a:t>20  Do not despise prophecies.</a:t>
            </a:r>
          </a:p>
          <a:p>
            <a:pPr marL="0" indent="0">
              <a:buNone/>
            </a:pPr>
            <a:r>
              <a:rPr lang="en-US" dirty="0" smtClean="0">
                <a:solidFill>
                  <a:schemeClr val="bg2">
                    <a:lumMod val="50000"/>
                  </a:schemeClr>
                </a:solidFill>
              </a:rPr>
              <a:t>21  Test all things; hold fast what is good.</a:t>
            </a:r>
          </a:p>
          <a:p>
            <a:pPr marL="0" indent="0">
              <a:buNone/>
            </a:pPr>
            <a:r>
              <a:rPr lang="en-US" dirty="0" smtClean="0">
                <a:solidFill>
                  <a:schemeClr val="bg2">
                    <a:lumMod val="50000"/>
                  </a:schemeClr>
                </a:solidFill>
              </a:rPr>
              <a:t>22  Abstain from every form of evil.</a:t>
            </a:r>
          </a:p>
          <a:p>
            <a:pPr marL="0" indent="0">
              <a:buNone/>
            </a:pPr>
            <a:r>
              <a:rPr lang="en-US" dirty="0" smtClean="0"/>
              <a:t>23  </a:t>
            </a:r>
            <a:r>
              <a:rPr lang="en-US" b="1" dirty="0" smtClean="0"/>
              <a:t>Now may the God of peace Himself sanctify you completely; and may your whole spirit, soul, and body be preserved blameless at the coming of our Lord Jesus Christ.</a:t>
            </a:r>
          </a:p>
        </p:txBody>
      </p:sp>
      <p:sp>
        <p:nvSpPr>
          <p:cNvPr id="8" name="Freeform 7"/>
          <p:cNvSpPr/>
          <p:nvPr/>
        </p:nvSpPr>
        <p:spPr>
          <a:xfrm>
            <a:off x="5070379" y="3429000"/>
            <a:ext cx="2854421" cy="569841"/>
          </a:xfrm>
          <a:custGeom>
            <a:avLst/>
            <a:gdLst>
              <a:gd name="connsiteX0" fmla="*/ 0 w 2168621"/>
              <a:gd name="connsiteY0" fmla="*/ 22994 h 434017"/>
              <a:gd name="connsiteX1" fmla="*/ 2151530 w 2168621"/>
              <a:gd name="connsiteY1" fmla="*/ 40923 h 434017"/>
              <a:gd name="connsiteX2" fmla="*/ 1004047 w 2168621"/>
              <a:gd name="connsiteY2" fmla="*/ 399512 h 434017"/>
              <a:gd name="connsiteX3" fmla="*/ 932330 w 2168621"/>
              <a:gd name="connsiteY3" fmla="*/ 399512 h 434017"/>
            </a:gdLst>
            <a:ahLst/>
            <a:cxnLst>
              <a:cxn ang="0">
                <a:pos x="connsiteX0" y="connsiteY0"/>
              </a:cxn>
              <a:cxn ang="0">
                <a:pos x="connsiteX1" y="connsiteY1"/>
              </a:cxn>
              <a:cxn ang="0">
                <a:pos x="connsiteX2" y="connsiteY2"/>
              </a:cxn>
              <a:cxn ang="0">
                <a:pos x="connsiteX3" y="connsiteY3"/>
              </a:cxn>
            </a:cxnLst>
            <a:rect l="l" t="t" r="r" b="b"/>
            <a:pathLst>
              <a:path w="2168621" h="434017">
                <a:moveTo>
                  <a:pt x="0" y="22994"/>
                </a:moveTo>
                <a:cubicBezTo>
                  <a:pt x="992094" y="582"/>
                  <a:pt x="1984189" y="-21830"/>
                  <a:pt x="2151530" y="40923"/>
                </a:cubicBezTo>
                <a:cubicBezTo>
                  <a:pt x="2318871" y="103676"/>
                  <a:pt x="1207247" y="339747"/>
                  <a:pt x="1004047" y="399512"/>
                </a:cubicBezTo>
                <a:cubicBezTo>
                  <a:pt x="800847" y="459277"/>
                  <a:pt x="866588" y="429394"/>
                  <a:pt x="932330" y="399512"/>
                </a:cubicBezTo>
              </a:path>
            </a:pathLst>
          </a:cu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458739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spc="50" dirty="0" smtClean="0">
                <a:ln w="12700" cmpd="sng">
                  <a:solidFill>
                    <a:schemeClr val="bg1"/>
                  </a:solidFill>
                  <a:prstDash val="solid"/>
                </a:ln>
                <a:solidFill>
                  <a:sysClr val="windowText" lastClr="000000"/>
                </a:solidFill>
                <a:effectLst>
                  <a:glow rad="53100">
                    <a:schemeClr val="accent6">
                      <a:satMod val="180000"/>
                      <a:alpha val="30000"/>
                    </a:schemeClr>
                  </a:glow>
                </a:effectLst>
              </a:rPr>
              <a:t>SIN</a:t>
            </a:r>
            <a:r>
              <a:rPr lang="en-US" sz="6600" b="1" spc="50" dirty="0" smtClean="0">
                <a:ln w="12700" cmpd="sng">
                  <a:solidFill>
                    <a:schemeClr val="bg1"/>
                  </a:solidFill>
                  <a:prstDash val="solid"/>
                </a:ln>
                <a:solidFill>
                  <a:schemeClr val="accent6">
                    <a:tint val="1000"/>
                  </a:schemeClr>
                </a:solidFill>
                <a:effectLst>
                  <a:glow rad="53100">
                    <a:schemeClr val="accent6">
                      <a:satMod val="180000"/>
                      <a:alpha val="30000"/>
                    </a:schemeClr>
                  </a:glow>
                </a:effectLst>
              </a:rPr>
              <a:t> </a:t>
            </a:r>
            <a:r>
              <a:rPr lang="en-US" dirty="0" smtClean="0">
                <a:effectLst>
                  <a:outerShdw blurRad="38100" dist="38100" dir="2700000" algn="tl">
                    <a:srgbClr val="000000">
                      <a:alpha val="43137"/>
                    </a:srgbClr>
                  </a:outerShdw>
                </a:effectLst>
              </a:rPr>
              <a:t>Highjacks Joy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Personal sin (Ps. 31:9, 10; 40:12)</a:t>
            </a:r>
          </a:p>
          <a:p>
            <a:pPr lvl="1"/>
            <a:r>
              <a:rPr lang="en-US" dirty="0" smtClean="0"/>
              <a:t>Repent (Ps. 32:1-7)</a:t>
            </a:r>
          </a:p>
          <a:p>
            <a:pPr lvl="1"/>
            <a:r>
              <a:rPr lang="en-US" dirty="0" smtClean="0"/>
              <a:t>Trust in God’s mercy (Ps. </a:t>
            </a:r>
            <a:r>
              <a:rPr lang="en-US" dirty="0" smtClean="0"/>
              <a:t>31:1, 2, 7</a:t>
            </a:r>
            <a:r>
              <a:rPr lang="en-US" dirty="0" smtClean="0"/>
              <a:t>, 8)</a:t>
            </a:r>
          </a:p>
          <a:p>
            <a:pPr>
              <a:buFont typeface="Wingdings" panose="05000000000000000000" pitchFamily="2" charset="2"/>
              <a:buChar char="Ø"/>
            </a:pPr>
            <a:r>
              <a:rPr lang="en-US" dirty="0" smtClean="0"/>
              <a:t>The sins of others (Ps. 31:11-13)</a:t>
            </a:r>
          </a:p>
          <a:p>
            <a:pPr lvl="1"/>
            <a:r>
              <a:rPr lang="en-US" i="1" dirty="0" smtClean="0"/>
              <a:t>Trust</a:t>
            </a:r>
            <a:r>
              <a:rPr lang="en-US" dirty="0" smtClean="0"/>
              <a:t> in the Lord’s deliverance (31:14-20)</a:t>
            </a:r>
            <a:endParaRPr lang="en-US" dirty="0"/>
          </a:p>
        </p:txBody>
      </p:sp>
      <p:pic>
        <p:nvPicPr>
          <p:cNvPr id="2051" name="Picture 3" descr="C:\Users\Steven\AppData\Local\Microsoft\Windows\Temporary Internet Files\Content.IE5\D989KBNT\Warning-Notification-4519-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816" y="642000"/>
            <a:ext cx="517384" cy="50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94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even\AppData\Local\Microsoft\Windows\Temporary Internet Files\Content.IE5\Y6ZVG34K\MC9004325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3" y="2286143"/>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22313" y="381000"/>
            <a:ext cx="7772400" cy="1895475"/>
          </a:xfrm>
        </p:spPr>
        <p:txBody>
          <a:bodyPr>
            <a:prstTxWarp prst="textPlain">
              <a:avLst/>
            </a:prstTxWarp>
          </a:bodyPr>
          <a:lstStyle/>
          <a:p>
            <a:pPr algn="ctr"/>
            <a:r>
              <a:rPr lang="en-US" sz="5400" dirty="0" smtClean="0">
                <a:effectLst>
                  <a:outerShdw blurRad="38100" dist="38100" dir="2700000" algn="tl">
                    <a:srgbClr val="000000">
                      <a:alpha val="43137"/>
                    </a:srgbClr>
                  </a:outerShdw>
                </a:effectLst>
              </a:rPr>
              <a:t>Three helps In </a:t>
            </a:r>
            <a:r>
              <a:rPr lang="en-US" sz="5400" dirty="0">
                <a:effectLst>
                  <a:outerShdw blurRad="38100" dist="38100" dir="2700000" algn="tl">
                    <a:srgbClr val="000000">
                      <a:alpha val="43137"/>
                    </a:srgbClr>
                  </a:outerShdw>
                </a:effectLst>
              </a:rPr>
              <a:t/>
            </a:r>
            <a:br>
              <a:rPr lang="en-US" sz="5400" dirty="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Finding The Joy Of THE Lord</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2396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1 Thessalonians </a:t>
            </a:r>
            <a:r>
              <a:rPr lang="en-US" dirty="0" smtClean="0">
                <a:effectLst>
                  <a:outerShdw blurRad="38100" dist="38100" dir="2700000" algn="tl">
                    <a:srgbClr val="000000">
                      <a:alpha val="43137"/>
                    </a:srgbClr>
                  </a:outerShdw>
                </a:effectLst>
              </a:rPr>
              <a:t>5:16-19</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pPr marL="731520" indent="-731520">
              <a:buNone/>
            </a:pPr>
            <a:r>
              <a:rPr lang="en-US" dirty="0" smtClean="0"/>
              <a:t>16  Rejoice always,</a:t>
            </a:r>
          </a:p>
          <a:p>
            <a:pPr marL="731520" indent="-731520">
              <a:buNone/>
            </a:pPr>
            <a:r>
              <a:rPr lang="en-US" dirty="0" smtClean="0"/>
              <a:t>17  pray without ceasing,</a:t>
            </a:r>
          </a:p>
          <a:p>
            <a:pPr marL="731520" indent="-731520">
              <a:buNone/>
            </a:pPr>
            <a:r>
              <a:rPr lang="en-US" dirty="0" smtClean="0"/>
              <a:t>18  in everything give thanks; for this is the will of God in Christ Jesus for you.</a:t>
            </a:r>
          </a:p>
          <a:p>
            <a:pPr marL="731520" indent="-731520">
              <a:buNone/>
            </a:pPr>
            <a:r>
              <a:rPr lang="en-US" dirty="0" smtClean="0"/>
              <a:t>19  Do not quench the Spirit.</a:t>
            </a:r>
          </a:p>
        </p:txBody>
      </p:sp>
      <p:sp>
        <p:nvSpPr>
          <p:cNvPr id="2" name="Rectangle 1"/>
          <p:cNvSpPr/>
          <p:nvPr/>
        </p:nvSpPr>
        <p:spPr>
          <a:xfrm>
            <a:off x="381000" y="2209800"/>
            <a:ext cx="4876800" cy="609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10103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1. Pray Without Ceasing</a:t>
            </a:r>
          </a:p>
        </p:txBody>
      </p:sp>
      <p:sp>
        <p:nvSpPr>
          <p:cNvPr id="5" name="Content Placeholder 4"/>
          <p:cNvSpPr>
            <a:spLocks noGrp="1"/>
          </p:cNvSpPr>
          <p:nvPr>
            <p:ph idx="1"/>
          </p:nvPr>
        </p:nvSpPr>
        <p:spPr/>
        <p:txBody>
          <a:bodyPr>
            <a:normAutofit/>
          </a:bodyPr>
          <a:lstStyle/>
          <a:p>
            <a:pPr>
              <a:buFont typeface="Wingdings" panose="05000000000000000000" pitchFamily="2" charset="2"/>
              <a:buChar char="Ø"/>
            </a:pPr>
            <a:r>
              <a:rPr lang="en-US" dirty="0" smtClean="0"/>
              <a:t>Seize prayer… seize peace and happiness</a:t>
            </a:r>
          </a:p>
          <a:p>
            <a:pPr>
              <a:buFont typeface="Wingdings" panose="05000000000000000000" pitchFamily="2" charset="2"/>
              <a:buChar char="Ø"/>
            </a:pPr>
            <a:r>
              <a:rPr lang="en-US" dirty="0" smtClean="0"/>
              <a:t>Place concerns into God’s hands </a:t>
            </a:r>
            <a:br>
              <a:rPr lang="en-US" dirty="0" smtClean="0"/>
            </a:br>
            <a:r>
              <a:rPr lang="en-US" dirty="0" smtClean="0"/>
              <a:t>(Phil. 4:6, 7)</a:t>
            </a:r>
          </a:p>
          <a:p>
            <a:pPr lvl="1"/>
            <a:r>
              <a:rPr lang="en-US" dirty="0" smtClean="0"/>
              <a:t>God’s prescription!</a:t>
            </a:r>
          </a:p>
        </p:txBody>
      </p:sp>
      <p:pic>
        <p:nvPicPr>
          <p:cNvPr id="3074" name="Picture 2" descr="C:\Users\Steven\AppData\Local\Microsoft\Windows\Temporary Internet Files\Content.IE5\D989KBNT\pray[1].jpg"/>
          <p:cNvPicPr>
            <a:picLocks noChangeAspect="1" noChangeArrowheads="1"/>
          </p:cNvPicPr>
          <p:nvPr/>
        </p:nvPicPr>
        <p:blipFill rotWithShape="1">
          <a:blip r:embed="rId3">
            <a:extLst>
              <a:ext uri="{28A0092B-C50C-407E-A947-70E740481C1C}">
                <a14:useLocalDpi xmlns:a14="http://schemas.microsoft.com/office/drawing/2010/main" val="0"/>
              </a:ext>
            </a:extLst>
          </a:blip>
          <a:srcRect l="9061" t="7360" r="13714"/>
          <a:stretch/>
        </p:blipFill>
        <p:spPr bwMode="auto">
          <a:xfrm>
            <a:off x="5099304" y="3200400"/>
            <a:ext cx="4319016" cy="2643457"/>
          </a:xfrm>
          <a:prstGeom prst="rect">
            <a:avLst/>
          </a:prstGeom>
          <a:ln>
            <a:noFill/>
          </a:ln>
          <a:effectLst>
            <a:softEdge rad="546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878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1. Pray Without Ceasing</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Continued and steadfast communication with God throughout your daily living (Rom. 12:12)</a:t>
            </a:r>
          </a:p>
          <a:p>
            <a:pPr marL="514350" indent="-514350">
              <a:buFont typeface="+mj-lt"/>
              <a:buAutoNum type="arabicPeriod"/>
            </a:pPr>
            <a:r>
              <a:rPr lang="en-US" dirty="0" smtClean="0"/>
              <a:t>Persistent prayer over that which troubles (Lk. 18:1; Col. 4:2; Rom. 12:12)</a:t>
            </a:r>
          </a:p>
          <a:p>
            <a:pPr marL="514350" indent="-514350">
              <a:buFont typeface="+mj-lt"/>
              <a:buAutoNum type="arabicPeriod"/>
            </a:pPr>
            <a:r>
              <a:rPr lang="en-US" dirty="0" smtClean="0"/>
              <a:t>Pray about everything (Phil. 4:6)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386" y="914400"/>
            <a:ext cx="25606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86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James 4:1-4 (</a:t>
            </a:r>
            <a:r>
              <a:rPr lang="en-US" dirty="0" err="1" smtClean="0">
                <a:effectLst>
                  <a:outerShdw blurRad="38100" dist="38100" dir="2700000" algn="tl">
                    <a:srgbClr val="000000">
                      <a:alpha val="43137"/>
                    </a:srgbClr>
                  </a:outerShdw>
                </a:effectLst>
              </a:rPr>
              <a:t>GWV</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428999"/>
          </a:xfrm>
        </p:spPr>
        <p:txBody>
          <a:bodyPr>
            <a:normAutofit fontScale="92500" lnSpcReduction="20000"/>
          </a:bodyPr>
          <a:lstStyle/>
          <a:p>
            <a:pPr marL="0" indent="0">
              <a:buNone/>
            </a:pPr>
            <a:r>
              <a:rPr lang="en-US" dirty="0" smtClean="0"/>
              <a:t>1 </a:t>
            </a:r>
            <a:r>
              <a:rPr lang="en-US" dirty="0"/>
              <a:t> </a:t>
            </a:r>
            <a:r>
              <a:rPr lang="en-US" dirty="0" smtClean="0"/>
              <a:t> What causes fights and quarrels among you? Aren’t they caused by the selfish desires that fight to control you?</a:t>
            </a:r>
          </a:p>
          <a:p>
            <a:pPr marL="0" indent="0">
              <a:buNone/>
            </a:pPr>
            <a:r>
              <a:rPr lang="en-US" dirty="0" smtClean="0"/>
              <a:t>2  You want what you don’t have, so you commit murder. You’re determined to have things, but you can’t get what you want. You quarrel and fight. You don’t have the things you want, because you don’t pray for them.</a:t>
            </a:r>
          </a:p>
        </p:txBody>
      </p:sp>
    </p:spTree>
    <p:extLst>
      <p:ext uri="{BB962C8B-B14F-4D97-AF65-F5344CB8AC3E}">
        <p14:creationId xmlns:p14="http://schemas.microsoft.com/office/powerpoint/2010/main" val="31705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James 4:1-4 (</a:t>
            </a:r>
            <a:r>
              <a:rPr lang="en-US" dirty="0" err="1" smtClean="0">
                <a:effectLst>
                  <a:outerShdw blurRad="38100" dist="38100" dir="2700000" algn="tl">
                    <a:srgbClr val="000000">
                      <a:alpha val="43137"/>
                    </a:srgbClr>
                  </a:outerShdw>
                </a:effectLst>
              </a:rPr>
              <a:t>GWV</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352799"/>
          </a:xfrm>
        </p:spPr>
        <p:txBody>
          <a:bodyPr>
            <a:normAutofit lnSpcReduction="10000"/>
          </a:bodyPr>
          <a:lstStyle/>
          <a:p>
            <a:pPr marL="0" indent="0">
              <a:buNone/>
            </a:pPr>
            <a:r>
              <a:rPr lang="en-US" dirty="0" smtClean="0"/>
              <a:t>3  When you pray for things, you don’t get them because you want them for the wrong reason—for your own pleasure.</a:t>
            </a:r>
          </a:p>
          <a:p>
            <a:pPr marL="0" indent="0">
              <a:buNone/>
            </a:pPr>
            <a:r>
              <a:rPr lang="en-US" dirty="0" smtClean="0"/>
              <a:t>4  You unfaithful people! Don’t you know that love for this evil world is hatred toward God? Whoever wants to be a friend of this world is an enemy of God.</a:t>
            </a:r>
          </a:p>
          <a:p>
            <a:pPr marL="0" indent="0">
              <a:buNone/>
            </a:pPr>
            <a:endParaRPr lang="en-US" dirty="0"/>
          </a:p>
        </p:txBody>
      </p:sp>
    </p:spTree>
    <p:extLst>
      <p:ext uri="{BB962C8B-B14F-4D97-AF65-F5344CB8AC3E}">
        <p14:creationId xmlns:p14="http://schemas.microsoft.com/office/powerpoint/2010/main" val="3664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ue_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cheffec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TotalTime>
  <Words>858</Words>
  <Application>Microsoft Office PowerPoint</Application>
  <PresentationFormat>On-screen Show (4:3)</PresentationFormat>
  <Paragraphs>104</Paragraphs>
  <Slides>21</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Berlin Sans FB Demi</vt:lpstr>
      <vt:lpstr>Century Gothic</vt:lpstr>
      <vt:lpstr>Wingdings</vt:lpstr>
      <vt:lpstr>Wingdings 2</vt:lpstr>
      <vt:lpstr>Calibri</vt:lpstr>
      <vt:lpstr>blue_red</vt:lpstr>
      <vt:lpstr>orcheffect2</vt:lpstr>
      <vt:lpstr>Austin</vt:lpstr>
      <vt:lpstr>Custom Design</vt:lpstr>
      <vt:lpstr>1_Custom Design</vt:lpstr>
      <vt:lpstr>Pursuing Joy &amp; Peace</vt:lpstr>
      <vt:lpstr>Anxiety: The Joy Killer</vt:lpstr>
      <vt:lpstr>SIN Highjacks Joy</vt:lpstr>
      <vt:lpstr>Three helps In  Finding The Joy Of THE Lord</vt:lpstr>
      <vt:lpstr>1 Thessalonians 5:16-19</vt:lpstr>
      <vt:lpstr>1. Pray Without Ceasing</vt:lpstr>
      <vt:lpstr>1. Pray Without Ceasing</vt:lpstr>
      <vt:lpstr>James 4:1-4 (GWV)</vt:lpstr>
      <vt:lpstr>James 4:1-4 (GWV)</vt:lpstr>
      <vt:lpstr>1 Thessalonians 5:16-19</vt:lpstr>
      <vt:lpstr>2. In Everything Give Thanks</vt:lpstr>
      <vt:lpstr>2. In Everything Give Thanks</vt:lpstr>
      <vt:lpstr>Practice Being Thankful In EVERYTHING</vt:lpstr>
      <vt:lpstr>1 Thessalonians 5:16-19</vt:lpstr>
      <vt:lpstr>3. Do Not Quench The Spirit</vt:lpstr>
      <vt:lpstr>3. Do Not Quench The Spirit</vt:lpstr>
      <vt:lpstr>3. Do Not Quench The Spirit</vt:lpstr>
      <vt:lpstr>3. Do Not Quench The Spirit</vt:lpstr>
      <vt:lpstr>3. Do Not Quench The Spirit</vt:lpstr>
      <vt:lpstr>PowerPoint Presentation</vt:lpstr>
      <vt:lpstr>1 Thessalonians 5:16-23</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Pursuing Joy</dc:title>
  <dc:creator>Steven J. Wallace</dc:creator>
  <cp:lastModifiedBy>Steven J. Wallace</cp:lastModifiedBy>
  <cp:revision>67</cp:revision>
  <dcterms:created xsi:type="dcterms:W3CDTF">2011-06-15T20:27:37Z</dcterms:created>
  <dcterms:modified xsi:type="dcterms:W3CDTF">2015-01-23T22:28:07Z</dcterms:modified>
</cp:coreProperties>
</file>