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66" r:id="rId2"/>
    <p:sldMasterId id="2147483675" r:id="rId3"/>
    <p:sldMasterId id="2147483684" r:id="rId4"/>
    <p:sldMasterId id="2147483693" r:id="rId5"/>
    <p:sldMasterId id="2147483702" r:id="rId6"/>
  </p:sldMasterIdLst>
  <p:notesMasterIdLst>
    <p:notesMasterId r:id="rId19"/>
  </p:notesMasterIdLst>
  <p:sldIdLst>
    <p:sldId id="256" r:id="rId7"/>
    <p:sldId id="282" r:id="rId8"/>
    <p:sldId id="257" r:id="rId9"/>
    <p:sldId id="274" r:id="rId10"/>
    <p:sldId id="258" r:id="rId11"/>
    <p:sldId id="278" r:id="rId12"/>
    <p:sldId id="276" r:id="rId13"/>
    <p:sldId id="277" r:id="rId14"/>
    <p:sldId id="260" r:id="rId15"/>
    <p:sldId id="280" r:id="rId16"/>
    <p:sldId id="281" r:id="rId17"/>
    <p:sldId id="279" r:id="rId18"/>
  </p:sldIdLst>
  <p:sldSz cx="9144000" cy="6858000" type="screen4x3"/>
  <p:notesSz cx="6858000" cy="9144000"/>
  <p:embeddedFontLst>
    <p:embeddedFont>
      <p:font typeface="Bauhaus 93" panose="04030905020B02020C02" pitchFamily="82" charset="0"/>
      <p:regular r:id="rId20"/>
    </p:embeddedFont>
    <p:embeddedFont>
      <p:font typeface="Arial Black" panose="020B0A04020102020204" pitchFamily="34" charset="0"/>
      <p:bold r:id="rId21"/>
    </p:embeddedFont>
    <p:embeddedFont>
      <p:font typeface="Gabriola" panose="04040605051002020D02" pitchFamily="82" charset="0"/>
      <p:regular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82162" autoAdjust="0"/>
  </p:normalViewPr>
  <p:slideViewPr>
    <p:cSldViewPr>
      <p:cViewPr varScale="1">
        <p:scale>
          <a:sx n="53" d="100"/>
          <a:sy n="53" d="100"/>
        </p:scale>
        <p:origin x="-82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font" Target="fonts/font2.fntdata"/><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font" Target="fonts/font5.fntdata"/><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4EFED8-79C1-406F-B45A-23D1BCABC3F6}" type="doc">
      <dgm:prSet loTypeId="urn:microsoft.com/office/officeart/2005/8/layout/arrow5" loCatId="process" qsTypeId="urn:microsoft.com/office/officeart/2005/8/quickstyle/3d1" qsCatId="3D" csTypeId="urn:microsoft.com/office/officeart/2005/8/colors/accent0_3" csCatId="mainScheme" phldr="1"/>
      <dgm:spPr/>
      <dgm:t>
        <a:bodyPr/>
        <a:lstStyle/>
        <a:p>
          <a:endParaRPr lang="en-US"/>
        </a:p>
      </dgm:t>
    </dgm:pt>
    <dgm:pt modelId="{007A9800-49BD-41CC-ABC4-5BA3D3C444C0}">
      <dgm:prSet phldrT="[Text]"/>
      <dgm:spPr/>
      <dgm:t>
        <a:bodyPr/>
        <a:lstStyle/>
        <a:p>
          <a:r>
            <a:rPr lang="en-US" dirty="0" smtClean="0">
              <a:latin typeface="Bell Gothic Std Black" pitchFamily="34" charset="0"/>
            </a:rPr>
            <a:t>I WILL</a:t>
          </a:r>
          <a:endParaRPr lang="en-US" dirty="0">
            <a:latin typeface="Bell Gothic Std Black" pitchFamily="34" charset="0"/>
          </a:endParaRPr>
        </a:p>
      </dgm:t>
    </dgm:pt>
    <dgm:pt modelId="{994D9867-17CC-41D6-B1D5-F27B119B175C}" type="parTrans" cxnId="{63AA52DF-E742-41F3-BFCE-AFAE30D7343A}">
      <dgm:prSet/>
      <dgm:spPr/>
      <dgm:t>
        <a:bodyPr/>
        <a:lstStyle/>
        <a:p>
          <a:endParaRPr lang="en-US"/>
        </a:p>
      </dgm:t>
    </dgm:pt>
    <dgm:pt modelId="{758FA31F-2550-4B21-AE6F-46FD464EE8AC}" type="sibTrans" cxnId="{63AA52DF-E742-41F3-BFCE-AFAE30D7343A}">
      <dgm:prSet/>
      <dgm:spPr/>
      <dgm:t>
        <a:bodyPr/>
        <a:lstStyle/>
        <a:p>
          <a:endParaRPr lang="en-US"/>
        </a:p>
      </dgm:t>
    </dgm:pt>
    <dgm:pt modelId="{EAD391FE-EFD2-4582-8FE6-7E1CBA266F0A}">
      <dgm:prSet phldrT="[Text]"/>
      <dgm:spPr/>
      <dgm:t>
        <a:bodyPr/>
        <a:lstStyle/>
        <a:p>
          <a:r>
            <a:rPr lang="en-US" dirty="0" smtClean="0">
              <a:latin typeface="Bell Gothic Std Black" pitchFamily="34" charset="0"/>
            </a:rPr>
            <a:t>HE HAS</a:t>
          </a:r>
        </a:p>
      </dgm:t>
    </dgm:pt>
    <dgm:pt modelId="{FF1005CB-5C40-495B-8F03-8EA297D7DA07}" type="parTrans" cxnId="{998E809A-A1FE-4B24-8919-FF4D90D5178B}">
      <dgm:prSet/>
      <dgm:spPr/>
      <dgm:t>
        <a:bodyPr/>
        <a:lstStyle/>
        <a:p>
          <a:endParaRPr lang="en-US"/>
        </a:p>
      </dgm:t>
    </dgm:pt>
    <dgm:pt modelId="{38CF1389-DCAE-48C9-9572-3BCFD9FFF730}" type="sibTrans" cxnId="{998E809A-A1FE-4B24-8919-FF4D90D5178B}">
      <dgm:prSet/>
      <dgm:spPr/>
      <dgm:t>
        <a:bodyPr/>
        <a:lstStyle/>
        <a:p>
          <a:endParaRPr lang="en-US"/>
        </a:p>
      </dgm:t>
    </dgm:pt>
    <dgm:pt modelId="{029E6463-279B-414B-9E74-4FBAB152C6C8}">
      <dgm:prSet phldrT="[Text]"/>
      <dgm:spPr/>
      <dgm:t>
        <a:bodyPr/>
        <a:lstStyle/>
        <a:p>
          <a:r>
            <a:rPr lang="en-US" spc="-150" dirty="0" smtClean="0"/>
            <a:t>Matt. 16:18, 19</a:t>
          </a:r>
          <a:endParaRPr lang="en-US" spc="-150" dirty="0"/>
        </a:p>
      </dgm:t>
    </dgm:pt>
    <dgm:pt modelId="{EDF005F1-4082-46A0-9333-1F27B05D1D13}" type="parTrans" cxnId="{5A37A528-7D1B-4AEC-B3C7-F60433E7CBBB}">
      <dgm:prSet/>
      <dgm:spPr/>
      <dgm:t>
        <a:bodyPr/>
        <a:lstStyle/>
        <a:p>
          <a:endParaRPr lang="en-US"/>
        </a:p>
      </dgm:t>
    </dgm:pt>
    <dgm:pt modelId="{6DA910F6-C545-4C34-8EA9-81AA7387DDDC}" type="sibTrans" cxnId="{5A37A528-7D1B-4AEC-B3C7-F60433E7CBBB}">
      <dgm:prSet/>
      <dgm:spPr/>
      <dgm:t>
        <a:bodyPr/>
        <a:lstStyle/>
        <a:p>
          <a:endParaRPr lang="en-US"/>
        </a:p>
      </dgm:t>
    </dgm:pt>
    <dgm:pt modelId="{C57B1591-1B14-4D66-90FE-189839C63274}">
      <dgm:prSet phldrT="[Text]"/>
      <dgm:spPr/>
      <dgm:t>
        <a:bodyPr/>
        <a:lstStyle/>
        <a:p>
          <a:r>
            <a:rPr lang="en-US" spc="-150" dirty="0" smtClean="0"/>
            <a:t>Col. 1:13, 18</a:t>
          </a:r>
        </a:p>
      </dgm:t>
    </dgm:pt>
    <dgm:pt modelId="{2EF7AA22-CD75-47FD-9638-E277044ABF4A}" type="parTrans" cxnId="{12D007B8-BD3B-449D-8398-10BC9BCAECFB}">
      <dgm:prSet/>
      <dgm:spPr/>
      <dgm:t>
        <a:bodyPr/>
        <a:lstStyle/>
        <a:p>
          <a:endParaRPr lang="en-US"/>
        </a:p>
      </dgm:t>
    </dgm:pt>
    <dgm:pt modelId="{9DC47FC0-A5AA-4801-8243-160CDC7DEAFB}" type="sibTrans" cxnId="{12D007B8-BD3B-449D-8398-10BC9BCAECFB}">
      <dgm:prSet/>
      <dgm:spPr/>
      <dgm:t>
        <a:bodyPr/>
        <a:lstStyle/>
        <a:p>
          <a:endParaRPr lang="en-US"/>
        </a:p>
      </dgm:t>
    </dgm:pt>
    <dgm:pt modelId="{B2C4FF17-77F2-4623-846A-29CC328941A7}" type="pres">
      <dgm:prSet presAssocID="{774EFED8-79C1-406F-B45A-23D1BCABC3F6}" presName="diagram" presStyleCnt="0">
        <dgm:presLayoutVars>
          <dgm:dir/>
          <dgm:resizeHandles val="exact"/>
        </dgm:presLayoutVars>
      </dgm:prSet>
      <dgm:spPr/>
      <dgm:t>
        <a:bodyPr/>
        <a:lstStyle/>
        <a:p>
          <a:endParaRPr lang="en-US"/>
        </a:p>
      </dgm:t>
    </dgm:pt>
    <dgm:pt modelId="{7CC6E110-B327-421A-B691-3B6AD94DA2DA}" type="pres">
      <dgm:prSet presAssocID="{007A9800-49BD-41CC-ABC4-5BA3D3C444C0}" presName="arrow" presStyleLbl="node1" presStyleIdx="0" presStyleCnt="2" custRadScaleRad="103646">
        <dgm:presLayoutVars>
          <dgm:bulletEnabled val="1"/>
        </dgm:presLayoutVars>
      </dgm:prSet>
      <dgm:spPr/>
      <dgm:t>
        <a:bodyPr/>
        <a:lstStyle/>
        <a:p>
          <a:endParaRPr lang="en-US"/>
        </a:p>
      </dgm:t>
    </dgm:pt>
    <dgm:pt modelId="{357B9111-E9E1-4F8B-B00A-B9C420F430C7}" type="pres">
      <dgm:prSet presAssocID="{EAD391FE-EFD2-4582-8FE6-7E1CBA266F0A}" presName="arrow" presStyleLbl="node1" presStyleIdx="1" presStyleCnt="2">
        <dgm:presLayoutVars>
          <dgm:bulletEnabled val="1"/>
        </dgm:presLayoutVars>
      </dgm:prSet>
      <dgm:spPr/>
      <dgm:t>
        <a:bodyPr/>
        <a:lstStyle/>
        <a:p>
          <a:endParaRPr lang="en-US"/>
        </a:p>
      </dgm:t>
    </dgm:pt>
  </dgm:ptLst>
  <dgm:cxnLst>
    <dgm:cxn modelId="{DDF89FEE-941E-4AD9-9D39-F7B7430CA6BB}" type="presOf" srcId="{774EFED8-79C1-406F-B45A-23D1BCABC3F6}" destId="{B2C4FF17-77F2-4623-846A-29CC328941A7}" srcOrd="0" destOrd="0" presId="urn:microsoft.com/office/officeart/2005/8/layout/arrow5"/>
    <dgm:cxn modelId="{998E809A-A1FE-4B24-8919-FF4D90D5178B}" srcId="{774EFED8-79C1-406F-B45A-23D1BCABC3F6}" destId="{EAD391FE-EFD2-4582-8FE6-7E1CBA266F0A}" srcOrd="1" destOrd="0" parTransId="{FF1005CB-5C40-495B-8F03-8EA297D7DA07}" sibTransId="{38CF1389-DCAE-48C9-9572-3BCFD9FFF730}"/>
    <dgm:cxn modelId="{1FC0FD91-0375-4D26-B5EF-6B277DD20896}" type="presOf" srcId="{029E6463-279B-414B-9E74-4FBAB152C6C8}" destId="{7CC6E110-B327-421A-B691-3B6AD94DA2DA}" srcOrd="0" destOrd="1" presId="urn:microsoft.com/office/officeart/2005/8/layout/arrow5"/>
    <dgm:cxn modelId="{63AA52DF-E742-41F3-BFCE-AFAE30D7343A}" srcId="{774EFED8-79C1-406F-B45A-23D1BCABC3F6}" destId="{007A9800-49BD-41CC-ABC4-5BA3D3C444C0}" srcOrd="0" destOrd="0" parTransId="{994D9867-17CC-41D6-B1D5-F27B119B175C}" sibTransId="{758FA31F-2550-4B21-AE6F-46FD464EE8AC}"/>
    <dgm:cxn modelId="{5A37A528-7D1B-4AEC-B3C7-F60433E7CBBB}" srcId="{007A9800-49BD-41CC-ABC4-5BA3D3C444C0}" destId="{029E6463-279B-414B-9E74-4FBAB152C6C8}" srcOrd="0" destOrd="0" parTransId="{EDF005F1-4082-46A0-9333-1F27B05D1D13}" sibTransId="{6DA910F6-C545-4C34-8EA9-81AA7387DDDC}"/>
    <dgm:cxn modelId="{542C9046-B4A4-4C3E-8DF6-19762B367C2E}" type="presOf" srcId="{C57B1591-1B14-4D66-90FE-189839C63274}" destId="{357B9111-E9E1-4F8B-B00A-B9C420F430C7}" srcOrd="0" destOrd="1" presId="urn:microsoft.com/office/officeart/2005/8/layout/arrow5"/>
    <dgm:cxn modelId="{BD99F81D-C5C2-4F7C-BF65-0DF59107ABA3}" type="presOf" srcId="{EAD391FE-EFD2-4582-8FE6-7E1CBA266F0A}" destId="{357B9111-E9E1-4F8B-B00A-B9C420F430C7}" srcOrd="0" destOrd="0" presId="urn:microsoft.com/office/officeart/2005/8/layout/arrow5"/>
    <dgm:cxn modelId="{37406165-6161-4F2D-A4FB-E9951E77CDA0}" type="presOf" srcId="{007A9800-49BD-41CC-ABC4-5BA3D3C444C0}" destId="{7CC6E110-B327-421A-B691-3B6AD94DA2DA}" srcOrd="0" destOrd="0" presId="urn:microsoft.com/office/officeart/2005/8/layout/arrow5"/>
    <dgm:cxn modelId="{12D007B8-BD3B-449D-8398-10BC9BCAECFB}" srcId="{EAD391FE-EFD2-4582-8FE6-7E1CBA266F0A}" destId="{C57B1591-1B14-4D66-90FE-189839C63274}" srcOrd="0" destOrd="0" parTransId="{2EF7AA22-CD75-47FD-9638-E277044ABF4A}" sibTransId="{9DC47FC0-A5AA-4801-8243-160CDC7DEAFB}"/>
    <dgm:cxn modelId="{90F623CC-D724-488D-9AA9-A9D0B7F5CFFB}" type="presParOf" srcId="{B2C4FF17-77F2-4623-846A-29CC328941A7}" destId="{7CC6E110-B327-421A-B691-3B6AD94DA2DA}" srcOrd="0" destOrd="0" presId="urn:microsoft.com/office/officeart/2005/8/layout/arrow5"/>
    <dgm:cxn modelId="{57C82A2C-EB51-47A1-9378-CBEBB14A0108}" type="presParOf" srcId="{B2C4FF17-77F2-4623-846A-29CC328941A7}" destId="{357B9111-E9E1-4F8B-B00A-B9C420F430C7}"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02F48A-CC21-472C-A0E5-551D9D92C668}" type="datetimeFigureOut">
              <a:rPr lang="en-US" smtClean="0"/>
              <a:t>2/20/2016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4AD7BE-36CE-4557-A0C6-0D4D25B7B748}" type="slidenum">
              <a:rPr lang="en-US" smtClean="0"/>
              <a:t>‹#›</a:t>
            </a:fld>
            <a:endParaRPr lang="en-US"/>
          </a:p>
        </p:txBody>
      </p:sp>
    </p:spTree>
    <p:extLst>
      <p:ext uri="{BB962C8B-B14F-4D97-AF65-F5344CB8AC3E}">
        <p14:creationId xmlns:p14="http://schemas.microsoft.com/office/powerpoint/2010/main" val="3630831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God’s people have always been misrepresented (Deut. 16:3; Matthew 11:18,</a:t>
            </a:r>
            <a:r>
              <a:rPr lang="en-US" sz="1200" kern="1200" baseline="0" dirty="0" smtClean="0">
                <a:solidFill>
                  <a:schemeClr val="tx1"/>
                </a:solidFill>
                <a:effectLst/>
                <a:latin typeface="+mn-lt"/>
                <a:ea typeface="+mn-ea"/>
                <a:cs typeface="+mn-cs"/>
              </a:rPr>
              <a:t> 1</a:t>
            </a:r>
            <a:r>
              <a:rPr lang="en-US" sz="1200" kern="1200" dirty="0" smtClean="0">
                <a:solidFill>
                  <a:schemeClr val="tx1"/>
                </a:solidFill>
                <a:effectLst/>
                <a:latin typeface="+mn-lt"/>
                <a:ea typeface="+mn-ea"/>
                <a:cs typeface="+mn-cs"/>
              </a:rPr>
              <a:t>9; False supposition, </a:t>
            </a:r>
            <a:r>
              <a:rPr lang="en-US" sz="1200" u="sng" kern="1200" dirty="0" smtClean="0">
                <a:solidFill>
                  <a:schemeClr val="tx1"/>
                </a:solidFill>
                <a:effectLst/>
                <a:latin typeface="+mn-lt"/>
                <a:ea typeface="+mn-ea"/>
                <a:cs typeface="+mn-cs"/>
              </a:rPr>
              <a:t>Acts 2:13</a:t>
            </a:r>
            <a:r>
              <a:rPr lang="en-US" sz="1200" kern="1200" dirty="0" smtClean="0">
                <a:solidFill>
                  <a:schemeClr val="tx1"/>
                </a:solidFill>
                <a:effectLst/>
                <a:latin typeface="+mn-lt"/>
                <a:ea typeface="+mn-ea"/>
                <a:cs typeface="+mn-cs"/>
              </a:rPr>
              <a:t>; God’s ministers were slandered, Romans 3:8).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4AD7BE-36CE-4557-A0C6-0D4D25B7B748}" type="slidenum">
              <a:rPr lang="en-US" smtClean="0"/>
              <a:t>1</a:t>
            </a:fld>
            <a:endParaRPr lang="en-US"/>
          </a:p>
        </p:txBody>
      </p:sp>
    </p:spTree>
    <p:extLst>
      <p:ext uri="{BB962C8B-B14F-4D97-AF65-F5344CB8AC3E}">
        <p14:creationId xmlns:p14="http://schemas.microsoft.com/office/powerpoint/2010/main" val="2158466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CFAE18-B5F3-4707-95E4-028DAED9F884}" type="slidenum">
              <a:rPr lang="en-US" altLang="en-US"/>
              <a:pPr/>
              <a:t>11</a:t>
            </a:fld>
            <a:endParaRPr lang="en-US" altLang="en-US"/>
          </a:p>
        </p:txBody>
      </p:sp>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p:txBody>
          <a:bodyPr/>
          <a:lstStyle/>
          <a:p>
            <a:pPr>
              <a:lnSpc>
                <a:spcPct val="90000"/>
              </a:lnSpc>
            </a:pPr>
            <a:r>
              <a:rPr lang="en-US" altLang="en-US" sz="1000"/>
              <a:t>After Acts 2, the day of Pentecost, the kingdom-church is spoken of as something in existence.</a:t>
            </a:r>
          </a:p>
          <a:p>
            <a:pPr>
              <a:lnSpc>
                <a:spcPct val="90000"/>
              </a:lnSpc>
            </a:pPr>
            <a:endParaRPr lang="en-US" altLang="en-US" sz="1000"/>
          </a:p>
          <a:p>
            <a:pPr>
              <a:lnSpc>
                <a:spcPct val="90000"/>
              </a:lnSpc>
            </a:pPr>
            <a:r>
              <a:rPr lang="en-US" altLang="en-US" sz="1000"/>
              <a:t>[CLICK] Acts 2:47, “praising God and having favor with all the people. And the Lord added to the church daily those who were being saved.”</a:t>
            </a:r>
          </a:p>
          <a:p>
            <a:pPr>
              <a:lnSpc>
                <a:spcPct val="90000"/>
              </a:lnSpc>
            </a:pPr>
            <a:endParaRPr lang="en-US" altLang="en-US" sz="1000"/>
          </a:p>
          <a:p>
            <a:pPr>
              <a:lnSpc>
                <a:spcPct val="90000"/>
              </a:lnSpc>
            </a:pPr>
            <a:r>
              <a:rPr lang="en-US" altLang="en-US" sz="1000"/>
              <a:t>[CLICK] Acts 5:11, “So great fear came upon all the church and upon all who heard these things.”</a:t>
            </a:r>
          </a:p>
          <a:p>
            <a:pPr>
              <a:lnSpc>
                <a:spcPct val="90000"/>
              </a:lnSpc>
            </a:pPr>
            <a:r>
              <a:rPr lang="en-US" altLang="en-US" sz="1000"/>
              <a:t>[CLICK] Acts 8:1, “Now Saul was consenting to his death. At that time a great persecution arose against the church which was at Jerusalem; and they were all scattered throughout the regions of Judea and Samaria, except the apostles.”</a:t>
            </a:r>
          </a:p>
          <a:p>
            <a:pPr>
              <a:lnSpc>
                <a:spcPct val="90000"/>
              </a:lnSpc>
            </a:pPr>
            <a:r>
              <a:rPr lang="en-US" altLang="en-US" sz="1000"/>
              <a:t>[CLICK] Acts 14:22, “strengthening the souls of the disciples, exhorting them to continue in the faith, and saying, "We must through many tribulations enter the kingdom of God.”</a:t>
            </a:r>
          </a:p>
          <a:p>
            <a:pPr>
              <a:lnSpc>
                <a:spcPct val="90000"/>
              </a:lnSpc>
            </a:pPr>
            <a:endParaRPr lang="en-US" altLang="en-US" sz="1000"/>
          </a:p>
          <a:p>
            <a:pPr>
              <a:lnSpc>
                <a:spcPct val="90000"/>
              </a:lnSpc>
            </a:pPr>
            <a:r>
              <a:rPr lang="en-US" altLang="en-US" sz="1000"/>
              <a:t>[CLICK] Acts 28:31, “preaching the kingdom of God and teaching the things which concern the Lord Jesus Christ with all confidence, no one forbidding him.”</a:t>
            </a:r>
          </a:p>
          <a:p>
            <a:pPr>
              <a:lnSpc>
                <a:spcPct val="90000"/>
              </a:lnSpc>
            </a:pPr>
            <a:endParaRPr lang="en-US" altLang="en-US" sz="1000"/>
          </a:p>
          <a:p>
            <a:pPr>
              <a:lnSpc>
                <a:spcPct val="90000"/>
              </a:lnSpc>
            </a:pPr>
            <a:r>
              <a:rPr lang="en-US" altLang="en-US" sz="1000"/>
              <a:t>[CLICK] Col. 1:13, “He has delivered us from the power of darkness and conveyed us into the kingdom of the Son of His love”</a:t>
            </a:r>
          </a:p>
          <a:p>
            <a:pPr>
              <a:lnSpc>
                <a:spcPct val="90000"/>
              </a:lnSpc>
            </a:pPr>
            <a:r>
              <a:rPr lang="en-US" altLang="en-US" sz="1000"/>
              <a:t>Col. 4:11, “These are my only fellow workers for the kingdom of God who are of the circumcision; they have proved to be a comfort to me.”</a:t>
            </a:r>
          </a:p>
          <a:p>
            <a:pPr>
              <a:lnSpc>
                <a:spcPct val="90000"/>
              </a:lnSpc>
            </a:pPr>
            <a:r>
              <a:rPr lang="en-US" altLang="en-US" sz="1000"/>
              <a:t>Rev. 1:9, “I, John, both your brother and companion in the tribulation and kingdom and patience of Jesus Christ, was on the island that is called Patmos for the word of God and for the testimony of Jesus Christ.”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From Isaiah to Micah to Joel to Matthew 16:18 the house of God/church was still not built.  The future tense shows Jesus had not yet built it. He did not say, “I have built My church.”</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But then something happened as men and women were translated into His kingdom…which is the church (v. 18). The use of “kingdom” and “church” in both passages show they are the same. </a:t>
            </a:r>
            <a:endParaRPr lang="en-US" dirty="0"/>
          </a:p>
        </p:txBody>
      </p:sp>
      <p:sp>
        <p:nvSpPr>
          <p:cNvPr id="4" name="Slide Number Placeholder 3"/>
          <p:cNvSpPr>
            <a:spLocks noGrp="1"/>
          </p:cNvSpPr>
          <p:nvPr>
            <p:ph type="sldNum" sz="quarter" idx="10"/>
          </p:nvPr>
        </p:nvSpPr>
        <p:spPr/>
        <p:txBody>
          <a:bodyPr/>
          <a:lstStyle/>
          <a:p>
            <a:fld id="{1B4AD7BE-36CE-4557-A0C6-0D4D25B7B748}" type="slidenum">
              <a:rPr lang="en-US" smtClean="0"/>
              <a:t>12</a:t>
            </a:fld>
            <a:endParaRPr lang="en-US"/>
          </a:p>
        </p:txBody>
      </p:sp>
    </p:spTree>
    <p:extLst>
      <p:ext uri="{BB962C8B-B14F-4D97-AF65-F5344CB8AC3E}">
        <p14:creationId xmlns:p14="http://schemas.microsoft.com/office/powerpoint/2010/main" val="1944003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you can see, all these started a long time after the New Testament. Protestant denominationalism is too new to be true.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4AD7BE-36CE-4557-A0C6-0D4D25B7B74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589387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Psalm 127:1, “Unless the LORD builds the house, They labor in vain who build it; Unless the LORD guards the city, The watchman stays awake in vain.” "I am the vine, you are the branches. He who abides in Me, and I in him, bears much fruit; for without Me you can do nothing” (Jn. 15:5). “Not that we are sufficient of ourselves to think of anything as being from ourselves, but our sufficiency is from God” (2 Cor. 3:5).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church was not conceived in man, but in God. Founded by Jesus, not man. It is God planned…Christ built. </a:t>
            </a:r>
            <a:r>
              <a:rPr lang="en-US" sz="1200" b="1" kern="1200" dirty="0" smtClean="0">
                <a:solidFill>
                  <a:schemeClr val="tx1"/>
                </a:solidFill>
                <a:effectLst/>
                <a:latin typeface="+mn-lt"/>
                <a:ea typeface="+mn-ea"/>
                <a:cs typeface="+mn-cs"/>
              </a:rPr>
              <a:t>The Challenge:</a:t>
            </a:r>
            <a:r>
              <a:rPr lang="en-US" sz="1200" kern="1200" dirty="0" smtClean="0">
                <a:solidFill>
                  <a:schemeClr val="tx1"/>
                </a:solidFill>
                <a:effectLst/>
                <a:latin typeface="+mn-lt"/>
                <a:ea typeface="+mn-ea"/>
                <a:cs typeface="+mn-cs"/>
              </a:rPr>
              <a:t> Name one thing we teach that originated with Alexander Campbell.</a:t>
            </a:r>
            <a:endParaRPr lang="en-US" dirty="0"/>
          </a:p>
        </p:txBody>
      </p:sp>
      <p:sp>
        <p:nvSpPr>
          <p:cNvPr id="4" name="Slide Number Placeholder 3"/>
          <p:cNvSpPr>
            <a:spLocks noGrp="1"/>
          </p:cNvSpPr>
          <p:nvPr>
            <p:ph type="sldNum" sz="quarter" idx="10"/>
          </p:nvPr>
        </p:nvSpPr>
        <p:spPr/>
        <p:txBody>
          <a:bodyPr/>
          <a:lstStyle/>
          <a:p>
            <a:fld id="{1B4AD7BE-36CE-4557-A0C6-0D4D25B7B748}" type="slidenum">
              <a:rPr lang="en-US" smtClean="0"/>
              <a:t>3</a:t>
            </a:fld>
            <a:endParaRPr lang="en-US"/>
          </a:p>
        </p:txBody>
      </p:sp>
    </p:spTree>
    <p:extLst>
      <p:ext uri="{BB962C8B-B14F-4D97-AF65-F5344CB8AC3E}">
        <p14:creationId xmlns:p14="http://schemas.microsoft.com/office/powerpoint/2010/main" val="811114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PROJECT</a:t>
            </a:r>
            <a:r>
              <a:rPr lang="en-US" sz="1200" kern="1200" dirty="0" smtClean="0">
                <a:solidFill>
                  <a:schemeClr val="tx1"/>
                </a:solidFill>
                <a:effectLst/>
                <a:latin typeface="+mn-lt"/>
                <a:ea typeface="+mn-ea"/>
                <a:cs typeface="+mn-cs"/>
              </a:rPr>
              <a:t>: WHAT? What is it and whose is it? It is the Lord’s House! Psalm 127:1. Carefully read the prophetic language. This house is not just established. Many things have been established only to fall. But what does the Scripture say but, “on the top of the mountains” (v. 1).  What a glorious expression of this house. Ezekiel speaks of this high rising glory in another kind of image (Ezek. 17:22, 23). </a:t>
            </a:r>
          </a:p>
          <a:p>
            <a:r>
              <a:rPr lang="en-US" sz="1200" b="1" kern="1200" dirty="0" smtClean="0">
                <a:solidFill>
                  <a:schemeClr val="tx1"/>
                </a:solidFill>
                <a:effectLst/>
                <a:latin typeface="+mn-lt"/>
                <a:ea typeface="+mn-ea"/>
                <a:cs typeface="+mn-cs"/>
              </a:rPr>
              <a:t>How high is the Lord’s house [click]? </a:t>
            </a:r>
            <a:r>
              <a:rPr lang="en-US" sz="1200" kern="1200" dirty="0" smtClean="0">
                <a:solidFill>
                  <a:schemeClr val="tx1"/>
                </a:solidFill>
                <a:effectLst/>
                <a:latin typeface="+mn-lt"/>
                <a:ea typeface="+mn-ea"/>
                <a:cs typeface="+mn-cs"/>
              </a:rPr>
              <a:t>It rises above the mountains of idolatry (4:5). God’s house is a mountain that is seen as rising above all other mountains of Old Testament times (Ps. 68:15-18). It rises above the glory of the Old Testament temple. Haggai [ha-</a:t>
            </a:r>
            <a:r>
              <a:rPr lang="en-US" sz="1200" kern="1200" dirty="0" err="1" smtClean="0">
                <a:solidFill>
                  <a:schemeClr val="tx1"/>
                </a:solidFill>
                <a:effectLst/>
                <a:latin typeface="+mn-lt"/>
                <a:ea typeface="+mn-ea"/>
                <a:cs typeface="+mn-cs"/>
              </a:rPr>
              <a:t>gē</a:t>
            </a:r>
            <a:r>
              <a:rPr lang="en-US" sz="1200" kern="1200" dirty="0" smtClean="0">
                <a:solidFill>
                  <a:schemeClr val="tx1"/>
                </a:solidFill>
                <a:effectLst/>
                <a:latin typeface="+mn-lt"/>
                <a:ea typeface="+mn-ea"/>
                <a:cs typeface="+mn-cs"/>
              </a:rPr>
              <a:t>-ˌī] speaks this way, “The glory of this latter temple shall be greater than the former…” (Hag. 2:9). It soars higher than any political government known to man (cf. Dan. 2:35, 44; Rev. 11:15). Whatever opposes it will always ultimately end in defeat as John graphically displayed in the figure of a mountain on fire and cast into the sea (Rev. 8:8).  “This ‘mountain,’ the church of Christ, transcends all laws, schools, doctrines, religions, Synagogues of Jews and Philosophers, which seemed to rise aloft among men, like mountain-tops, yea, whatever under the sun is sublime and lofty, it will overpass, trample on, subdue to itself” (as quoted in Barnes Notes on Micah 4:1). No wonder Jesus said, “You are the light of the world. A city that is set on a hill cannot be hidden” (Matt. 5:14).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B4AD7BE-36CE-4557-A0C6-0D4D25B7B748}" type="slidenum">
              <a:rPr lang="en-US" smtClean="0"/>
              <a:t>5</a:t>
            </a:fld>
            <a:endParaRPr lang="en-US"/>
          </a:p>
        </p:txBody>
      </p:sp>
    </p:spTree>
    <p:extLst>
      <p:ext uri="{BB962C8B-B14F-4D97-AF65-F5344CB8AC3E}">
        <p14:creationId xmlns:p14="http://schemas.microsoft.com/office/powerpoint/2010/main" val="10440402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PEOPLE</a:t>
            </a:r>
            <a:r>
              <a:rPr lang="en-US" sz="1200" kern="1200" dirty="0" smtClean="0">
                <a:solidFill>
                  <a:schemeClr val="tx1"/>
                </a:solidFill>
                <a:effectLst/>
                <a:latin typeface="+mn-lt"/>
                <a:ea typeface="+mn-ea"/>
                <a:cs typeface="+mn-cs"/>
              </a:rPr>
              <a:t>: WHO? This prophecy peers down through the portal of time of the fulfillment of the third key part of the promise to Abraham (Gen. 12:3). Is it no wonder then that Jesus would commission his disciples to preach the gospel to every nation (Matt. 28:19)? Is Micah 4 and Isaiah 2 not connected with what Jesus spoke in Luke 24:47, “and that repentance and remission of sins should be preached in His name </a:t>
            </a:r>
            <a:r>
              <a:rPr lang="en-US" sz="1200" u="sng" kern="1200" dirty="0" smtClean="0">
                <a:solidFill>
                  <a:schemeClr val="tx1"/>
                </a:solidFill>
                <a:effectLst/>
                <a:latin typeface="+mn-lt"/>
                <a:ea typeface="+mn-ea"/>
                <a:cs typeface="+mn-cs"/>
              </a:rPr>
              <a:t>to all nations, beginning at Jerusalem</a:t>
            </a:r>
            <a:r>
              <a:rPr lang="en-US" sz="1200" kern="1200" dirty="0" smtClean="0">
                <a:solidFill>
                  <a:schemeClr val="tx1"/>
                </a:solidFill>
                <a:effectLst/>
                <a:latin typeface="+mn-lt"/>
                <a:ea typeface="+mn-ea"/>
                <a:cs typeface="+mn-cs"/>
              </a:rPr>
              <a:t>”? This He reiterated just prior to His ascension (Acts 1:8). </a:t>
            </a:r>
            <a:endParaRPr lang="en-US" baseline="0" dirty="0" smtClean="0"/>
          </a:p>
        </p:txBody>
      </p:sp>
      <p:sp>
        <p:nvSpPr>
          <p:cNvPr id="4" name="Slide Number Placeholder 3"/>
          <p:cNvSpPr>
            <a:spLocks noGrp="1"/>
          </p:cNvSpPr>
          <p:nvPr>
            <p:ph type="sldNum" sz="quarter" idx="10"/>
          </p:nvPr>
        </p:nvSpPr>
        <p:spPr/>
        <p:txBody>
          <a:bodyPr/>
          <a:lstStyle/>
          <a:p>
            <a:fld id="{1B4AD7BE-36CE-4557-A0C6-0D4D25B7B748}" type="slidenum">
              <a:rPr lang="en-US">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044040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PURPOSE</a:t>
            </a:r>
            <a:r>
              <a:rPr lang="en-US" sz="1200" kern="1200" dirty="0" smtClean="0">
                <a:solidFill>
                  <a:schemeClr val="tx1"/>
                </a:solidFill>
                <a:effectLst/>
                <a:latin typeface="+mn-lt"/>
                <a:ea typeface="+mn-ea"/>
                <a:cs typeface="+mn-cs"/>
              </a:rPr>
              <a:t>. He will “teach” us. Why is God building his house? It is to teach us. Is it no wonder that Jesus commission His apostles to teach the disciples all things He commanded (Matt. 28:20)?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What is significant about Micah using the word “teach” when he speaks of the purpose of this house?  It conveys that the house of God is an </a:t>
            </a:r>
            <a:r>
              <a:rPr lang="en-US" sz="1200" u="sng" kern="1200" dirty="0" smtClean="0">
                <a:solidFill>
                  <a:schemeClr val="tx1"/>
                </a:solidFill>
                <a:effectLst/>
                <a:latin typeface="+mn-lt"/>
                <a:ea typeface="+mn-ea"/>
                <a:cs typeface="+mn-cs"/>
              </a:rPr>
              <a:t>understandable</a:t>
            </a:r>
            <a:r>
              <a:rPr lang="en-US" sz="1200" kern="1200" dirty="0" smtClean="0">
                <a:solidFill>
                  <a:schemeClr val="tx1"/>
                </a:solidFill>
                <a:effectLst/>
                <a:latin typeface="+mn-lt"/>
                <a:ea typeface="+mn-ea"/>
                <a:cs typeface="+mn-cs"/>
              </a:rPr>
              <a:t> house and His law is </a:t>
            </a:r>
            <a:r>
              <a:rPr lang="en-US" sz="1200" u="sng" kern="1200" dirty="0" smtClean="0">
                <a:solidFill>
                  <a:schemeClr val="tx1"/>
                </a:solidFill>
                <a:effectLst/>
                <a:latin typeface="+mn-lt"/>
                <a:ea typeface="+mn-ea"/>
                <a:cs typeface="+mn-cs"/>
              </a:rPr>
              <a:t>clear</a:t>
            </a:r>
            <a:r>
              <a:rPr lang="en-US" sz="1200" kern="1200" dirty="0" smtClean="0">
                <a:solidFill>
                  <a:schemeClr val="tx1"/>
                </a:solidFill>
                <a:effectLst/>
                <a:latin typeface="+mn-lt"/>
                <a:ea typeface="+mn-ea"/>
                <a:cs typeface="+mn-cs"/>
              </a:rPr>
              <a:t>. It is not a house ruled by mysticism, subjectivism, speculation, or unsubstantiated thought. Remember when Jesus came and taught that “…the common people heard Him gladly” (Mk. 12:37).</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Notice that teaching involves </a:t>
            </a:r>
            <a:r>
              <a:rPr lang="en-US" sz="1200" u="sng" kern="1200" dirty="0" smtClean="0">
                <a:solidFill>
                  <a:schemeClr val="tx1"/>
                </a:solidFill>
                <a:effectLst/>
                <a:latin typeface="+mn-lt"/>
                <a:ea typeface="+mn-ea"/>
                <a:cs typeface="+mn-cs"/>
              </a:rPr>
              <a:t>judging</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rPr>
              <a:t>rebuking</a:t>
            </a:r>
            <a:r>
              <a:rPr lang="en-US" sz="1200" kern="1200" dirty="0" smtClean="0">
                <a:solidFill>
                  <a:schemeClr val="tx1"/>
                </a:solidFill>
                <a:effectLst/>
                <a:latin typeface="+mn-lt"/>
                <a:ea typeface="+mn-ea"/>
                <a:cs typeface="+mn-cs"/>
              </a:rPr>
              <a:t> (4:3). Is it not significant that Jesus emphasized that repentance needs to preached (Lk. 24:47). You show me a person who is offended with rebuke and judging and I will show you a person who is not qualified to take up residence in the house of God. God’s rebuke is what brings about the transition of peace (see Isa. 54:13). Proverbs 25:8, 9. You show me a violent religion and I will show you a religion that has not humbled itself under the teaching of God.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Notice transition of character (v. 3). </a:t>
            </a:r>
            <a:r>
              <a:rPr lang="en-US" sz="1200" i="1" kern="1200" dirty="0" smtClean="0">
                <a:solidFill>
                  <a:schemeClr val="tx1"/>
                </a:solidFill>
                <a:effectLst/>
                <a:latin typeface="+mn-lt"/>
                <a:ea typeface="+mn-ea"/>
                <a:cs typeface="+mn-cs"/>
              </a:rPr>
              <a:t>They beat their swords into plowshares.</a:t>
            </a:r>
            <a:r>
              <a:rPr lang="en-US" sz="1200" kern="1200" dirty="0" smtClean="0">
                <a:solidFill>
                  <a:schemeClr val="tx1"/>
                </a:solidFill>
                <a:effectLst/>
                <a:latin typeface="+mn-lt"/>
                <a:ea typeface="+mn-ea"/>
                <a:cs typeface="+mn-cs"/>
              </a:rPr>
              <a:t> God’s house is a house of peace. Those who learn of God seek to be peaceable sowers of the seed by plowing up the hearts of the world. They are not militants in a carnal war seeking political boundaries. Know dear friends that this prophecy is not characteristic of Islam or of ancient Catholicism. The enemies of God’s house do the reverse of what is commanded here (see Joel 3:9-13).</a:t>
            </a:r>
          </a:p>
          <a:p>
            <a:r>
              <a:rPr lang="en-US" sz="1200" b="1" kern="1200" dirty="0" smtClean="0">
                <a:solidFill>
                  <a:schemeClr val="tx1"/>
                </a:solidFill>
                <a:effectLst/>
                <a:latin typeface="+mn-lt"/>
                <a:ea typeface="+mn-ea"/>
                <a:cs typeface="+mn-cs"/>
              </a:rPr>
              <a:t>THE PLACE</a:t>
            </a:r>
            <a:r>
              <a:rPr lang="en-US" sz="1200" kern="1200" dirty="0" smtClean="0">
                <a:solidFill>
                  <a:schemeClr val="tx1"/>
                </a:solidFill>
                <a:effectLst/>
                <a:latin typeface="+mn-lt"/>
                <a:ea typeface="+mn-ea"/>
                <a:cs typeface="+mn-cs"/>
              </a:rPr>
              <a:t>. Is it hard to understand where it would begin?</a:t>
            </a:r>
            <a:endParaRPr lang="en-US" dirty="0"/>
          </a:p>
        </p:txBody>
      </p:sp>
      <p:sp>
        <p:nvSpPr>
          <p:cNvPr id="4" name="Slide Number Placeholder 3"/>
          <p:cNvSpPr>
            <a:spLocks noGrp="1"/>
          </p:cNvSpPr>
          <p:nvPr>
            <p:ph type="sldNum" sz="quarter" idx="10"/>
          </p:nvPr>
        </p:nvSpPr>
        <p:spPr/>
        <p:txBody>
          <a:bodyPr/>
          <a:lstStyle/>
          <a:p>
            <a:fld id="{1B4AD7BE-36CE-4557-A0C6-0D4D25B7B748}" type="slidenum">
              <a:rPr lang="en-US">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044040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Christ the house</a:t>
            </a:r>
            <a:r>
              <a:rPr lang="en-US" baseline="0" dirty="0" smtClean="0"/>
              <a:t> of God is lifted above all things earthly! </a:t>
            </a:r>
            <a:endParaRPr lang="en-US" dirty="0"/>
          </a:p>
        </p:txBody>
      </p:sp>
      <p:sp>
        <p:nvSpPr>
          <p:cNvPr id="4" name="Slide Number Placeholder 3"/>
          <p:cNvSpPr>
            <a:spLocks noGrp="1"/>
          </p:cNvSpPr>
          <p:nvPr>
            <p:ph type="sldNum" sz="quarter" idx="10"/>
          </p:nvPr>
        </p:nvSpPr>
        <p:spPr/>
        <p:txBody>
          <a:bodyPr/>
          <a:lstStyle/>
          <a:p>
            <a:fld id="{1B4AD7BE-36CE-4557-A0C6-0D4D25B7B748}" type="slidenum">
              <a:rPr lang="en-US" smtClean="0"/>
              <a:t>8</a:t>
            </a:fld>
            <a:endParaRPr lang="en-US"/>
          </a:p>
        </p:txBody>
      </p:sp>
    </p:spTree>
    <p:extLst>
      <p:ext uri="{BB962C8B-B14F-4D97-AF65-F5344CB8AC3E}">
        <p14:creationId xmlns:p14="http://schemas.microsoft.com/office/powerpoint/2010/main" val="18922130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PURPOSE:</a:t>
            </a:r>
            <a:r>
              <a:rPr lang="en-US" sz="1200" kern="1200" dirty="0" smtClean="0">
                <a:solidFill>
                  <a:schemeClr val="tx1"/>
                </a:solidFill>
                <a:effectLst/>
                <a:latin typeface="+mn-lt"/>
                <a:ea typeface="+mn-ea"/>
                <a:cs typeface="+mn-cs"/>
              </a:rPr>
              <a:t> Incidentally, after these people were being taught and trained in the gospel, did they go about beating their swords into plowshares? As Christ was developed, they walked in His name. As they walked in His name, they put their carnal political pride down and became farmers in the world of souls. As they were persecuted they went about preaching the word, not plundering the world (Acts 8:3, 4). They had become God’s plow to scatter the seed throughout Judea, Samaria and to every nation under heaven. It is no coincidence that Philip is mentioned as preaching to the Samaritans and then to a man all the way from Ethiopia. </a:t>
            </a:r>
          </a:p>
          <a:p>
            <a:r>
              <a:rPr lang="en-US" sz="1200" b="1" kern="1200" dirty="0" smtClean="0">
                <a:solidFill>
                  <a:schemeClr val="tx1"/>
                </a:solidFill>
                <a:effectLst/>
                <a:latin typeface="+mn-lt"/>
                <a:ea typeface="+mn-ea"/>
                <a:cs typeface="+mn-cs"/>
              </a:rPr>
              <a:t>THE PLACE:</a:t>
            </a:r>
            <a:r>
              <a:rPr lang="en-US" sz="1200" kern="1200" dirty="0" smtClean="0">
                <a:solidFill>
                  <a:schemeClr val="tx1"/>
                </a:solidFill>
                <a:effectLst/>
                <a:latin typeface="+mn-lt"/>
                <a:ea typeface="+mn-ea"/>
                <a:cs typeface="+mn-cs"/>
              </a:rPr>
              <a:t> God’s church began in Jerusalem. What does this tell you about a church that began in Germany, Switzerland, New York, South Carolina or Los Angeles? </a:t>
            </a:r>
          </a:p>
          <a:p>
            <a:r>
              <a:rPr lang="en-US" sz="1200" kern="1200" dirty="0" smtClean="0">
                <a:solidFill>
                  <a:schemeClr val="tx1"/>
                </a:solidFill>
                <a:effectLst/>
                <a:latin typeface="+mn-lt"/>
                <a:ea typeface="+mn-ea"/>
                <a:cs typeface="+mn-cs"/>
              </a:rPr>
              <a:t>The church of Christ did not begin with a man called Campbell, but with the God-Man known as Jesus Christ. It was established in the first century and men have been added to in every generation where they are taught and obey the gospel. “…The churches of Christ greet you” (Rom. 16:16).</a:t>
            </a:r>
            <a:endParaRPr lang="en-US" baseline="0" dirty="0" smtClean="0"/>
          </a:p>
        </p:txBody>
      </p:sp>
      <p:sp>
        <p:nvSpPr>
          <p:cNvPr id="4" name="Slide Number Placeholder 3"/>
          <p:cNvSpPr>
            <a:spLocks noGrp="1"/>
          </p:cNvSpPr>
          <p:nvPr>
            <p:ph type="sldNum" sz="quarter" idx="10"/>
          </p:nvPr>
        </p:nvSpPr>
        <p:spPr/>
        <p:txBody>
          <a:bodyPr/>
          <a:lstStyle/>
          <a:p>
            <a:fld id="{1B4AD7BE-36CE-4557-A0C6-0D4D25B7B748}" type="slidenum">
              <a:rPr lang="en-US" smtClean="0"/>
              <a:t>9</a:t>
            </a:fld>
            <a:endParaRPr lang="en-US"/>
          </a:p>
        </p:txBody>
      </p:sp>
    </p:spTree>
    <p:extLst>
      <p:ext uri="{BB962C8B-B14F-4D97-AF65-F5344CB8AC3E}">
        <p14:creationId xmlns:p14="http://schemas.microsoft.com/office/powerpoint/2010/main" val="384036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351935-05F9-42E0-B6A4-8149D6AEEE33}" type="slidenum">
              <a:rPr lang="en-US" altLang="en-US"/>
              <a:pPr/>
              <a:t>10</a:t>
            </a:fld>
            <a:endParaRPr lang="en-US" altLang="en-US"/>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pPr>
              <a:lnSpc>
                <a:spcPct val="90000"/>
              </a:lnSpc>
            </a:pPr>
            <a:r>
              <a:rPr lang="en-US" altLang="en-US" sz="900" dirty="0"/>
              <a:t>[CLICK] 2 Samuel 7:12-16 is a Messianic promise that would initially be fulfilled in Solomon but ultimate and fully completed in only Christ’s kingdom.  The establishing of the kingdom forever is only fully applicable to Christ who is the seed of David (cf. Acts 13:22, 23).</a:t>
            </a:r>
          </a:p>
          <a:p>
            <a:pPr>
              <a:lnSpc>
                <a:spcPct val="90000"/>
              </a:lnSpc>
            </a:pPr>
            <a:endParaRPr lang="en-US" altLang="en-US" sz="900" dirty="0"/>
          </a:p>
          <a:p>
            <a:pPr>
              <a:lnSpc>
                <a:spcPct val="90000"/>
              </a:lnSpc>
            </a:pPr>
            <a:r>
              <a:rPr lang="en-US" altLang="en-US" sz="900" dirty="0"/>
              <a:t>[CLICK] Isaiah spoke of the period: last days, the project: the house of God, the people: all nations and the place: Jerusalem. He also spoke of the kingdom in 9:6, 7 and prepared the people for a government that would have no end, a kingdom that is forever. He tells us that it would be established in judgment and justice from that time forward, even forever.</a:t>
            </a:r>
          </a:p>
          <a:p>
            <a:pPr>
              <a:lnSpc>
                <a:spcPct val="90000"/>
              </a:lnSpc>
            </a:pPr>
            <a:endParaRPr lang="en-US" altLang="en-US" sz="900" dirty="0"/>
          </a:p>
          <a:p>
            <a:pPr>
              <a:lnSpc>
                <a:spcPct val="90000"/>
              </a:lnSpc>
            </a:pPr>
            <a:r>
              <a:rPr lang="en-US" altLang="en-US" sz="900" dirty="0"/>
              <a:t>That means that what Jesus established as justice in the first-century is justice from then on, even forever. If I preach a gospel or lesson that is not in full agreement with what was true when the Christ came, then I am a false teacher. Likewise, if you are believing something to be just and true today that is not fully in agreement with what Christ established in the first-century then you are a “false believer.” It cuts both ways you see! What a fearful yet exciting task God has placed upon us. Our faith is older than us. It goes back to what the prophets of old looked into. </a:t>
            </a:r>
          </a:p>
          <a:p>
            <a:pPr>
              <a:lnSpc>
                <a:spcPct val="90000"/>
              </a:lnSpc>
            </a:pPr>
            <a:endParaRPr lang="en-US" altLang="en-US" sz="900" dirty="0"/>
          </a:p>
          <a:p>
            <a:pPr>
              <a:lnSpc>
                <a:spcPct val="90000"/>
              </a:lnSpc>
            </a:pPr>
            <a:r>
              <a:rPr lang="en-US" altLang="en-US" sz="900" dirty="0"/>
              <a:t>[CLICK] Daniel 2:44, “And in the days of these kings the God of heaven will set up a kingdom which shall never be destroyed; and the kingdom shall not be left to other people; it shall break in pieces and consume all these kingdoms, and it shall stand forever.” During the Babylonian reign, Daniel prophesied that His kingdom would break in pieces all others and that it shall stand forever.</a:t>
            </a:r>
          </a:p>
          <a:p>
            <a:pPr>
              <a:lnSpc>
                <a:spcPct val="90000"/>
              </a:lnSpc>
            </a:pPr>
            <a:endParaRPr lang="en-US" altLang="en-US" sz="900" dirty="0"/>
          </a:p>
          <a:p>
            <a:pPr>
              <a:lnSpc>
                <a:spcPct val="90000"/>
              </a:lnSpc>
            </a:pPr>
            <a:r>
              <a:rPr lang="en-US" altLang="en-US" sz="900" dirty="0"/>
              <a:t>[CLICK] John the Baptist said, “Repent, for the kingdom of heaven is at hand!” (Matt. 3:2)</a:t>
            </a:r>
          </a:p>
          <a:p>
            <a:pPr>
              <a:lnSpc>
                <a:spcPct val="90000"/>
              </a:lnSpc>
            </a:pPr>
            <a:r>
              <a:rPr lang="en-US" altLang="en-US" sz="900" dirty="0"/>
              <a:t>[CLICK] Not much longer than this, Jesus said, And He said to them, "Assuredly, I say to you that there are some standing here who will not taste death till they see the kingdom of God present with power." (Mk. 9:1).</a:t>
            </a:r>
          </a:p>
          <a:p>
            <a:pPr>
              <a:lnSpc>
                <a:spcPct val="90000"/>
              </a:lnSpc>
            </a:pPr>
            <a:r>
              <a:rPr lang="en-US" altLang="en-US" sz="900" dirty="0"/>
              <a:t>[CLICK] Jesus likewise spoke of the church as a future reality in Matt. 16:18. </a:t>
            </a:r>
          </a:p>
          <a:p>
            <a:pPr>
              <a:lnSpc>
                <a:spcPct val="90000"/>
              </a:lnSpc>
            </a:pPr>
            <a:r>
              <a:rPr lang="en-US" altLang="en-US" sz="900" dirty="0"/>
              <a:t>[CLICK] Those prophesies became a reality on the day of Pentecost as Peter identified then that Jesus was reigning on the throne.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abriola" panose="04040605051002020D02" pitchFamily="82" charset="0"/>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6D1C2EA0-3276-4EF0-8868-2276FE6B291E}" type="datetimeFigureOut">
              <a:rPr lang="en-US" smtClean="0"/>
              <a:t>2/20/2016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23F47F3-CFA6-4FE8-815B-4AD3533A581D}" type="slidenum">
              <a:rPr lang="en-US" smtClean="0"/>
              <a:t>‹#›</a:t>
            </a:fld>
            <a:endParaRPr lang="en-US"/>
          </a:p>
        </p:txBody>
      </p:sp>
    </p:spTree>
    <p:extLst>
      <p:ext uri="{BB962C8B-B14F-4D97-AF65-F5344CB8AC3E}">
        <p14:creationId xmlns:p14="http://schemas.microsoft.com/office/powerpoint/2010/main" val="3117728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138D3A41-8190-4CD1-94F3-0CF0014A8B1B}" type="slidenum">
              <a:rPr lang="en-US" altLang="en-US"/>
              <a:pPr/>
              <a:t>‹#›</a:t>
            </a:fld>
            <a:endParaRPr lang="en-US" altLang="en-US"/>
          </a:p>
        </p:txBody>
      </p:sp>
    </p:spTree>
    <p:extLst>
      <p:ext uri="{BB962C8B-B14F-4D97-AF65-F5344CB8AC3E}">
        <p14:creationId xmlns:p14="http://schemas.microsoft.com/office/powerpoint/2010/main" val="2082050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F64A0C2-8F95-468A-A32D-DB7100BC25DC}" type="slidenum">
              <a:rPr lang="en-US" altLang="en-US"/>
              <a:pPr/>
              <a:t>‹#›</a:t>
            </a:fld>
            <a:endParaRPr lang="en-US" altLang="en-US"/>
          </a:p>
        </p:txBody>
      </p:sp>
    </p:spTree>
    <p:extLst>
      <p:ext uri="{BB962C8B-B14F-4D97-AF65-F5344CB8AC3E}">
        <p14:creationId xmlns:p14="http://schemas.microsoft.com/office/powerpoint/2010/main" val="2161935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43808F6-DC54-4522-A308-0655C6F3D704}" type="slidenum">
              <a:rPr lang="en-US" altLang="en-US"/>
              <a:pPr/>
              <a:t>‹#›</a:t>
            </a:fld>
            <a:endParaRPr lang="en-US" altLang="en-US"/>
          </a:p>
        </p:txBody>
      </p:sp>
    </p:spTree>
    <p:extLst>
      <p:ext uri="{BB962C8B-B14F-4D97-AF65-F5344CB8AC3E}">
        <p14:creationId xmlns:p14="http://schemas.microsoft.com/office/powerpoint/2010/main" val="1148860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1837F7A-3C10-423B-911F-6509FF8EB929}" type="slidenum">
              <a:rPr lang="en-US" altLang="en-US"/>
              <a:pPr/>
              <a:t>‹#›</a:t>
            </a:fld>
            <a:endParaRPr lang="en-US" altLang="en-US"/>
          </a:p>
        </p:txBody>
      </p:sp>
    </p:spTree>
    <p:extLst>
      <p:ext uri="{BB962C8B-B14F-4D97-AF65-F5344CB8AC3E}">
        <p14:creationId xmlns:p14="http://schemas.microsoft.com/office/powerpoint/2010/main" val="1396337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85486527-DC46-45BC-A7D9-3A8D6FAE40DE}" type="slidenum">
              <a:rPr lang="en-US" altLang="en-US"/>
              <a:pPr/>
              <a:t>‹#›</a:t>
            </a:fld>
            <a:endParaRPr lang="en-US" altLang="en-US"/>
          </a:p>
        </p:txBody>
      </p:sp>
    </p:spTree>
    <p:extLst>
      <p:ext uri="{BB962C8B-B14F-4D97-AF65-F5344CB8AC3E}">
        <p14:creationId xmlns:p14="http://schemas.microsoft.com/office/powerpoint/2010/main" val="8523128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33E7952-3108-4FE0-BB2F-448A9DD6E2F1}" type="slidenum">
              <a:rPr lang="en-US" altLang="en-US"/>
              <a:pPr/>
              <a:t>‹#›</a:t>
            </a:fld>
            <a:endParaRPr lang="en-US" altLang="en-US"/>
          </a:p>
        </p:txBody>
      </p:sp>
    </p:spTree>
    <p:extLst>
      <p:ext uri="{BB962C8B-B14F-4D97-AF65-F5344CB8AC3E}">
        <p14:creationId xmlns:p14="http://schemas.microsoft.com/office/powerpoint/2010/main" val="786754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6D2FD74-49FE-4F16-A2BA-00CB149A7278}" type="slidenum">
              <a:rPr lang="en-US" altLang="en-US"/>
              <a:pPr/>
              <a:t>‹#›</a:t>
            </a:fld>
            <a:endParaRPr lang="en-US" altLang="en-US"/>
          </a:p>
        </p:txBody>
      </p:sp>
    </p:spTree>
    <p:extLst>
      <p:ext uri="{BB962C8B-B14F-4D97-AF65-F5344CB8AC3E}">
        <p14:creationId xmlns:p14="http://schemas.microsoft.com/office/powerpoint/2010/main" val="334367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7023BBF-01A0-4ADE-8391-9C281EDE9B59}" type="slidenum">
              <a:rPr lang="en-US" altLang="en-US"/>
              <a:pPr/>
              <a:t>‹#›</a:t>
            </a:fld>
            <a:endParaRPr lang="en-US" altLang="en-US"/>
          </a:p>
        </p:txBody>
      </p:sp>
    </p:spTree>
    <p:extLst>
      <p:ext uri="{BB962C8B-B14F-4D97-AF65-F5344CB8AC3E}">
        <p14:creationId xmlns:p14="http://schemas.microsoft.com/office/powerpoint/2010/main" val="793915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027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743199"/>
            <a:ext cx="4040188"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027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743199"/>
            <a:ext cx="4041775"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767BE275-9487-4447-A6C9-223D5C681CD4}" type="slidenum">
              <a:rPr lang="en-US" altLang="en-US"/>
              <a:pPr/>
              <a:t>‹#›</a:t>
            </a:fld>
            <a:endParaRPr lang="en-US" altLang="en-US"/>
          </a:p>
        </p:txBody>
      </p:sp>
    </p:spTree>
    <p:extLst>
      <p:ext uri="{BB962C8B-B14F-4D97-AF65-F5344CB8AC3E}">
        <p14:creationId xmlns:p14="http://schemas.microsoft.com/office/powerpoint/2010/main" val="761474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14A687B-7832-40CC-A646-513E32CDED0C}" type="slidenum">
              <a:rPr lang="en-US" altLang="en-US"/>
              <a:pPr/>
              <a:t>‹#›</a:t>
            </a:fld>
            <a:endParaRPr lang="en-US" altLang="en-US"/>
          </a:p>
        </p:txBody>
      </p:sp>
    </p:spTree>
    <p:extLst>
      <p:ext uri="{BB962C8B-B14F-4D97-AF65-F5344CB8AC3E}">
        <p14:creationId xmlns:p14="http://schemas.microsoft.com/office/powerpoint/2010/main" val="2148510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6D1C2EA0-3276-4EF0-8868-2276FE6B291E}" type="datetimeFigureOut">
              <a:rPr lang="en-US" smtClean="0"/>
              <a:t>2/20/2016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023F47F3-CFA6-4FE8-815B-4AD3533A581D}" type="slidenum">
              <a:rPr lang="en-US" smtClean="0"/>
              <a:t>‹#›</a:t>
            </a:fld>
            <a:endParaRPr lang="en-US"/>
          </a:p>
        </p:txBody>
      </p:sp>
    </p:spTree>
    <p:extLst>
      <p:ext uri="{BB962C8B-B14F-4D97-AF65-F5344CB8AC3E}">
        <p14:creationId xmlns:p14="http://schemas.microsoft.com/office/powerpoint/2010/main" val="722981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10E9188A-586D-4EAB-A8E7-047DC157D249}" type="slidenum">
              <a:rPr lang="en-US" altLang="en-US"/>
              <a:pPr/>
              <a:t>‹#›</a:t>
            </a:fld>
            <a:endParaRPr lang="en-US" altLang="en-US"/>
          </a:p>
        </p:txBody>
      </p:sp>
    </p:spTree>
    <p:extLst>
      <p:ext uri="{BB962C8B-B14F-4D97-AF65-F5344CB8AC3E}">
        <p14:creationId xmlns:p14="http://schemas.microsoft.com/office/powerpoint/2010/main" val="241779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CC245C4-2A04-4E65-82C7-C58DA57EC02C}" type="slidenum">
              <a:rPr lang="en-US" altLang="en-US"/>
              <a:pPr/>
              <a:t>‹#›</a:t>
            </a:fld>
            <a:endParaRPr lang="en-US" altLang="en-US"/>
          </a:p>
        </p:txBody>
      </p:sp>
    </p:spTree>
    <p:extLst>
      <p:ext uri="{BB962C8B-B14F-4D97-AF65-F5344CB8AC3E}">
        <p14:creationId xmlns:p14="http://schemas.microsoft.com/office/powerpoint/2010/main" val="37175409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51777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F5E9B99-AF1C-4213-BC3E-097E001C51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08771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57EC63-A404-4F30-9B59-1E3E948291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03190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193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2192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50D415-3907-4DF8-B1FE-2A4FCB3667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4104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B14E478-381F-469C-9D51-A4673880F0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1397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38D3A41-8190-4CD1-94F3-0CF0014A8B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81128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F64A0C2-8F95-468A-A32D-DB7100BC25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06472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43808F6-DC54-4522-A308-0655C6F3D70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72695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837F7A-3C10-423B-911F-6509FF8EB92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243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D1C2EA0-3276-4EF0-8868-2276FE6B291E}" type="datetimeFigureOut">
              <a:rPr lang="en-US" smtClean="0"/>
              <a:t>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47F3-CFA6-4FE8-815B-4AD3533A581D}" type="slidenum">
              <a:rPr lang="en-US" smtClean="0"/>
              <a:t>‹#›</a:t>
            </a:fld>
            <a:endParaRPr lang="en-US"/>
          </a:p>
        </p:txBody>
      </p:sp>
    </p:spTree>
    <p:extLst>
      <p:ext uri="{BB962C8B-B14F-4D97-AF65-F5344CB8AC3E}">
        <p14:creationId xmlns:p14="http://schemas.microsoft.com/office/powerpoint/2010/main" val="1572071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51777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F5E9B99-AF1C-4213-BC3E-097E001C51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887995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57EC63-A404-4F30-9B59-1E3E9482915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965704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193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2192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E50D415-3907-4DF8-B1FE-2A4FCB3667C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9096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8B14E478-381F-469C-9D51-A4673880F0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4883876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138D3A41-8190-4CD1-94F3-0CF0014A8B1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1858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2F64A0C2-8F95-468A-A32D-DB7100BC25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14965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43808F6-DC54-4522-A308-0655C6F3D70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1694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837F7A-3C10-423B-911F-6509FF8EB92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51822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5486527-DC46-45BC-A7D9-3A8D6FAE40D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30377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33E7952-3108-4FE0-BB2F-448A9DD6E2F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8873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D1C2EA0-3276-4EF0-8868-2276FE6B291E}" type="datetimeFigureOut">
              <a:rPr lang="en-US" smtClean="0"/>
              <a:t>2/20/2016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3F47F3-CFA6-4FE8-815B-4AD3533A581D}" type="slidenum">
              <a:rPr lang="en-US" smtClean="0"/>
              <a:t>‹#›</a:t>
            </a:fld>
            <a:endParaRPr lang="en-US"/>
          </a:p>
        </p:txBody>
      </p:sp>
    </p:spTree>
    <p:extLst>
      <p:ext uri="{BB962C8B-B14F-4D97-AF65-F5344CB8AC3E}">
        <p14:creationId xmlns:p14="http://schemas.microsoft.com/office/powerpoint/2010/main" val="18448564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D2FD74-49FE-4F16-A2BA-00CB149A727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42812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52600"/>
            <a:ext cx="4038600" cy="4373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7023BBF-01A0-4ADE-8391-9C281EDE9B5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54720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2027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743199"/>
            <a:ext cx="4040188"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2027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743199"/>
            <a:ext cx="4041775" cy="33829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767BE275-9487-4447-A6C9-223D5C681C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238771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314A687B-7832-40CC-A646-513E32CDED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836923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0E9188A-586D-4EAB-A8E7-047DC157D24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134030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CC245C4-2A04-4E65-82C7-C58DA57EC02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1204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D1C2EA0-3276-4EF0-8868-2276FE6B291E}" type="datetimeFigureOut">
              <a:rPr lang="en-US" smtClean="0"/>
              <a:t>2/20/2016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3F47F3-CFA6-4FE8-815B-4AD3533A581D}" type="slidenum">
              <a:rPr lang="en-US" smtClean="0"/>
              <a:t>‹#›</a:t>
            </a:fld>
            <a:endParaRPr lang="en-US"/>
          </a:p>
        </p:txBody>
      </p:sp>
    </p:spTree>
    <p:extLst>
      <p:ext uri="{BB962C8B-B14F-4D97-AF65-F5344CB8AC3E}">
        <p14:creationId xmlns:p14="http://schemas.microsoft.com/office/powerpoint/2010/main" val="3825175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2517775"/>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DF5E9B99-AF1C-4213-BC3E-097E001C51CD}" type="slidenum">
              <a:rPr lang="en-US" altLang="en-US"/>
              <a:pPr/>
              <a:t>‹#›</a:t>
            </a:fld>
            <a:endParaRPr lang="en-US" altLang="en-US"/>
          </a:p>
        </p:txBody>
      </p:sp>
    </p:spTree>
    <p:extLst>
      <p:ext uri="{BB962C8B-B14F-4D97-AF65-F5344CB8AC3E}">
        <p14:creationId xmlns:p14="http://schemas.microsoft.com/office/powerpoint/2010/main" val="111828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C57EC63-A404-4F30-9B59-1E3E94829154}" type="slidenum">
              <a:rPr lang="en-US" altLang="en-US"/>
              <a:pPr/>
              <a:t>‹#›</a:t>
            </a:fld>
            <a:endParaRPr lang="en-US" altLang="en-US"/>
          </a:p>
        </p:txBody>
      </p:sp>
    </p:spTree>
    <p:extLst>
      <p:ext uri="{BB962C8B-B14F-4D97-AF65-F5344CB8AC3E}">
        <p14:creationId xmlns:p14="http://schemas.microsoft.com/office/powerpoint/2010/main" val="2889543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19387"/>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12192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E50D415-3907-4DF8-B1FE-2A4FCB3667C6}" type="slidenum">
              <a:rPr lang="en-US" altLang="en-US"/>
              <a:pPr/>
              <a:t>‹#›</a:t>
            </a:fld>
            <a:endParaRPr lang="en-US" altLang="en-US"/>
          </a:p>
        </p:txBody>
      </p:sp>
    </p:spTree>
    <p:extLst>
      <p:ext uri="{BB962C8B-B14F-4D97-AF65-F5344CB8AC3E}">
        <p14:creationId xmlns:p14="http://schemas.microsoft.com/office/powerpoint/2010/main" val="3937225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3124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8B14E478-381F-469C-9D51-A4673880F035}" type="slidenum">
              <a:rPr lang="en-US" altLang="en-US"/>
              <a:pPr/>
              <a:t>‹#›</a:t>
            </a:fld>
            <a:endParaRPr lang="en-US" altLang="en-US"/>
          </a:p>
        </p:txBody>
      </p:sp>
    </p:spTree>
    <p:extLst>
      <p:ext uri="{BB962C8B-B14F-4D97-AF65-F5344CB8AC3E}">
        <p14:creationId xmlns:p14="http://schemas.microsoft.com/office/powerpoint/2010/main" val="1300079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2.jpe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image" Target="../media/image3.jpeg"/><Relationship Id="rId4" Type="http://schemas.openxmlformats.org/officeDocument/2006/relationships/slideLayout" Target="../slideLayouts/slideLayout17.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image" Target="../media/image2.jpeg"/><Relationship Id="rId4" Type="http://schemas.openxmlformats.org/officeDocument/2006/relationships/slideLayout" Target="../slideLayouts/slideLayout25.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10" Type="http://schemas.openxmlformats.org/officeDocument/2006/relationships/image" Target="../media/image2.jpeg"/><Relationship Id="rId4" Type="http://schemas.openxmlformats.org/officeDocument/2006/relationships/slideLayout" Target="../slideLayouts/slideLayout33.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5" Type="http://schemas.openxmlformats.org/officeDocument/2006/relationships/slideLayout" Target="../slideLayouts/slideLayout42.xml"/><Relationship Id="rId10" Type="http://schemas.openxmlformats.org/officeDocument/2006/relationships/image" Target="../media/image3.jpeg"/><Relationship Id="rId4" Type="http://schemas.openxmlformats.org/officeDocument/2006/relationships/slideLayout" Target="../slideLayouts/slideLayout41.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6D1C2EA0-3276-4EF0-8868-2276FE6B291E}" type="datetimeFigureOut">
              <a:rPr lang="en-US" smtClean="0"/>
              <a:t>2/20/2016</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23F47F3-CFA6-4FE8-815B-4AD3533A581D}" type="slidenum">
              <a:rPr lang="en-US" smtClean="0"/>
              <a:t>‹#›</a:t>
            </a:fld>
            <a:endParaRPr lang="en-US"/>
          </a:p>
        </p:txBody>
      </p:sp>
      <p:pic>
        <p:nvPicPr>
          <p:cNvPr id="1157" name="Picture 133" descr="mythbusters_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32" name="Picture 136" descr="mythbusters_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4099" name="Rectangle 3"/>
          <p:cNvSpPr>
            <a:spLocks noGrp="1" noChangeArrowheads="1"/>
          </p:cNvSpPr>
          <p:nvPr>
            <p:ph type="body" idx="1"/>
          </p:nvPr>
        </p:nvSpPr>
        <p:spPr bwMode="auto">
          <a:xfrm>
            <a:off x="457200" y="1600201"/>
            <a:ext cx="8229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37F0153-A522-4834-A1C4-35BF31F9C97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Lst>
  <p:txStyles>
    <p:titleStyle>
      <a:lvl1pPr algn="ctr" rtl="0" eaLnBrk="1" fontAlgn="base" hangingPunct="1">
        <a:spcBef>
          <a:spcPct val="0"/>
        </a:spcBef>
        <a:spcAft>
          <a:spcPct val="0"/>
        </a:spcAft>
        <a:defRPr sz="5400">
          <a:solidFill>
            <a:schemeClr val="bg1"/>
          </a:solidFill>
          <a:effectLst>
            <a:outerShdw blurRad="38100" dist="38100" dir="2700000" algn="tl">
              <a:srgbClr val="000000">
                <a:alpha val="43137"/>
              </a:srgbClr>
            </a:outerShdw>
          </a:effectLst>
          <a:latin typeface="Gabriola" panose="04040605051002020D02" pitchFamily="82" charset="0"/>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bg1"/>
          </a:solidFill>
          <a:effectLst>
            <a:outerShdw blurRad="38100" dist="38100" dir="2700000" algn="tl">
              <a:srgbClr val="000000">
                <a:alpha val="43137"/>
              </a:srgbClr>
            </a:outerShdw>
          </a:effectLst>
          <a:latin typeface="Bell Gothic Std Black" pitchFamily="34" charset="0"/>
          <a:ea typeface="+mn-ea"/>
          <a:cs typeface="+mn-cs"/>
        </a:defRPr>
      </a:lvl1pPr>
      <a:lvl2pPr marL="742950" indent="-285750" algn="l" rtl="0" eaLnBrk="1" fontAlgn="base" hangingPunct="1">
        <a:spcBef>
          <a:spcPct val="20000"/>
        </a:spcBef>
        <a:spcAft>
          <a:spcPct val="0"/>
        </a:spcAft>
        <a:buChar char="–"/>
        <a:defRPr sz="2800">
          <a:solidFill>
            <a:schemeClr val="bg1"/>
          </a:solidFill>
          <a:effectLst>
            <a:outerShdw blurRad="38100" dist="38100" dir="2700000" algn="tl">
              <a:srgbClr val="000000">
                <a:alpha val="43137"/>
              </a:srgbClr>
            </a:outerShdw>
          </a:effectLst>
          <a:latin typeface="Bell Gothic Std Black" pitchFamily="34" charset="0"/>
        </a:defRPr>
      </a:lvl2pPr>
      <a:lvl3pPr marL="1143000" indent="-228600" algn="l" rtl="0" eaLnBrk="1" fontAlgn="base" hangingPunct="1">
        <a:spcBef>
          <a:spcPct val="20000"/>
        </a:spcBef>
        <a:spcAft>
          <a:spcPct val="0"/>
        </a:spcAft>
        <a:buChar char="•"/>
        <a:defRPr sz="2400">
          <a:solidFill>
            <a:schemeClr val="bg1"/>
          </a:solidFill>
          <a:effectLst>
            <a:outerShdw blurRad="38100" dist="38100" dir="2700000" algn="tl">
              <a:srgbClr val="000000">
                <a:alpha val="43137"/>
              </a:srgbClr>
            </a:outerShdw>
          </a:effectLst>
          <a:latin typeface="Bell Gothic Std Black" pitchFamily="34" charset="0"/>
        </a:defRPr>
      </a:lvl3pPr>
      <a:lvl4pPr marL="1600200" indent="-228600" algn="l" rtl="0" eaLnBrk="1" fontAlgn="base" hangingPunct="1">
        <a:spcBef>
          <a:spcPct val="20000"/>
        </a:spcBef>
        <a:spcAft>
          <a:spcPct val="0"/>
        </a:spcAft>
        <a:buChar char="–"/>
        <a:defRPr sz="2000">
          <a:solidFill>
            <a:schemeClr val="bg1"/>
          </a:solidFill>
          <a:effectLst>
            <a:outerShdw blurRad="38100" dist="38100" dir="2700000" algn="tl">
              <a:srgbClr val="000000">
                <a:alpha val="43137"/>
              </a:srgbClr>
            </a:outerShdw>
          </a:effectLst>
          <a:latin typeface="Bell Gothic Std Black" pitchFamily="34" charset="0"/>
        </a:defRPr>
      </a:lvl4pPr>
      <a:lvl5pPr marL="2057400" indent="-228600" algn="l" rtl="0" eaLnBrk="1" fontAlgn="base" hangingPunct="1">
        <a:spcBef>
          <a:spcPct val="20000"/>
        </a:spcBef>
        <a:spcAft>
          <a:spcPct val="0"/>
        </a:spcAft>
        <a:buChar char="»"/>
        <a:defRPr sz="2000">
          <a:solidFill>
            <a:schemeClr val="bg1"/>
          </a:solidFill>
          <a:effectLst>
            <a:outerShdw blurRad="38100" dist="38100" dir="2700000" algn="tl">
              <a:srgbClr val="000000">
                <a:alpha val="43137"/>
              </a:srgbClr>
            </a:outerShdw>
          </a:effectLst>
          <a:latin typeface="Bell Gothic Std Black"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42" name="Picture 82" descr="unshakeable message_cb"/>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752600"/>
            <a:ext cx="8229600" cy="437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17A5D87-8312-40F4-8B06-0EE5E50F64E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Lst>
  <p:txStyles>
    <p:titleStyle>
      <a:lvl1pPr algn="ctr" rtl="0" eaLnBrk="1" fontAlgn="base" hangingPunct="1">
        <a:spcBef>
          <a:spcPct val="0"/>
        </a:spcBef>
        <a:spcAft>
          <a:spcPct val="0"/>
        </a:spcAft>
        <a:defRPr sz="4800">
          <a:solidFill>
            <a:schemeClr val="bg1"/>
          </a:solidFill>
          <a:effectLst>
            <a:outerShdw blurRad="38100" dist="38100" dir="2700000" algn="tl">
              <a:srgbClr val="000000">
                <a:alpha val="43137"/>
              </a:srgbClr>
            </a:outerShdw>
          </a:effectLst>
          <a:latin typeface="Bauhaus 93" panose="04030905020B02020C02" pitchFamily="82" charset="0"/>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bg1"/>
          </a:solidFill>
          <a:effectLst>
            <a:outerShdw blurRad="38100" dist="38100" dir="2700000" algn="tl">
              <a:srgbClr val="000000">
                <a:alpha val="43137"/>
              </a:srgbClr>
            </a:outerShdw>
          </a:effectLst>
          <a:latin typeface="Bell Gothic Std Black" pitchFamily="34" charset="0"/>
          <a:ea typeface="+mn-ea"/>
          <a:cs typeface="+mn-cs"/>
        </a:defRPr>
      </a:lvl1pPr>
      <a:lvl2pPr marL="742950" indent="-285750" algn="l" rtl="0" eaLnBrk="1" fontAlgn="base" hangingPunct="1">
        <a:spcBef>
          <a:spcPct val="20000"/>
        </a:spcBef>
        <a:spcAft>
          <a:spcPct val="0"/>
        </a:spcAft>
        <a:buChar char="–"/>
        <a:defRPr sz="2800">
          <a:solidFill>
            <a:schemeClr val="bg1"/>
          </a:solidFill>
          <a:effectLst>
            <a:outerShdw blurRad="38100" dist="38100" dir="2700000" algn="tl">
              <a:srgbClr val="000000">
                <a:alpha val="43137"/>
              </a:srgbClr>
            </a:outerShdw>
          </a:effectLst>
          <a:latin typeface="Bell Gothic Std Black" pitchFamily="34" charset="0"/>
        </a:defRPr>
      </a:lvl2pPr>
      <a:lvl3pPr marL="1143000" indent="-228600" algn="l" rtl="0" eaLnBrk="1" fontAlgn="base" hangingPunct="1">
        <a:spcBef>
          <a:spcPct val="20000"/>
        </a:spcBef>
        <a:spcAft>
          <a:spcPct val="0"/>
        </a:spcAft>
        <a:buChar char="•"/>
        <a:defRPr sz="2400">
          <a:solidFill>
            <a:schemeClr val="bg1"/>
          </a:solidFill>
          <a:effectLst>
            <a:outerShdw blurRad="38100" dist="38100" dir="2700000" algn="tl">
              <a:srgbClr val="000000">
                <a:alpha val="43137"/>
              </a:srgbClr>
            </a:outerShdw>
          </a:effectLst>
          <a:latin typeface="Bell Gothic Std Black" pitchFamily="34" charset="0"/>
        </a:defRPr>
      </a:lvl3pPr>
      <a:lvl4pPr marL="1600200" indent="-228600" algn="l" rtl="0" eaLnBrk="1" fontAlgn="base" hangingPunct="1">
        <a:spcBef>
          <a:spcPct val="20000"/>
        </a:spcBef>
        <a:spcAft>
          <a:spcPct val="0"/>
        </a:spcAft>
        <a:buChar char="–"/>
        <a:defRPr sz="2000">
          <a:solidFill>
            <a:schemeClr val="bg1"/>
          </a:solidFill>
          <a:effectLst>
            <a:outerShdw blurRad="38100" dist="38100" dir="2700000" algn="tl">
              <a:srgbClr val="000000">
                <a:alpha val="43137"/>
              </a:srgbClr>
            </a:outerShdw>
          </a:effectLst>
          <a:latin typeface="Bell Gothic Std Black" pitchFamily="34" charset="0"/>
        </a:defRPr>
      </a:lvl4pPr>
      <a:lvl5pPr marL="2057400" indent="-228600" algn="l" rtl="0" eaLnBrk="1" fontAlgn="base" hangingPunct="1">
        <a:spcBef>
          <a:spcPct val="20000"/>
        </a:spcBef>
        <a:spcAft>
          <a:spcPct val="0"/>
        </a:spcAft>
        <a:buChar char="»"/>
        <a:defRPr sz="2000">
          <a:solidFill>
            <a:schemeClr val="bg1"/>
          </a:solidFill>
          <a:effectLst>
            <a:outerShdw blurRad="38100" dist="38100" dir="2700000" algn="tl">
              <a:srgbClr val="000000">
                <a:alpha val="43137"/>
              </a:srgbClr>
            </a:outerShdw>
          </a:effectLst>
          <a:latin typeface="Bell Gothic Std Black"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32" name="Picture 136" descr="mythbusters_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4099" name="Rectangle 3"/>
          <p:cNvSpPr>
            <a:spLocks noGrp="1" noChangeArrowheads="1"/>
          </p:cNvSpPr>
          <p:nvPr>
            <p:ph type="body" idx="1"/>
          </p:nvPr>
        </p:nvSpPr>
        <p:spPr bwMode="auto">
          <a:xfrm>
            <a:off x="457200" y="1600201"/>
            <a:ext cx="8229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37F0153-A522-4834-A1C4-35BF31F9C9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82380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txStyles>
    <p:titleStyle>
      <a:lvl1pPr algn="ctr" rtl="0" eaLnBrk="1" fontAlgn="base" hangingPunct="1">
        <a:spcBef>
          <a:spcPct val="0"/>
        </a:spcBef>
        <a:spcAft>
          <a:spcPct val="0"/>
        </a:spcAft>
        <a:defRPr sz="5400">
          <a:solidFill>
            <a:schemeClr val="bg1"/>
          </a:solidFill>
          <a:effectLst>
            <a:outerShdw blurRad="38100" dist="38100" dir="2700000" algn="tl">
              <a:srgbClr val="000000">
                <a:alpha val="43137"/>
              </a:srgbClr>
            </a:outerShdw>
          </a:effectLst>
          <a:latin typeface="Gabriola" panose="04040605051002020D02" pitchFamily="82" charset="0"/>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bg1"/>
          </a:solidFill>
          <a:effectLst>
            <a:outerShdw blurRad="38100" dist="38100" dir="2700000" algn="tl">
              <a:srgbClr val="000000">
                <a:alpha val="43137"/>
              </a:srgbClr>
            </a:outerShdw>
          </a:effectLst>
          <a:latin typeface="Bell Gothic Std Black" pitchFamily="34" charset="0"/>
          <a:ea typeface="+mn-ea"/>
          <a:cs typeface="+mn-cs"/>
        </a:defRPr>
      </a:lvl1pPr>
      <a:lvl2pPr marL="742950" indent="-285750" algn="l" rtl="0" eaLnBrk="1" fontAlgn="base" hangingPunct="1">
        <a:spcBef>
          <a:spcPct val="20000"/>
        </a:spcBef>
        <a:spcAft>
          <a:spcPct val="0"/>
        </a:spcAft>
        <a:buChar char="–"/>
        <a:defRPr sz="2800">
          <a:solidFill>
            <a:schemeClr val="bg1"/>
          </a:solidFill>
          <a:effectLst>
            <a:outerShdw blurRad="38100" dist="38100" dir="2700000" algn="tl">
              <a:srgbClr val="000000">
                <a:alpha val="43137"/>
              </a:srgbClr>
            </a:outerShdw>
          </a:effectLst>
          <a:latin typeface="Bell Gothic Std Black" pitchFamily="34" charset="0"/>
        </a:defRPr>
      </a:lvl2pPr>
      <a:lvl3pPr marL="1143000" indent="-228600" algn="l" rtl="0" eaLnBrk="1" fontAlgn="base" hangingPunct="1">
        <a:spcBef>
          <a:spcPct val="20000"/>
        </a:spcBef>
        <a:spcAft>
          <a:spcPct val="0"/>
        </a:spcAft>
        <a:buChar char="•"/>
        <a:defRPr sz="2400">
          <a:solidFill>
            <a:schemeClr val="bg1"/>
          </a:solidFill>
          <a:effectLst>
            <a:outerShdw blurRad="38100" dist="38100" dir="2700000" algn="tl">
              <a:srgbClr val="000000">
                <a:alpha val="43137"/>
              </a:srgbClr>
            </a:outerShdw>
          </a:effectLst>
          <a:latin typeface="Bell Gothic Std Black" pitchFamily="34" charset="0"/>
        </a:defRPr>
      </a:lvl3pPr>
      <a:lvl4pPr marL="1600200" indent="-228600" algn="l" rtl="0" eaLnBrk="1" fontAlgn="base" hangingPunct="1">
        <a:spcBef>
          <a:spcPct val="20000"/>
        </a:spcBef>
        <a:spcAft>
          <a:spcPct val="0"/>
        </a:spcAft>
        <a:buChar char="–"/>
        <a:defRPr sz="2000">
          <a:solidFill>
            <a:schemeClr val="bg1"/>
          </a:solidFill>
          <a:effectLst>
            <a:outerShdw blurRad="38100" dist="38100" dir="2700000" algn="tl">
              <a:srgbClr val="000000">
                <a:alpha val="43137"/>
              </a:srgbClr>
            </a:outerShdw>
          </a:effectLst>
          <a:latin typeface="Bell Gothic Std Black" pitchFamily="34" charset="0"/>
        </a:defRPr>
      </a:lvl4pPr>
      <a:lvl5pPr marL="2057400" indent="-228600" algn="l" rtl="0" eaLnBrk="1" fontAlgn="base" hangingPunct="1">
        <a:spcBef>
          <a:spcPct val="20000"/>
        </a:spcBef>
        <a:spcAft>
          <a:spcPct val="0"/>
        </a:spcAft>
        <a:buChar char="»"/>
        <a:defRPr sz="2000">
          <a:solidFill>
            <a:schemeClr val="bg1"/>
          </a:solidFill>
          <a:effectLst>
            <a:outerShdw blurRad="38100" dist="38100" dir="2700000" algn="tl">
              <a:srgbClr val="000000">
                <a:alpha val="43137"/>
              </a:srgbClr>
            </a:outerShdw>
          </a:effectLst>
          <a:latin typeface="Bell Gothic Std Black"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232" name="Picture 136" descr="mythbusters_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US" altLang="en-US" dirty="0" smtClean="0"/>
          </a:p>
        </p:txBody>
      </p:sp>
      <p:sp>
        <p:nvSpPr>
          <p:cNvPr id="4099" name="Rectangle 3"/>
          <p:cNvSpPr>
            <a:spLocks noGrp="1" noChangeArrowheads="1"/>
          </p:cNvSpPr>
          <p:nvPr>
            <p:ph type="body" idx="1"/>
          </p:nvPr>
        </p:nvSpPr>
        <p:spPr bwMode="auto">
          <a:xfrm>
            <a:off x="457200" y="1600201"/>
            <a:ext cx="82296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937F0153-A522-4834-A1C4-35BF31F9C97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74781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Lst>
  <p:txStyles>
    <p:titleStyle>
      <a:lvl1pPr algn="ctr" rtl="0" eaLnBrk="1" fontAlgn="base" hangingPunct="1">
        <a:spcBef>
          <a:spcPct val="0"/>
        </a:spcBef>
        <a:spcAft>
          <a:spcPct val="0"/>
        </a:spcAft>
        <a:defRPr sz="5400">
          <a:solidFill>
            <a:schemeClr val="bg1"/>
          </a:solidFill>
          <a:effectLst>
            <a:outerShdw blurRad="38100" dist="38100" dir="2700000" algn="tl">
              <a:srgbClr val="000000">
                <a:alpha val="43137"/>
              </a:srgbClr>
            </a:outerShdw>
          </a:effectLst>
          <a:latin typeface="Gabriola" panose="04040605051002020D02" pitchFamily="82" charset="0"/>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bg1"/>
          </a:solidFill>
          <a:effectLst>
            <a:outerShdw blurRad="38100" dist="38100" dir="2700000" algn="tl">
              <a:srgbClr val="000000">
                <a:alpha val="43137"/>
              </a:srgbClr>
            </a:outerShdw>
          </a:effectLst>
          <a:latin typeface="Bell Gothic Std Black" pitchFamily="34" charset="0"/>
          <a:ea typeface="+mn-ea"/>
          <a:cs typeface="+mn-cs"/>
        </a:defRPr>
      </a:lvl1pPr>
      <a:lvl2pPr marL="742950" indent="-285750" algn="l" rtl="0" eaLnBrk="1" fontAlgn="base" hangingPunct="1">
        <a:spcBef>
          <a:spcPct val="20000"/>
        </a:spcBef>
        <a:spcAft>
          <a:spcPct val="0"/>
        </a:spcAft>
        <a:buChar char="–"/>
        <a:defRPr sz="2800">
          <a:solidFill>
            <a:schemeClr val="bg1"/>
          </a:solidFill>
          <a:effectLst>
            <a:outerShdw blurRad="38100" dist="38100" dir="2700000" algn="tl">
              <a:srgbClr val="000000">
                <a:alpha val="43137"/>
              </a:srgbClr>
            </a:outerShdw>
          </a:effectLst>
          <a:latin typeface="Bell Gothic Std Black" pitchFamily="34" charset="0"/>
        </a:defRPr>
      </a:lvl2pPr>
      <a:lvl3pPr marL="1143000" indent="-228600" algn="l" rtl="0" eaLnBrk="1" fontAlgn="base" hangingPunct="1">
        <a:spcBef>
          <a:spcPct val="20000"/>
        </a:spcBef>
        <a:spcAft>
          <a:spcPct val="0"/>
        </a:spcAft>
        <a:buChar char="•"/>
        <a:defRPr sz="2400">
          <a:solidFill>
            <a:schemeClr val="bg1"/>
          </a:solidFill>
          <a:effectLst>
            <a:outerShdw blurRad="38100" dist="38100" dir="2700000" algn="tl">
              <a:srgbClr val="000000">
                <a:alpha val="43137"/>
              </a:srgbClr>
            </a:outerShdw>
          </a:effectLst>
          <a:latin typeface="Bell Gothic Std Black" pitchFamily="34" charset="0"/>
        </a:defRPr>
      </a:lvl3pPr>
      <a:lvl4pPr marL="1600200" indent="-228600" algn="l" rtl="0" eaLnBrk="1" fontAlgn="base" hangingPunct="1">
        <a:spcBef>
          <a:spcPct val="20000"/>
        </a:spcBef>
        <a:spcAft>
          <a:spcPct val="0"/>
        </a:spcAft>
        <a:buChar char="–"/>
        <a:defRPr sz="2000">
          <a:solidFill>
            <a:schemeClr val="bg1"/>
          </a:solidFill>
          <a:effectLst>
            <a:outerShdw blurRad="38100" dist="38100" dir="2700000" algn="tl">
              <a:srgbClr val="000000">
                <a:alpha val="43137"/>
              </a:srgbClr>
            </a:outerShdw>
          </a:effectLst>
          <a:latin typeface="Bell Gothic Std Black" pitchFamily="34" charset="0"/>
        </a:defRPr>
      </a:lvl4pPr>
      <a:lvl5pPr marL="2057400" indent="-228600" algn="l" rtl="0" eaLnBrk="1" fontAlgn="base" hangingPunct="1">
        <a:spcBef>
          <a:spcPct val="20000"/>
        </a:spcBef>
        <a:spcAft>
          <a:spcPct val="0"/>
        </a:spcAft>
        <a:buChar char="»"/>
        <a:defRPr sz="2000">
          <a:solidFill>
            <a:schemeClr val="bg1"/>
          </a:solidFill>
          <a:effectLst>
            <a:outerShdw blurRad="38100" dist="38100" dir="2700000" algn="tl">
              <a:srgbClr val="000000">
                <a:alpha val="43137"/>
              </a:srgbClr>
            </a:outerShdw>
          </a:effectLst>
          <a:latin typeface="Bell Gothic Std Black"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442" name="Picture 82" descr="unshakeable message_cb"/>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536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5363" name="Rectangle 3"/>
          <p:cNvSpPr>
            <a:spLocks noGrp="1" noChangeArrowheads="1"/>
          </p:cNvSpPr>
          <p:nvPr>
            <p:ph type="body" idx="1"/>
          </p:nvPr>
        </p:nvSpPr>
        <p:spPr bwMode="auto">
          <a:xfrm>
            <a:off x="457200" y="1752600"/>
            <a:ext cx="8229600" cy="437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solidFill>
                <a:srgbClr val="000000"/>
              </a:solidFill>
            </a:endParaRPr>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solidFill>
                <a:srgbClr val="000000"/>
              </a:solidFill>
            </a:endParaRPr>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17A5D87-8312-40F4-8B06-0EE5E50F64E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070204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Lst>
  <p:txStyles>
    <p:titleStyle>
      <a:lvl1pPr algn="ctr" rtl="0" eaLnBrk="1" fontAlgn="base" hangingPunct="1">
        <a:spcBef>
          <a:spcPct val="0"/>
        </a:spcBef>
        <a:spcAft>
          <a:spcPct val="0"/>
        </a:spcAft>
        <a:defRPr sz="4800">
          <a:solidFill>
            <a:schemeClr val="bg1"/>
          </a:solidFill>
          <a:effectLst>
            <a:outerShdw blurRad="38100" dist="38100" dir="2700000" algn="tl">
              <a:srgbClr val="000000">
                <a:alpha val="43137"/>
              </a:srgbClr>
            </a:outerShdw>
          </a:effectLst>
          <a:latin typeface="Bauhaus 93" panose="04030905020B02020C02" pitchFamily="82" charset="0"/>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bg1"/>
          </a:solidFill>
          <a:effectLst>
            <a:outerShdw blurRad="38100" dist="38100" dir="2700000" algn="tl">
              <a:srgbClr val="000000">
                <a:alpha val="43137"/>
              </a:srgbClr>
            </a:outerShdw>
          </a:effectLst>
          <a:latin typeface="Bell Gothic Std Black" pitchFamily="34" charset="0"/>
          <a:ea typeface="+mn-ea"/>
          <a:cs typeface="+mn-cs"/>
        </a:defRPr>
      </a:lvl1pPr>
      <a:lvl2pPr marL="742950" indent="-285750" algn="l" rtl="0" eaLnBrk="1" fontAlgn="base" hangingPunct="1">
        <a:spcBef>
          <a:spcPct val="20000"/>
        </a:spcBef>
        <a:spcAft>
          <a:spcPct val="0"/>
        </a:spcAft>
        <a:buChar char="–"/>
        <a:defRPr sz="2800">
          <a:solidFill>
            <a:schemeClr val="bg1"/>
          </a:solidFill>
          <a:effectLst>
            <a:outerShdw blurRad="38100" dist="38100" dir="2700000" algn="tl">
              <a:srgbClr val="000000">
                <a:alpha val="43137"/>
              </a:srgbClr>
            </a:outerShdw>
          </a:effectLst>
          <a:latin typeface="Bell Gothic Std Black" pitchFamily="34" charset="0"/>
        </a:defRPr>
      </a:lvl2pPr>
      <a:lvl3pPr marL="1143000" indent="-228600" algn="l" rtl="0" eaLnBrk="1" fontAlgn="base" hangingPunct="1">
        <a:spcBef>
          <a:spcPct val="20000"/>
        </a:spcBef>
        <a:spcAft>
          <a:spcPct val="0"/>
        </a:spcAft>
        <a:buChar char="•"/>
        <a:defRPr sz="2400">
          <a:solidFill>
            <a:schemeClr val="bg1"/>
          </a:solidFill>
          <a:effectLst>
            <a:outerShdw blurRad="38100" dist="38100" dir="2700000" algn="tl">
              <a:srgbClr val="000000">
                <a:alpha val="43137"/>
              </a:srgbClr>
            </a:outerShdw>
          </a:effectLst>
          <a:latin typeface="Bell Gothic Std Black" pitchFamily="34" charset="0"/>
        </a:defRPr>
      </a:lvl3pPr>
      <a:lvl4pPr marL="1600200" indent="-228600" algn="l" rtl="0" eaLnBrk="1" fontAlgn="base" hangingPunct="1">
        <a:spcBef>
          <a:spcPct val="20000"/>
        </a:spcBef>
        <a:spcAft>
          <a:spcPct val="0"/>
        </a:spcAft>
        <a:buChar char="–"/>
        <a:defRPr sz="2000">
          <a:solidFill>
            <a:schemeClr val="bg1"/>
          </a:solidFill>
          <a:effectLst>
            <a:outerShdw blurRad="38100" dist="38100" dir="2700000" algn="tl">
              <a:srgbClr val="000000">
                <a:alpha val="43137"/>
              </a:srgbClr>
            </a:outerShdw>
          </a:effectLst>
          <a:latin typeface="Bell Gothic Std Black" pitchFamily="34" charset="0"/>
        </a:defRPr>
      </a:lvl4pPr>
      <a:lvl5pPr marL="2057400" indent="-228600" algn="l" rtl="0" eaLnBrk="1" fontAlgn="base" hangingPunct="1">
        <a:spcBef>
          <a:spcPct val="20000"/>
        </a:spcBef>
        <a:spcAft>
          <a:spcPct val="0"/>
        </a:spcAft>
        <a:buChar char="»"/>
        <a:defRPr sz="2000">
          <a:solidFill>
            <a:schemeClr val="bg1"/>
          </a:solidFill>
          <a:effectLst>
            <a:outerShdw blurRad="38100" dist="38100" dir="2700000" algn="tl">
              <a:srgbClr val="000000">
                <a:alpha val="43137"/>
              </a:srgbClr>
            </a:outerShdw>
          </a:effectLst>
          <a:latin typeface="Bell Gothic Std Black" pitchFamily="34"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Misconceptions About The</a:t>
            </a:r>
            <a:endParaRPr lang="en-US" dirty="0"/>
          </a:p>
        </p:txBody>
      </p:sp>
      <p:sp>
        <p:nvSpPr>
          <p:cNvPr id="3" name="Subtitle 2"/>
          <p:cNvSpPr>
            <a:spLocks noGrp="1"/>
          </p:cNvSpPr>
          <p:nvPr>
            <p:ph type="subTitle" idx="1"/>
          </p:nvPr>
        </p:nvSpPr>
        <p:spPr/>
        <p:txBody>
          <a:bodyPr>
            <a:prstTxWarp prst="textPlain">
              <a:avLst/>
            </a:prstTxWarp>
          </a:bodyPr>
          <a:lstStyle/>
          <a:p>
            <a:r>
              <a:rPr lang="en-US" dirty="0" smtClean="0"/>
              <a:t>CHURCH OF CHRIST</a:t>
            </a:r>
            <a:endParaRPr lang="en-US" dirty="0"/>
          </a:p>
        </p:txBody>
      </p:sp>
    </p:spTree>
    <p:extLst>
      <p:ext uri="{BB962C8B-B14F-4D97-AF65-F5344CB8AC3E}">
        <p14:creationId xmlns:p14="http://schemas.microsoft.com/office/powerpoint/2010/main" val="3343689447"/>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4"/>
          <p:cNvSpPr>
            <a:spLocks noGrp="1" noChangeArrowheads="1"/>
          </p:cNvSpPr>
          <p:nvPr>
            <p:ph type="title"/>
          </p:nvPr>
        </p:nvSpPr>
        <p:spPr>
          <a:xfrm>
            <a:off x="685800" y="76200"/>
            <a:ext cx="7772400" cy="1143000"/>
          </a:xfrm>
          <a:noFill/>
          <a:ln/>
        </p:spPr>
        <p:txBody>
          <a:bodyPr/>
          <a:lstStyle/>
          <a:p>
            <a:r>
              <a:rPr lang="en-US" altLang="en-US" sz="4000" b="1">
                <a:latin typeface="Arial Black" pitchFamily="34" charset="0"/>
              </a:rPr>
              <a:t>The Time for the </a:t>
            </a:r>
            <a:br>
              <a:rPr lang="en-US" altLang="en-US" sz="4000" b="1">
                <a:latin typeface="Arial Black" pitchFamily="34" charset="0"/>
              </a:rPr>
            </a:br>
            <a:r>
              <a:rPr lang="en-US" altLang="en-US" sz="4000" b="1">
                <a:latin typeface="Arial Black" pitchFamily="34" charset="0"/>
              </a:rPr>
              <a:t>Kingdom-Church</a:t>
            </a:r>
          </a:p>
        </p:txBody>
      </p:sp>
      <p:sp>
        <p:nvSpPr>
          <p:cNvPr id="40965" name="Line 5"/>
          <p:cNvSpPr>
            <a:spLocks noChangeShapeType="1"/>
          </p:cNvSpPr>
          <p:nvPr/>
        </p:nvSpPr>
        <p:spPr bwMode="auto">
          <a:xfrm>
            <a:off x="0" y="5410200"/>
            <a:ext cx="8305800" cy="0"/>
          </a:xfrm>
          <a:prstGeom prst="line">
            <a:avLst/>
          </a:prstGeom>
          <a:noFill/>
          <a:ln w="76200">
            <a:solidFill>
              <a:schemeClr val="bg1"/>
            </a:solidFill>
            <a:round/>
            <a:headEnd type="none" w="lg" len="me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966" name="AutoShape 6"/>
          <p:cNvSpPr>
            <a:spLocks/>
          </p:cNvSpPr>
          <p:nvPr/>
        </p:nvSpPr>
        <p:spPr bwMode="auto">
          <a:xfrm>
            <a:off x="392113" y="1905000"/>
            <a:ext cx="1752600" cy="838200"/>
          </a:xfrm>
          <a:prstGeom prst="borderCallout1">
            <a:avLst>
              <a:gd name="adj1" fmla="val 13634"/>
              <a:gd name="adj2" fmla="val -4347"/>
              <a:gd name="adj3" fmla="val 404546"/>
              <a:gd name="adj4" fmla="val -11051"/>
            </a:avLst>
          </a:prstGeom>
          <a:solidFill>
            <a:schemeClr val="accent1"/>
          </a:solidFill>
          <a:ln w="38100">
            <a:solidFill>
              <a:schemeClr val="accent1"/>
            </a:solidFill>
            <a:miter lim="800000"/>
            <a:headEnd/>
            <a:tailEnd type="oval"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a:t>David </a:t>
            </a:r>
          </a:p>
          <a:p>
            <a:pPr algn="ctr"/>
            <a:r>
              <a:rPr lang="en-US" altLang="en-US" sz="2400"/>
              <a:t>(2 Sam. 7)</a:t>
            </a:r>
          </a:p>
        </p:txBody>
      </p:sp>
      <p:sp>
        <p:nvSpPr>
          <p:cNvPr id="40967" name="Text Box 7"/>
          <p:cNvSpPr txBox="1">
            <a:spLocks noChangeArrowheads="1"/>
          </p:cNvSpPr>
          <p:nvPr/>
        </p:nvSpPr>
        <p:spPr bwMode="auto">
          <a:xfrm>
            <a:off x="-76200" y="5410200"/>
            <a:ext cx="1085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bg1"/>
                </a:solidFill>
              </a:rPr>
              <a:t>1000 BC</a:t>
            </a:r>
          </a:p>
        </p:txBody>
      </p:sp>
      <p:sp>
        <p:nvSpPr>
          <p:cNvPr id="40968" name="AutoShape 8"/>
          <p:cNvSpPr>
            <a:spLocks/>
          </p:cNvSpPr>
          <p:nvPr/>
        </p:nvSpPr>
        <p:spPr bwMode="auto">
          <a:xfrm>
            <a:off x="1143000" y="3051175"/>
            <a:ext cx="2133600" cy="838200"/>
          </a:xfrm>
          <a:prstGeom prst="borderCallout1">
            <a:avLst>
              <a:gd name="adj1" fmla="val 13634"/>
              <a:gd name="adj2" fmla="val -3569"/>
              <a:gd name="adj3" fmla="val 267801"/>
              <a:gd name="adj4" fmla="val -9227"/>
            </a:avLst>
          </a:prstGeom>
          <a:solidFill>
            <a:schemeClr val="accent1"/>
          </a:solidFill>
          <a:ln w="38100">
            <a:solidFill>
              <a:schemeClr val="accent1"/>
            </a:solidFill>
            <a:miter lim="800000"/>
            <a:headEnd/>
            <a:tailEnd type="oval"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dirty="0" smtClean="0"/>
              <a:t>Isaiah 2; 9; Micah 4</a:t>
            </a:r>
            <a:endParaRPr lang="en-US" altLang="en-US" sz="2400" dirty="0"/>
          </a:p>
        </p:txBody>
      </p:sp>
      <p:sp>
        <p:nvSpPr>
          <p:cNvPr id="40969" name="AutoShape 9"/>
          <p:cNvSpPr>
            <a:spLocks/>
          </p:cNvSpPr>
          <p:nvPr/>
        </p:nvSpPr>
        <p:spPr bwMode="auto">
          <a:xfrm>
            <a:off x="1828800" y="4024313"/>
            <a:ext cx="1752600" cy="838200"/>
          </a:xfrm>
          <a:prstGeom prst="borderCallout1">
            <a:avLst>
              <a:gd name="adj1" fmla="val 13634"/>
              <a:gd name="adj2" fmla="val -4347"/>
              <a:gd name="adj3" fmla="val 151894"/>
              <a:gd name="adj4" fmla="val -7972"/>
            </a:avLst>
          </a:prstGeom>
          <a:solidFill>
            <a:schemeClr val="accent1"/>
          </a:solidFill>
          <a:ln w="38100">
            <a:solidFill>
              <a:schemeClr val="accent1"/>
            </a:solidFill>
            <a:miter lim="800000"/>
            <a:headEnd/>
            <a:tailEnd type="oval"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dirty="0"/>
              <a:t>Daniel</a:t>
            </a:r>
          </a:p>
          <a:p>
            <a:pPr algn="ctr"/>
            <a:r>
              <a:rPr lang="en-US" altLang="en-US" sz="2400" dirty="0"/>
              <a:t>(2:44)</a:t>
            </a:r>
          </a:p>
        </p:txBody>
      </p:sp>
      <p:sp>
        <p:nvSpPr>
          <p:cNvPr id="40970" name="AutoShape 10"/>
          <p:cNvSpPr>
            <a:spLocks/>
          </p:cNvSpPr>
          <p:nvPr/>
        </p:nvSpPr>
        <p:spPr bwMode="auto">
          <a:xfrm flipH="1">
            <a:off x="2787650" y="1393825"/>
            <a:ext cx="5060950" cy="892175"/>
          </a:xfrm>
          <a:prstGeom prst="borderCallout3">
            <a:avLst>
              <a:gd name="adj1" fmla="val 12810"/>
              <a:gd name="adj2" fmla="val 101505"/>
              <a:gd name="adj3" fmla="val 12810"/>
              <a:gd name="adj4" fmla="val 108060"/>
              <a:gd name="adj5" fmla="val 117079"/>
              <a:gd name="adj6" fmla="val 108060"/>
              <a:gd name="adj7" fmla="val 435940"/>
              <a:gd name="adj8" fmla="val 23398"/>
            </a:avLst>
          </a:prstGeom>
          <a:solidFill>
            <a:schemeClr val="accent2"/>
          </a:solidFill>
          <a:ln w="38100">
            <a:solidFill>
              <a:schemeClr val="accent1"/>
            </a:solidFill>
            <a:miter lim="800000"/>
            <a:headEnd/>
            <a:tailEnd type="oval"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a:t>“kingdom of heaven is </a:t>
            </a:r>
            <a:r>
              <a:rPr lang="en-US" altLang="en-US" sz="2400" u="sng"/>
              <a:t>at hand</a:t>
            </a:r>
            <a:r>
              <a:rPr lang="en-US" altLang="en-US" sz="2400"/>
              <a:t>”</a:t>
            </a:r>
            <a:br>
              <a:rPr lang="en-US" altLang="en-US" sz="2400"/>
            </a:br>
            <a:r>
              <a:rPr lang="en-US" altLang="en-US" sz="2400"/>
              <a:t>(Matt. 3:2)</a:t>
            </a:r>
          </a:p>
        </p:txBody>
      </p:sp>
      <p:sp>
        <p:nvSpPr>
          <p:cNvPr id="40971" name="AutoShape 11"/>
          <p:cNvSpPr>
            <a:spLocks/>
          </p:cNvSpPr>
          <p:nvPr/>
        </p:nvSpPr>
        <p:spPr bwMode="auto">
          <a:xfrm>
            <a:off x="4343400" y="2384425"/>
            <a:ext cx="3505200" cy="892175"/>
          </a:xfrm>
          <a:prstGeom prst="borderCallout3">
            <a:avLst>
              <a:gd name="adj1" fmla="val 12810"/>
              <a:gd name="adj2" fmla="val -2176"/>
              <a:gd name="adj3" fmla="val 12810"/>
              <a:gd name="adj4" fmla="val -9963"/>
              <a:gd name="adj5" fmla="val 107296"/>
              <a:gd name="adj6" fmla="val -9963"/>
              <a:gd name="adj7" fmla="val 327579"/>
              <a:gd name="adj8" fmla="val 73778"/>
            </a:avLst>
          </a:prstGeom>
          <a:solidFill>
            <a:schemeClr val="accent2"/>
          </a:solidFill>
          <a:ln w="38100">
            <a:solidFill>
              <a:schemeClr val="accent1"/>
            </a:solidFill>
            <a:miter lim="800000"/>
            <a:headEnd/>
            <a:tailEnd type="oval"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a:t>“some standing here” </a:t>
            </a:r>
            <a:br>
              <a:rPr lang="en-US" altLang="en-US" sz="2400"/>
            </a:br>
            <a:r>
              <a:rPr lang="en-US" altLang="en-US" sz="2400"/>
              <a:t>(Mk. 9:1)</a:t>
            </a:r>
          </a:p>
        </p:txBody>
      </p:sp>
      <p:grpSp>
        <p:nvGrpSpPr>
          <p:cNvPr id="40977" name="Group 17"/>
          <p:cNvGrpSpPr>
            <a:grpSpLocks/>
          </p:cNvGrpSpPr>
          <p:nvPr/>
        </p:nvGrpSpPr>
        <p:grpSpPr bwMode="auto">
          <a:xfrm>
            <a:off x="7620000" y="4678363"/>
            <a:ext cx="609600" cy="731837"/>
            <a:chOff x="2784" y="3504"/>
            <a:chExt cx="480" cy="480"/>
          </a:xfrm>
          <a:solidFill>
            <a:schemeClr val="bg1"/>
          </a:solidFill>
        </p:grpSpPr>
        <p:sp>
          <p:nvSpPr>
            <p:cNvPr id="40975" name="Rectangle 15"/>
            <p:cNvSpPr>
              <a:spLocks noChangeArrowheads="1"/>
            </p:cNvSpPr>
            <p:nvPr/>
          </p:nvSpPr>
          <p:spPr bwMode="auto">
            <a:xfrm>
              <a:off x="2784" y="3600"/>
              <a:ext cx="480" cy="96"/>
            </a:xfrm>
            <a:prstGeom prst="rect">
              <a:avLst/>
            </a:prstGeom>
            <a:grpFill/>
            <a:ln>
              <a:noFill/>
            </a:ln>
            <a:effectLst/>
            <a:extLs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6" name="Rectangle 16"/>
            <p:cNvSpPr>
              <a:spLocks noChangeArrowheads="1"/>
            </p:cNvSpPr>
            <p:nvPr/>
          </p:nvSpPr>
          <p:spPr bwMode="auto">
            <a:xfrm>
              <a:off x="2976" y="3504"/>
              <a:ext cx="96" cy="480"/>
            </a:xfrm>
            <a:prstGeom prst="rect">
              <a:avLst/>
            </a:prstGeom>
            <a:grp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0979" name="WordArt 19"/>
          <p:cNvSpPr>
            <a:spLocks noChangeArrowheads="1" noChangeShapeType="1" noTextEdit="1"/>
          </p:cNvSpPr>
          <p:nvPr/>
        </p:nvSpPr>
        <p:spPr bwMode="auto">
          <a:xfrm rot="5400000">
            <a:off x="6748462" y="3157538"/>
            <a:ext cx="3800475"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Plain">
              <a:avLst>
                <a:gd name="adj" fmla="val 50000"/>
              </a:avLst>
            </a:prstTxWarp>
          </a:bodyPr>
          <a:lstStyle/>
          <a:p>
            <a:pPr algn="ctr" fontAlgn="auto"/>
            <a:r>
              <a:rPr lang="en-US" sz="3600" kern="10" spc="720">
                <a:gradFill rotWithShape="0">
                  <a:gsLst>
                    <a:gs pos="0">
                      <a:srgbClr val="AAAAAA"/>
                    </a:gs>
                    <a:gs pos="100000">
                      <a:srgbClr val="FFFFFF"/>
                    </a:gs>
                  </a:gsLst>
                  <a:lin ang="0" scaled="1"/>
                </a:gradFill>
                <a:effectLst>
                  <a:outerShdw dist="45791" dir="3378596" algn="ctr" rotWithShape="0">
                    <a:srgbClr val="4D4D4D">
                      <a:alpha val="80000"/>
                    </a:srgbClr>
                  </a:outerShdw>
                </a:effectLst>
                <a:latin typeface="Arial Black"/>
              </a:rPr>
              <a:t>PENTECOST</a:t>
            </a:r>
          </a:p>
        </p:txBody>
      </p:sp>
      <p:pic>
        <p:nvPicPr>
          <p:cNvPr id="40980" name="Picture 20" descr="MCj019403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5613" y="0"/>
            <a:ext cx="1068387" cy="1604963"/>
          </a:xfrm>
          <a:prstGeom prst="rect">
            <a:avLst/>
          </a:prstGeom>
          <a:noFill/>
          <a:extLst>
            <a:ext uri="{909E8E84-426E-40DD-AFC4-6F175D3DCCD1}">
              <a14:hiddenFill xmlns:a14="http://schemas.microsoft.com/office/drawing/2010/main">
                <a:solidFill>
                  <a:srgbClr val="FFFFFF"/>
                </a:solidFill>
              </a14:hiddenFill>
            </a:ext>
          </a:extLst>
        </p:spPr>
      </p:pic>
      <p:sp>
        <p:nvSpPr>
          <p:cNvPr id="40982" name="AutoShape 22"/>
          <p:cNvSpPr>
            <a:spLocks/>
          </p:cNvSpPr>
          <p:nvPr/>
        </p:nvSpPr>
        <p:spPr bwMode="auto">
          <a:xfrm>
            <a:off x="1355725" y="5624513"/>
            <a:ext cx="6553200" cy="1219200"/>
          </a:xfrm>
          <a:prstGeom prst="callout2">
            <a:avLst>
              <a:gd name="adj1" fmla="val 9375"/>
              <a:gd name="adj2" fmla="val 101162"/>
              <a:gd name="adj3" fmla="val 9375"/>
              <a:gd name="adj4" fmla="val 107000"/>
              <a:gd name="adj5" fmla="val -6380"/>
              <a:gd name="adj6" fmla="val 110949"/>
            </a:avLst>
          </a:prstGeom>
          <a:solidFill>
            <a:schemeClr val="hlink"/>
          </a:solidFill>
          <a:ln w="38100">
            <a:solidFill>
              <a:schemeClr val="bg1"/>
            </a:solidFill>
            <a:miter lim="800000"/>
            <a:headEnd/>
            <a:tailEnd type="stealth" w="lg" len="lg"/>
          </a:ln>
          <a:effectLst>
            <a:outerShdw dist="107763" dir="2700000" algn="ctr" rotWithShape="0">
              <a:schemeClr val="bg2">
                <a:alpha val="50000"/>
              </a:schemeClr>
            </a:outerShdw>
          </a:effectLst>
        </p:spPr>
        <p:txBody>
          <a:bodyPr/>
          <a:lstStyle/>
          <a:p>
            <a:pPr algn="ctr"/>
            <a:r>
              <a:rPr lang="en-US" altLang="en-US" dirty="0">
                <a:solidFill>
                  <a:schemeClr val="bg1"/>
                </a:solidFill>
              </a:rPr>
              <a:t>“Therefore, being a prophet, and knowing that God had sworn with an oath to him that of the fruit of his body, according to the flesh, He would raise up the Christ to sit on his throne” (Acts 2:30)</a:t>
            </a:r>
          </a:p>
        </p:txBody>
      </p:sp>
      <p:sp>
        <p:nvSpPr>
          <p:cNvPr id="40983" name="Rectangle 23"/>
          <p:cNvSpPr>
            <a:spLocks noChangeArrowheads="1"/>
          </p:cNvSpPr>
          <p:nvPr/>
        </p:nvSpPr>
        <p:spPr bwMode="auto">
          <a:xfrm>
            <a:off x="8058150" y="5805488"/>
            <a:ext cx="965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solidFill>
                  <a:schemeClr val="bg1"/>
                </a:solidFill>
              </a:rPr>
              <a:t>~30 AD</a:t>
            </a:r>
          </a:p>
        </p:txBody>
      </p:sp>
      <p:sp>
        <p:nvSpPr>
          <p:cNvPr id="40984" name="Text Box 24"/>
          <p:cNvSpPr txBox="1">
            <a:spLocks noChangeArrowheads="1"/>
          </p:cNvSpPr>
          <p:nvPr/>
        </p:nvSpPr>
        <p:spPr bwMode="auto">
          <a:xfrm>
            <a:off x="212725" y="1162050"/>
            <a:ext cx="150233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4000" dirty="0">
                <a:solidFill>
                  <a:schemeClr val="accent1"/>
                </a:solidFill>
                <a:latin typeface="Gaze" pitchFamily="2" charset="0"/>
              </a:rPr>
              <a:t>prophesy</a:t>
            </a:r>
          </a:p>
        </p:txBody>
      </p:sp>
      <p:sp>
        <p:nvSpPr>
          <p:cNvPr id="40985" name="AutoShape 25"/>
          <p:cNvSpPr>
            <a:spLocks/>
          </p:cNvSpPr>
          <p:nvPr/>
        </p:nvSpPr>
        <p:spPr bwMode="auto">
          <a:xfrm>
            <a:off x="4343400" y="3505200"/>
            <a:ext cx="3429000" cy="1173163"/>
          </a:xfrm>
          <a:prstGeom prst="borderCallout3">
            <a:avLst>
              <a:gd name="adj1" fmla="val 9741"/>
              <a:gd name="adj2" fmla="val 102222"/>
              <a:gd name="adj3" fmla="val 9741"/>
              <a:gd name="adj4" fmla="val 107731"/>
              <a:gd name="adj5" fmla="val 58324"/>
              <a:gd name="adj6" fmla="val 107731"/>
              <a:gd name="adj7" fmla="val 153722"/>
              <a:gd name="adj8" fmla="val 87593"/>
            </a:avLst>
          </a:prstGeom>
          <a:solidFill>
            <a:schemeClr val="accent2"/>
          </a:solidFill>
          <a:ln w="38100">
            <a:solidFill>
              <a:schemeClr val="accent1"/>
            </a:solidFill>
            <a:miter lim="800000"/>
            <a:headEnd/>
            <a:tailEnd type="oval"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a:t>“I </a:t>
            </a:r>
            <a:r>
              <a:rPr lang="en-US" altLang="en-US" sz="2400" u="sng"/>
              <a:t>will</a:t>
            </a:r>
            <a:r>
              <a:rPr lang="en-US" altLang="en-US" sz="2400"/>
              <a:t> build My church” </a:t>
            </a:r>
            <a:br>
              <a:rPr lang="en-US" altLang="en-US" sz="2400"/>
            </a:br>
            <a:r>
              <a:rPr lang="en-US" altLang="en-US" sz="2400"/>
              <a:t>(Matt. 16:18)</a:t>
            </a:r>
          </a:p>
        </p:txBody>
      </p:sp>
    </p:spTree>
    <p:extLst>
      <p:ext uri="{BB962C8B-B14F-4D97-AF65-F5344CB8AC3E}">
        <p14:creationId xmlns:p14="http://schemas.microsoft.com/office/powerpoint/2010/main" val="1280197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wipe(down)">
                                      <p:cBhvr>
                                        <p:cTn id="7" dur="500"/>
                                        <p:tgtEl>
                                          <p:spTgt spid="409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984"/>
                                        </p:tgtEl>
                                        <p:attrNameLst>
                                          <p:attrName>style.visibility</p:attrName>
                                        </p:attrNameLst>
                                      </p:cBhvr>
                                      <p:to>
                                        <p:strVal val="visible"/>
                                      </p:to>
                                    </p:set>
                                    <p:animEffect transition="in" filter="fade">
                                      <p:cBhvr>
                                        <p:cTn id="10" dur="2000"/>
                                        <p:tgtEl>
                                          <p:spTgt spid="4098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967"/>
                                        </p:tgtEl>
                                        <p:attrNameLst>
                                          <p:attrName>style.visibility</p:attrName>
                                        </p:attrNameLst>
                                      </p:cBhvr>
                                      <p:to>
                                        <p:strVal val="visible"/>
                                      </p:to>
                                    </p:set>
                                    <p:animEffect transition="in" filter="fade">
                                      <p:cBhvr>
                                        <p:cTn id="13" dur="2000"/>
                                        <p:tgtEl>
                                          <p:spTgt spid="4096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0968"/>
                                        </p:tgtEl>
                                        <p:attrNameLst>
                                          <p:attrName>style.visibility</p:attrName>
                                        </p:attrNameLst>
                                      </p:cBhvr>
                                      <p:to>
                                        <p:strVal val="visible"/>
                                      </p:to>
                                    </p:set>
                                    <p:animEffect transition="in" filter="wipe(down)">
                                      <p:cBhvr>
                                        <p:cTn id="18" dur="500"/>
                                        <p:tgtEl>
                                          <p:spTgt spid="40968"/>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0969"/>
                                        </p:tgtEl>
                                        <p:attrNameLst>
                                          <p:attrName>style.visibility</p:attrName>
                                        </p:attrNameLst>
                                      </p:cBhvr>
                                      <p:to>
                                        <p:strVal val="visible"/>
                                      </p:to>
                                    </p:set>
                                    <p:animEffect transition="in" filter="wipe(down)">
                                      <p:cBhvr>
                                        <p:cTn id="23" dur="500"/>
                                        <p:tgtEl>
                                          <p:spTgt spid="4096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0970"/>
                                        </p:tgtEl>
                                        <p:attrNameLst>
                                          <p:attrName>style.visibility</p:attrName>
                                        </p:attrNameLst>
                                      </p:cBhvr>
                                      <p:to>
                                        <p:strVal val="visible"/>
                                      </p:to>
                                    </p:set>
                                    <p:animEffect transition="in" filter="wipe(down)">
                                      <p:cBhvr>
                                        <p:cTn id="28" dur="500"/>
                                        <p:tgtEl>
                                          <p:spTgt spid="4097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0971"/>
                                        </p:tgtEl>
                                        <p:attrNameLst>
                                          <p:attrName>style.visibility</p:attrName>
                                        </p:attrNameLst>
                                      </p:cBhvr>
                                      <p:to>
                                        <p:strVal val="visible"/>
                                      </p:to>
                                    </p:set>
                                    <p:animEffect transition="in" filter="wipe(down)">
                                      <p:cBhvr>
                                        <p:cTn id="33" dur="500"/>
                                        <p:tgtEl>
                                          <p:spTgt spid="4097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0985"/>
                                        </p:tgtEl>
                                        <p:attrNameLst>
                                          <p:attrName>style.visibility</p:attrName>
                                        </p:attrNameLst>
                                      </p:cBhvr>
                                      <p:to>
                                        <p:strVal val="visible"/>
                                      </p:to>
                                    </p:set>
                                    <p:animEffect transition="in" filter="wipe(down)">
                                      <p:cBhvr>
                                        <p:cTn id="38" dur="500"/>
                                        <p:tgtEl>
                                          <p:spTgt spid="40985"/>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0982"/>
                                        </p:tgtEl>
                                        <p:attrNameLst>
                                          <p:attrName>style.visibility</p:attrName>
                                        </p:attrNameLst>
                                      </p:cBhvr>
                                      <p:to>
                                        <p:strVal val="visible"/>
                                      </p:to>
                                    </p:set>
                                    <p:animEffect transition="in" filter="wipe(left)">
                                      <p:cBhvr>
                                        <p:cTn id="43" dur="2000"/>
                                        <p:tgtEl>
                                          <p:spTgt spid="409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nimBg="1"/>
      <p:bldP spid="40967" grpId="0"/>
      <p:bldP spid="40968" grpId="0" animBg="1"/>
      <p:bldP spid="40969" grpId="0" animBg="1"/>
      <p:bldP spid="40970" grpId="0" animBg="1"/>
      <p:bldP spid="40971" grpId="0" animBg="1"/>
      <p:bldP spid="40982" grpId="0" animBg="1"/>
      <p:bldP spid="40984" grpId="0"/>
      <p:bldP spid="409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76200"/>
            <a:ext cx="7772400" cy="1143000"/>
          </a:xfrm>
          <a:noFill/>
          <a:ln/>
        </p:spPr>
        <p:txBody>
          <a:bodyPr/>
          <a:lstStyle/>
          <a:p>
            <a:r>
              <a:rPr lang="en-US" altLang="en-US" sz="4000" b="1">
                <a:latin typeface="Arial Black" pitchFamily="34" charset="0"/>
              </a:rPr>
              <a:t>The Time for the </a:t>
            </a:r>
            <a:br>
              <a:rPr lang="en-US" altLang="en-US" sz="4000" b="1">
                <a:latin typeface="Arial Black" pitchFamily="34" charset="0"/>
              </a:rPr>
            </a:br>
            <a:r>
              <a:rPr lang="en-US" altLang="en-US" sz="4000" b="1">
                <a:latin typeface="Arial Black" pitchFamily="34" charset="0"/>
              </a:rPr>
              <a:t>Kingdom-Church</a:t>
            </a:r>
          </a:p>
        </p:txBody>
      </p:sp>
      <p:sp>
        <p:nvSpPr>
          <p:cNvPr id="44035" name="Line 3"/>
          <p:cNvSpPr>
            <a:spLocks noChangeShapeType="1"/>
          </p:cNvSpPr>
          <p:nvPr/>
        </p:nvSpPr>
        <p:spPr bwMode="auto">
          <a:xfrm>
            <a:off x="838200" y="5410200"/>
            <a:ext cx="8305800" cy="0"/>
          </a:xfrm>
          <a:prstGeom prst="line">
            <a:avLst/>
          </a:prstGeom>
          <a:noFill/>
          <a:ln w="76200">
            <a:solidFill>
              <a:schemeClr val="bg1"/>
            </a:solidFill>
            <a:round/>
            <a:headEnd type="triangle" w="lg" len="med"/>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38" name="AutoShape 6"/>
          <p:cNvSpPr>
            <a:spLocks/>
          </p:cNvSpPr>
          <p:nvPr/>
        </p:nvSpPr>
        <p:spPr bwMode="auto">
          <a:xfrm>
            <a:off x="1676400" y="1496803"/>
            <a:ext cx="1752600" cy="471488"/>
          </a:xfrm>
          <a:prstGeom prst="borderCallout1">
            <a:avLst>
              <a:gd name="adj1" fmla="val 24241"/>
              <a:gd name="adj2" fmla="val -4347"/>
              <a:gd name="adj3" fmla="val 824063"/>
              <a:gd name="adj4" fmla="val -21817"/>
            </a:avLst>
          </a:prstGeom>
          <a:solidFill>
            <a:schemeClr val="accent1"/>
          </a:solidFill>
          <a:ln w="38100">
            <a:solidFill>
              <a:schemeClr val="bg1"/>
            </a:solidFill>
            <a:miter lim="800000"/>
            <a:headEnd/>
            <a:tailEnd type="oval"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dirty="0"/>
              <a:t>Acts 2:47</a:t>
            </a:r>
          </a:p>
        </p:txBody>
      </p:sp>
      <p:sp>
        <p:nvSpPr>
          <p:cNvPr id="44039" name="AutoShape 7"/>
          <p:cNvSpPr>
            <a:spLocks/>
          </p:cNvSpPr>
          <p:nvPr/>
        </p:nvSpPr>
        <p:spPr bwMode="auto">
          <a:xfrm>
            <a:off x="2557463" y="2087563"/>
            <a:ext cx="1752600" cy="471487"/>
          </a:xfrm>
          <a:prstGeom prst="borderCallout1">
            <a:avLst>
              <a:gd name="adj1" fmla="val 24241"/>
              <a:gd name="adj2" fmla="val -4347"/>
              <a:gd name="adj3" fmla="val 699106"/>
              <a:gd name="adj4" fmla="val -17120"/>
            </a:avLst>
          </a:prstGeom>
          <a:solidFill>
            <a:schemeClr val="accent1"/>
          </a:solidFill>
          <a:ln w="38100">
            <a:solidFill>
              <a:schemeClr val="bg1"/>
            </a:solidFill>
            <a:miter lim="800000"/>
            <a:headEnd/>
            <a:tailEnd type="oval"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a:t>Acts 5:11</a:t>
            </a:r>
          </a:p>
        </p:txBody>
      </p:sp>
      <p:sp>
        <p:nvSpPr>
          <p:cNvPr id="44045" name="WordArt 13"/>
          <p:cNvSpPr>
            <a:spLocks noChangeArrowheads="1" noChangeShapeType="1" noTextEdit="1"/>
          </p:cNvSpPr>
          <p:nvPr/>
        </p:nvSpPr>
        <p:spPr bwMode="auto">
          <a:xfrm rot="5400000">
            <a:off x="-1481138" y="3157538"/>
            <a:ext cx="3800475"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vert="wordArtVert" wrap="none" fromWordArt="1">
            <a:prstTxWarp prst="textPlain">
              <a:avLst>
                <a:gd name="adj" fmla="val 50000"/>
              </a:avLst>
            </a:prstTxWarp>
          </a:bodyPr>
          <a:lstStyle/>
          <a:p>
            <a:pPr algn="ctr" fontAlgn="auto"/>
            <a:r>
              <a:rPr lang="en-US" sz="3600" kern="10" spc="720">
                <a:gradFill rotWithShape="0">
                  <a:gsLst>
                    <a:gs pos="0">
                      <a:srgbClr val="AAAAAA"/>
                    </a:gs>
                    <a:gs pos="100000">
                      <a:srgbClr val="FFFFFF"/>
                    </a:gs>
                  </a:gsLst>
                  <a:lin ang="0" scaled="1"/>
                </a:gradFill>
                <a:effectLst>
                  <a:outerShdw dist="45791" dir="3378596" algn="ctr" rotWithShape="0">
                    <a:srgbClr val="4D4D4D">
                      <a:alpha val="80000"/>
                    </a:srgbClr>
                  </a:outerShdw>
                </a:effectLst>
                <a:latin typeface="Arial Black"/>
              </a:rPr>
              <a:t>PENTECOST</a:t>
            </a:r>
          </a:p>
        </p:txBody>
      </p:sp>
      <p:pic>
        <p:nvPicPr>
          <p:cNvPr id="44046" name="Picture 14" descr="MCj0194032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068388" cy="1604963"/>
          </a:xfrm>
          <a:prstGeom prst="rect">
            <a:avLst/>
          </a:prstGeom>
          <a:noFill/>
          <a:extLst>
            <a:ext uri="{909E8E84-426E-40DD-AFC4-6F175D3DCCD1}">
              <a14:hiddenFill xmlns:a14="http://schemas.microsoft.com/office/drawing/2010/main">
                <a:solidFill>
                  <a:srgbClr val="FFFFFF"/>
                </a:solidFill>
              </a14:hiddenFill>
            </a:ext>
          </a:extLst>
        </p:spPr>
      </p:pic>
      <p:sp>
        <p:nvSpPr>
          <p:cNvPr id="44048" name="AutoShape 16"/>
          <p:cNvSpPr>
            <a:spLocks/>
          </p:cNvSpPr>
          <p:nvPr/>
        </p:nvSpPr>
        <p:spPr bwMode="auto">
          <a:xfrm>
            <a:off x="3429000" y="2652713"/>
            <a:ext cx="1752600" cy="471487"/>
          </a:xfrm>
          <a:prstGeom prst="borderCallout1">
            <a:avLst>
              <a:gd name="adj1" fmla="val 24241"/>
              <a:gd name="adj2" fmla="val -4347"/>
              <a:gd name="adj3" fmla="val 579240"/>
              <a:gd name="adj4" fmla="val -16394"/>
            </a:avLst>
          </a:prstGeom>
          <a:solidFill>
            <a:schemeClr val="accent1"/>
          </a:solidFill>
          <a:ln w="38100">
            <a:solidFill>
              <a:schemeClr val="bg1"/>
            </a:solidFill>
            <a:miter lim="800000"/>
            <a:headEnd/>
            <a:tailEnd type="oval"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a:t>Acts 8:1</a:t>
            </a:r>
          </a:p>
        </p:txBody>
      </p:sp>
      <p:sp>
        <p:nvSpPr>
          <p:cNvPr id="44049" name="AutoShape 17"/>
          <p:cNvSpPr>
            <a:spLocks/>
          </p:cNvSpPr>
          <p:nvPr/>
        </p:nvSpPr>
        <p:spPr bwMode="auto">
          <a:xfrm>
            <a:off x="4327525" y="3200400"/>
            <a:ext cx="1752600" cy="471488"/>
          </a:xfrm>
          <a:prstGeom prst="borderCallout1">
            <a:avLst>
              <a:gd name="adj1" fmla="val 24241"/>
              <a:gd name="adj2" fmla="val -4347"/>
              <a:gd name="adj3" fmla="val 459419"/>
              <a:gd name="adj4" fmla="val -14583"/>
            </a:avLst>
          </a:prstGeom>
          <a:solidFill>
            <a:schemeClr val="accent1"/>
          </a:solidFill>
          <a:ln w="38100">
            <a:solidFill>
              <a:schemeClr val="bg1"/>
            </a:solidFill>
            <a:miter lim="800000"/>
            <a:headEnd/>
            <a:tailEnd type="oval"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a:t>Acts 14:22</a:t>
            </a:r>
          </a:p>
        </p:txBody>
      </p:sp>
      <p:sp>
        <p:nvSpPr>
          <p:cNvPr id="44050" name="AutoShape 18"/>
          <p:cNvSpPr>
            <a:spLocks/>
          </p:cNvSpPr>
          <p:nvPr/>
        </p:nvSpPr>
        <p:spPr bwMode="auto">
          <a:xfrm>
            <a:off x="5105400" y="3795713"/>
            <a:ext cx="1752600" cy="471487"/>
          </a:xfrm>
          <a:prstGeom prst="borderCallout1">
            <a:avLst>
              <a:gd name="adj1" fmla="val 24241"/>
              <a:gd name="adj2" fmla="val -4347"/>
              <a:gd name="adj3" fmla="val 329642"/>
              <a:gd name="adj4" fmla="val -12954"/>
            </a:avLst>
          </a:prstGeom>
          <a:solidFill>
            <a:schemeClr val="accent1"/>
          </a:solidFill>
          <a:ln w="38100">
            <a:solidFill>
              <a:schemeClr val="bg1"/>
            </a:solidFill>
            <a:miter lim="800000"/>
            <a:headEnd/>
            <a:tailEnd type="oval"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a:t>Acts 28:31</a:t>
            </a:r>
          </a:p>
        </p:txBody>
      </p:sp>
      <p:sp>
        <p:nvSpPr>
          <p:cNvPr id="44051" name="AutoShape 19"/>
          <p:cNvSpPr>
            <a:spLocks/>
          </p:cNvSpPr>
          <p:nvPr/>
        </p:nvSpPr>
        <p:spPr bwMode="auto">
          <a:xfrm>
            <a:off x="5821363" y="4363066"/>
            <a:ext cx="3094037" cy="777875"/>
          </a:xfrm>
          <a:prstGeom prst="borderCallout1">
            <a:avLst>
              <a:gd name="adj1" fmla="val 14694"/>
              <a:gd name="adj2" fmla="val -2463"/>
              <a:gd name="adj3" fmla="val 124694"/>
              <a:gd name="adj4" fmla="val -5847"/>
            </a:avLst>
          </a:prstGeom>
          <a:solidFill>
            <a:schemeClr val="accent1"/>
          </a:solidFill>
          <a:ln w="38100">
            <a:solidFill>
              <a:schemeClr val="bg1"/>
            </a:solidFill>
            <a:miter lim="800000"/>
            <a:headEnd/>
            <a:tailEnd type="oval"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altLang="en-US" sz="2400" dirty="0"/>
              <a:t>Col. </a:t>
            </a:r>
            <a:r>
              <a:rPr lang="en-US" altLang="en-US" sz="2400" dirty="0" smtClean="0"/>
              <a:t>1:13, 4:11; </a:t>
            </a:r>
            <a:r>
              <a:rPr lang="en-US" altLang="en-US" sz="2400" dirty="0"/>
              <a:t>Rev. 1:9</a:t>
            </a:r>
          </a:p>
        </p:txBody>
      </p:sp>
      <p:sp>
        <p:nvSpPr>
          <p:cNvPr id="44052" name="Text Box 20"/>
          <p:cNvSpPr txBox="1">
            <a:spLocks noChangeArrowheads="1"/>
          </p:cNvSpPr>
          <p:nvPr/>
        </p:nvSpPr>
        <p:spPr bwMode="auto">
          <a:xfrm>
            <a:off x="1371600" y="5638800"/>
            <a:ext cx="6477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600" dirty="0">
                <a:solidFill>
                  <a:schemeClr val="bg1"/>
                </a:solidFill>
                <a:latin typeface="Arial Black" pitchFamily="34" charset="0"/>
              </a:rPr>
              <a:t>As something already present!</a:t>
            </a:r>
          </a:p>
        </p:txBody>
      </p:sp>
    </p:spTree>
    <p:extLst>
      <p:ext uri="{BB962C8B-B14F-4D97-AF65-F5344CB8AC3E}">
        <p14:creationId xmlns:p14="http://schemas.microsoft.com/office/powerpoint/2010/main" val="4010437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4038"/>
                                        </p:tgtEl>
                                        <p:attrNameLst>
                                          <p:attrName>style.visibility</p:attrName>
                                        </p:attrNameLst>
                                      </p:cBhvr>
                                      <p:to>
                                        <p:strVal val="visible"/>
                                      </p:to>
                                    </p:set>
                                    <p:animEffect transition="in" filter="wipe(down)">
                                      <p:cBhvr>
                                        <p:cTn id="7" dur="500"/>
                                        <p:tgtEl>
                                          <p:spTgt spid="440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4039"/>
                                        </p:tgtEl>
                                        <p:attrNameLst>
                                          <p:attrName>style.visibility</p:attrName>
                                        </p:attrNameLst>
                                      </p:cBhvr>
                                      <p:to>
                                        <p:strVal val="visible"/>
                                      </p:to>
                                    </p:set>
                                    <p:animEffect transition="in" filter="wipe(down)">
                                      <p:cBhvr>
                                        <p:cTn id="12" dur="500"/>
                                        <p:tgtEl>
                                          <p:spTgt spid="440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4048"/>
                                        </p:tgtEl>
                                        <p:attrNameLst>
                                          <p:attrName>style.visibility</p:attrName>
                                        </p:attrNameLst>
                                      </p:cBhvr>
                                      <p:to>
                                        <p:strVal val="visible"/>
                                      </p:to>
                                    </p:set>
                                    <p:animEffect transition="in" filter="wipe(down)">
                                      <p:cBhvr>
                                        <p:cTn id="17" dur="500"/>
                                        <p:tgtEl>
                                          <p:spTgt spid="440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4049"/>
                                        </p:tgtEl>
                                        <p:attrNameLst>
                                          <p:attrName>style.visibility</p:attrName>
                                        </p:attrNameLst>
                                      </p:cBhvr>
                                      <p:to>
                                        <p:strVal val="visible"/>
                                      </p:to>
                                    </p:set>
                                    <p:animEffect transition="in" filter="wipe(down)">
                                      <p:cBhvr>
                                        <p:cTn id="22" dur="500"/>
                                        <p:tgtEl>
                                          <p:spTgt spid="440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4050"/>
                                        </p:tgtEl>
                                        <p:attrNameLst>
                                          <p:attrName>style.visibility</p:attrName>
                                        </p:attrNameLst>
                                      </p:cBhvr>
                                      <p:to>
                                        <p:strVal val="visible"/>
                                      </p:to>
                                    </p:set>
                                    <p:animEffect transition="in" filter="wipe(down)">
                                      <p:cBhvr>
                                        <p:cTn id="27" dur="500"/>
                                        <p:tgtEl>
                                          <p:spTgt spid="4405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4051"/>
                                        </p:tgtEl>
                                        <p:attrNameLst>
                                          <p:attrName>style.visibility</p:attrName>
                                        </p:attrNameLst>
                                      </p:cBhvr>
                                      <p:to>
                                        <p:strVal val="visible"/>
                                      </p:to>
                                    </p:set>
                                    <p:animEffect transition="in" filter="wipe(down)">
                                      <p:cBhvr>
                                        <p:cTn id="32" dur="500"/>
                                        <p:tgtEl>
                                          <p:spTgt spid="44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nimBg="1"/>
      <p:bldP spid="44039" grpId="0" animBg="1"/>
      <p:bldP spid="44048" grpId="0" animBg="1"/>
      <p:bldP spid="44049" grpId="0" animBg="1"/>
      <p:bldP spid="44050" grpId="0" animBg="1"/>
      <p:bldP spid="440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94340312"/>
              </p:ext>
            </p:extLst>
          </p:nvPr>
        </p:nvGraphicFramePr>
        <p:xfrm>
          <a:off x="457200" y="1752600"/>
          <a:ext cx="8229600"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p:cNvSpPr txBox="1"/>
          <p:nvPr/>
        </p:nvSpPr>
        <p:spPr>
          <a:xfrm>
            <a:off x="3886200" y="3593068"/>
            <a:ext cx="1468672" cy="461665"/>
          </a:xfrm>
          <a:prstGeom prst="rect">
            <a:avLst/>
          </a:prstGeom>
        </p:spPr>
        <p:style>
          <a:lnRef idx="2">
            <a:schemeClr val="accent4"/>
          </a:lnRef>
          <a:fillRef idx="1">
            <a:schemeClr val="lt1"/>
          </a:fillRef>
          <a:effectRef idx="0">
            <a:schemeClr val="accent4"/>
          </a:effectRef>
          <a:fontRef idx="minor">
            <a:schemeClr val="dk1"/>
          </a:fontRef>
        </p:style>
        <p:txBody>
          <a:bodyPr wrap="none" rtlCol="0">
            <a:spAutoFit/>
          </a:bodyPr>
          <a:lstStyle/>
          <a:p>
            <a:pPr algn="ctr"/>
            <a:r>
              <a:rPr lang="en-US" sz="2400" dirty="0" smtClean="0">
                <a:latin typeface="Bell Gothic Std Black" pitchFamily="34" charset="0"/>
              </a:rPr>
              <a:t>CHURCH</a:t>
            </a:r>
            <a:endParaRPr lang="en-US" sz="2400" dirty="0">
              <a:latin typeface="Bell Gothic Std Black" pitchFamily="34" charset="0"/>
            </a:endParaRPr>
          </a:p>
        </p:txBody>
      </p:sp>
      <p:sp>
        <p:nvSpPr>
          <p:cNvPr id="9" name="TextBox 8"/>
          <p:cNvSpPr txBox="1"/>
          <p:nvPr/>
        </p:nvSpPr>
        <p:spPr>
          <a:xfrm>
            <a:off x="3460607" y="4724400"/>
            <a:ext cx="2319866" cy="1323439"/>
          </a:xfrm>
          <a:prstGeom prst="rect">
            <a:avLst/>
          </a:prstGeom>
          <a:noFill/>
        </p:spPr>
        <p:txBody>
          <a:bodyPr wrap="none" rtlCol="0">
            <a:spAutoFit/>
          </a:bodyPr>
          <a:lstStyle/>
          <a:p>
            <a:pPr algn="ctr"/>
            <a:r>
              <a:rPr lang="en-US" sz="2000" dirty="0" smtClean="0">
                <a:solidFill>
                  <a:schemeClr val="bg1"/>
                </a:solidFill>
                <a:latin typeface="Bell Gothic Std Black" pitchFamily="34" charset="0"/>
              </a:rPr>
              <a:t>Acts 2:47</a:t>
            </a:r>
          </a:p>
          <a:p>
            <a:pPr algn="ctr"/>
            <a:r>
              <a:rPr lang="en-US" sz="2000" dirty="0" smtClean="0">
                <a:solidFill>
                  <a:schemeClr val="bg1"/>
                </a:solidFill>
                <a:latin typeface="Bell Gothic Std Black" pitchFamily="34" charset="0"/>
              </a:rPr>
              <a:t>Established</a:t>
            </a:r>
          </a:p>
          <a:p>
            <a:pPr algn="ctr"/>
            <a:r>
              <a:rPr lang="en-US" sz="2000" dirty="0" smtClean="0">
                <a:solidFill>
                  <a:schemeClr val="bg1"/>
                </a:solidFill>
                <a:latin typeface="Bell Gothic Std Black" pitchFamily="34" charset="0"/>
              </a:rPr>
              <a:t>First Pentecost</a:t>
            </a:r>
          </a:p>
          <a:p>
            <a:pPr algn="ctr"/>
            <a:r>
              <a:rPr lang="en-US" sz="2000" dirty="0" smtClean="0">
                <a:solidFill>
                  <a:schemeClr val="bg1"/>
                </a:solidFill>
                <a:latin typeface="Bell Gothic Std Black" pitchFamily="34" charset="0"/>
              </a:rPr>
              <a:t>After Resurrection</a:t>
            </a:r>
            <a:endParaRPr lang="en-US" sz="2000" dirty="0">
              <a:solidFill>
                <a:schemeClr val="bg1"/>
              </a:solidFill>
              <a:latin typeface="Bell Gothic Std Black" pitchFamily="34" charset="0"/>
            </a:endParaRPr>
          </a:p>
        </p:txBody>
      </p:sp>
    </p:spTree>
    <p:extLst>
      <p:ext uri="{BB962C8B-B14F-4D97-AF65-F5344CB8AC3E}">
        <p14:creationId xmlns:p14="http://schemas.microsoft.com/office/powerpoint/2010/main" val="14041904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graphicEl>
                                              <a:dgm id="{7CC6E110-B327-421A-B691-3B6AD94DA2DA}"/>
                                            </p:graphicEl>
                                          </p:spTgt>
                                        </p:tgtEl>
                                        <p:attrNameLst>
                                          <p:attrName>style.visibility</p:attrName>
                                        </p:attrNameLst>
                                      </p:cBhvr>
                                      <p:to>
                                        <p:strVal val="visible"/>
                                      </p:to>
                                    </p:set>
                                    <p:anim calcmode="lin" valueType="num">
                                      <p:cBhvr additive="base">
                                        <p:cTn id="7" dur="1500" fill="hold"/>
                                        <p:tgtEl>
                                          <p:spTgt spid="7">
                                            <p:graphicEl>
                                              <a:dgm id="{7CC6E110-B327-421A-B691-3B6AD94DA2DA}"/>
                                            </p:graphic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7">
                                            <p:graphicEl>
                                              <a:dgm id="{7CC6E110-B327-421A-B691-3B6AD94DA2DA}"/>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graphicEl>
                                              <a:dgm id="{357B9111-E9E1-4F8B-B00A-B9C420F430C7}"/>
                                            </p:graphicEl>
                                          </p:spTgt>
                                        </p:tgtEl>
                                        <p:attrNameLst>
                                          <p:attrName>style.visibility</p:attrName>
                                        </p:attrNameLst>
                                      </p:cBhvr>
                                      <p:to>
                                        <p:strVal val="visible"/>
                                      </p:to>
                                    </p:set>
                                    <p:anim calcmode="lin" valueType="num">
                                      <p:cBhvr additive="base">
                                        <p:cTn id="11" dur="1500" fill="hold"/>
                                        <p:tgtEl>
                                          <p:spTgt spid="7">
                                            <p:graphicEl>
                                              <a:dgm id="{357B9111-E9E1-4F8B-B00A-B9C420F430C7}"/>
                                            </p:graphicEl>
                                          </p:spTgt>
                                        </p:tgtEl>
                                        <p:attrNameLst>
                                          <p:attrName>ppt_x</p:attrName>
                                        </p:attrNameLst>
                                      </p:cBhvr>
                                      <p:tavLst>
                                        <p:tav tm="0">
                                          <p:val>
                                            <p:strVal val="1+#ppt_w/2"/>
                                          </p:val>
                                        </p:tav>
                                        <p:tav tm="100000">
                                          <p:val>
                                            <p:strVal val="#ppt_x"/>
                                          </p:val>
                                        </p:tav>
                                      </p:tavLst>
                                    </p:anim>
                                    <p:anim calcmode="lin" valueType="num">
                                      <p:cBhvr additive="base">
                                        <p:cTn id="12" dur="1500" fill="hold"/>
                                        <p:tgtEl>
                                          <p:spTgt spid="7">
                                            <p:graphicEl>
                                              <a:dgm id="{357B9111-E9E1-4F8B-B00A-B9C420F430C7}"/>
                                            </p:graphicEl>
                                          </p:spTgt>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p:bldSub>
      </p:bldGraphic>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a:xfrm>
            <a:off x="457200" y="1752600"/>
            <a:ext cx="8229600" cy="4953000"/>
          </a:xfrm>
        </p:spPr>
        <p:txBody>
          <a:bodyPr>
            <a:normAutofit fontScale="92500"/>
          </a:bodyPr>
          <a:lstStyle/>
          <a:p>
            <a:pPr marL="0" indent="0">
              <a:buNone/>
            </a:pPr>
            <a:r>
              <a:rPr lang="en-US" spc="300" dirty="0" smtClean="0"/>
              <a:t>PROTESTANT DENOMINATIONS</a:t>
            </a:r>
          </a:p>
          <a:p>
            <a:pPr lvl="1"/>
            <a:r>
              <a:rPr lang="en-US" dirty="0" smtClean="0"/>
              <a:t>1530 Lutheran Church, Augsburg, Germany</a:t>
            </a:r>
          </a:p>
          <a:p>
            <a:pPr lvl="1"/>
            <a:r>
              <a:rPr lang="en-US" dirty="0" smtClean="0"/>
              <a:t>1535 Presbyterian, Switzerland</a:t>
            </a:r>
          </a:p>
          <a:p>
            <a:pPr lvl="1"/>
            <a:r>
              <a:rPr lang="en-US" dirty="0" smtClean="0"/>
              <a:t>1571 Dutch Reformed Church, Holland</a:t>
            </a:r>
          </a:p>
          <a:p>
            <a:pPr lvl="1"/>
            <a:r>
              <a:rPr lang="en-US" dirty="0" smtClean="0"/>
              <a:t>1607 Baptist Church, London, England</a:t>
            </a:r>
          </a:p>
          <a:p>
            <a:pPr lvl="1"/>
            <a:r>
              <a:rPr lang="en-US" dirty="0" smtClean="0"/>
              <a:t>1729 Methodist Church, London, England</a:t>
            </a:r>
          </a:p>
          <a:p>
            <a:pPr lvl="1"/>
            <a:r>
              <a:rPr lang="en-US" dirty="0" smtClean="0"/>
              <a:t>1830 Mormon Church, Seneca, New York</a:t>
            </a:r>
          </a:p>
          <a:p>
            <a:pPr lvl="1"/>
            <a:r>
              <a:rPr lang="en-US" dirty="0" smtClean="0"/>
              <a:t>1898 Pentecostal Holiness, Anderson, South Carolina</a:t>
            </a:r>
          </a:p>
          <a:p>
            <a:pPr lvl="1"/>
            <a:r>
              <a:rPr lang="en-US" dirty="0" smtClean="0"/>
              <a:t>1917 Foursquare Gospel, Los Angeles, California</a:t>
            </a:r>
            <a:endParaRPr lang="en-US" dirty="0"/>
          </a:p>
        </p:txBody>
      </p:sp>
    </p:spTree>
    <p:extLst>
      <p:ext uri="{BB962C8B-B14F-4D97-AF65-F5344CB8AC3E}">
        <p14:creationId xmlns:p14="http://schemas.microsoft.com/office/powerpoint/2010/main" val="1512336747"/>
      </p:ext>
    </p:extLst>
  </p:cSld>
  <p:clrMapOvr>
    <a:masterClrMapping/>
  </p:clrMapOvr>
  <p:transition spd="slow">
    <p:pu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dirty="0" smtClean="0"/>
              <a:t>Origin of the True Church</a:t>
            </a:r>
            <a:endParaRPr lang="en-US" dirty="0"/>
          </a:p>
        </p:txBody>
      </p:sp>
      <p:sp>
        <p:nvSpPr>
          <p:cNvPr id="3" name="Content Placeholder 2"/>
          <p:cNvSpPr>
            <a:spLocks noGrp="1"/>
          </p:cNvSpPr>
          <p:nvPr>
            <p:ph idx="1"/>
          </p:nvPr>
        </p:nvSpPr>
        <p:spPr>
          <a:xfrm>
            <a:off x="457200" y="1981199"/>
            <a:ext cx="8229600" cy="2819401"/>
          </a:xfrm>
        </p:spPr>
        <p:txBody>
          <a:bodyPr/>
          <a:lstStyle/>
          <a:p>
            <a:pPr marL="0" indent="0">
              <a:buNone/>
            </a:pPr>
            <a:r>
              <a:rPr lang="en-US" dirty="0" smtClean="0"/>
              <a:t>ORIGINATED</a:t>
            </a:r>
          </a:p>
          <a:p>
            <a:pPr lvl="1"/>
            <a:r>
              <a:rPr lang="en-US" dirty="0" smtClean="0">
                <a:solidFill>
                  <a:schemeClr val="accent1"/>
                </a:solidFill>
              </a:rPr>
              <a:t>Not With Man, </a:t>
            </a:r>
            <a:r>
              <a:rPr lang="en-US" dirty="0" smtClean="0"/>
              <a:t>Ps. 127:1; Jn. 15:5</a:t>
            </a:r>
          </a:p>
          <a:p>
            <a:pPr lvl="1"/>
            <a:r>
              <a:rPr lang="en-US" dirty="0" smtClean="0">
                <a:solidFill>
                  <a:schemeClr val="accent1"/>
                </a:solidFill>
              </a:rPr>
              <a:t>Planned</a:t>
            </a:r>
            <a:r>
              <a:rPr lang="en-US" dirty="0" smtClean="0"/>
              <a:t> in the mind of God, Eph. 3:10, 11</a:t>
            </a:r>
          </a:p>
          <a:p>
            <a:pPr lvl="1"/>
            <a:r>
              <a:rPr lang="en-US" dirty="0" smtClean="0">
                <a:solidFill>
                  <a:schemeClr val="accent1"/>
                </a:solidFill>
              </a:rPr>
              <a:t>Implemented</a:t>
            </a:r>
            <a:r>
              <a:rPr lang="en-US" dirty="0" smtClean="0"/>
              <a:t> by Jesus Christ, Matt. 16:18</a:t>
            </a:r>
            <a:endParaRPr lang="en-US" dirty="0"/>
          </a:p>
        </p:txBody>
      </p:sp>
    </p:spTree>
    <p:extLst>
      <p:ext uri="{BB962C8B-B14F-4D97-AF65-F5344CB8AC3E}">
        <p14:creationId xmlns:p14="http://schemas.microsoft.com/office/powerpoint/2010/main" val="9601042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2. Began </a:t>
            </a:r>
            <a:r>
              <a:rPr lang="en-US" dirty="0"/>
              <a:t>with Alexander Campbell During the Restoration Movement?</a:t>
            </a:r>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val="15202132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514600" cy="1143000"/>
          </a:xfrm>
        </p:spPr>
        <p:txBody>
          <a:bodyPr>
            <a:normAutofit fontScale="90000"/>
          </a:bodyPr>
          <a:lstStyle/>
          <a:p>
            <a:r>
              <a:rPr lang="en-US" sz="6000" dirty="0" smtClean="0">
                <a:solidFill>
                  <a:srgbClr val="FFFF00"/>
                </a:solidFill>
              </a:rPr>
              <a:t>MICAH 4:1-5</a:t>
            </a:r>
            <a:endParaRPr lang="en-US" dirty="0">
              <a:solidFill>
                <a:srgbClr val="FFFF00"/>
              </a:solidFill>
            </a:endParaRPr>
          </a:p>
        </p:txBody>
      </p:sp>
      <p:sp>
        <p:nvSpPr>
          <p:cNvPr id="3" name="Content Placeholder 2"/>
          <p:cNvSpPr>
            <a:spLocks noGrp="1"/>
          </p:cNvSpPr>
          <p:nvPr>
            <p:ph idx="1"/>
          </p:nvPr>
        </p:nvSpPr>
        <p:spPr>
          <a:xfrm>
            <a:off x="457200" y="2057400"/>
            <a:ext cx="8229600" cy="4800600"/>
          </a:xfrm>
        </p:spPr>
        <p:txBody>
          <a:bodyPr>
            <a:normAutofit/>
          </a:bodyPr>
          <a:lstStyle/>
          <a:p>
            <a:pPr marL="514350" indent="-514350">
              <a:buFont typeface="+mj-lt"/>
              <a:buAutoNum type="arabicPeriod"/>
            </a:pPr>
            <a:r>
              <a:rPr lang="en-US" sz="3200" dirty="0" smtClean="0"/>
              <a:t>The period	</a:t>
            </a:r>
            <a:r>
              <a:rPr lang="en-US" dirty="0">
                <a:cs typeface="Arial"/>
              </a:rPr>
              <a:t> → </a:t>
            </a:r>
            <a:r>
              <a:rPr lang="en-US" sz="3200" dirty="0" smtClean="0">
                <a:solidFill>
                  <a:srgbClr val="FFFF00"/>
                </a:solidFill>
              </a:rPr>
              <a:t>WHEN (4:1)??</a:t>
            </a:r>
          </a:p>
          <a:p>
            <a:pPr marL="914400" lvl="1" indent="-514350"/>
            <a:r>
              <a:rPr lang="en-US" sz="2800" dirty="0" smtClean="0"/>
              <a:t>In the last days</a:t>
            </a:r>
          </a:p>
          <a:p>
            <a:pPr marL="514350" indent="-514350">
              <a:buFont typeface="+mj-lt"/>
              <a:buAutoNum type="arabicPeriod"/>
            </a:pPr>
            <a:r>
              <a:rPr lang="en-US" sz="3200" dirty="0" smtClean="0"/>
              <a:t>The project	</a:t>
            </a:r>
            <a:r>
              <a:rPr lang="en-US" dirty="0">
                <a:cs typeface="Arial"/>
              </a:rPr>
              <a:t> → </a:t>
            </a:r>
            <a:r>
              <a:rPr lang="en-US" sz="3200" dirty="0" smtClean="0">
                <a:solidFill>
                  <a:srgbClr val="FFFF00"/>
                </a:solidFill>
              </a:rPr>
              <a:t>WHAT (4:1)??</a:t>
            </a:r>
          </a:p>
          <a:p>
            <a:pPr marL="914400" lvl="1" indent="-514350"/>
            <a:r>
              <a:rPr lang="en-US" dirty="0"/>
              <a:t>The mountain of the LORD’S house shall be established on the top of the mountains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81000"/>
            <a:ext cx="2798763"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295400" y="5334000"/>
            <a:ext cx="6781800" cy="674132"/>
          </a:xfrm>
          <a:prstGeom prst="rect">
            <a:avLst/>
          </a:prstGeom>
          <a:noFill/>
        </p:spPr>
        <p:txBody>
          <a:bodyPr wrap="none" rtlCol="0">
            <a:prstTxWarp prst="textPlain">
              <a:avLst/>
            </a:prstTxWarp>
            <a:spAutoFit/>
          </a:bodyPr>
          <a:lstStyle/>
          <a:p>
            <a:r>
              <a:rPr lang="en-US" dirty="0" smtClean="0">
                <a:ln>
                  <a:solidFill>
                    <a:sysClr val="windowText" lastClr="000000"/>
                  </a:solidFill>
                </a:ln>
                <a:solidFill>
                  <a:srgbClr val="FFC000"/>
                </a:solidFill>
                <a:effectLst>
                  <a:glow rad="63500">
                    <a:schemeClr val="accent1">
                      <a:satMod val="175000"/>
                      <a:alpha val="40000"/>
                    </a:schemeClr>
                  </a:glow>
                </a:effectLst>
                <a:latin typeface="Bell Gothic Std Black" pitchFamily="34" charset="0"/>
              </a:rPr>
              <a:t>How High?</a:t>
            </a:r>
            <a:endParaRPr lang="en-US" dirty="0">
              <a:ln>
                <a:solidFill>
                  <a:sysClr val="windowText" lastClr="000000"/>
                </a:solidFill>
              </a:ln>
              <a:solidFill>
                <a:srgbClr val="FFC000"/>
              </a:solidFill>
              <a:effectLst>
                <a:glow rad="63500">
                  <a:schemeClr val="accent1">
                    <a:satMod val="175000"/>
                    <a:alpha val="40000"/>
                  </a:schemeClr>
                </a:glow>
              </a:effectLst>
              <a:latin typeface="Bell Gothic Std Black" pitchFamily="34" charset="0"/>
            </a:endParaRPr>
          </a:p>
        </p:txBody>
      </p:sp>
    </p:spTree>
    <p:extLst>
      <p:ext uri="{BB962C8B-B14F-4D97-AF65-F5344CB8AC3E}">
        <p14:creationId xmlns:p14="http://schemas.microsoft.com/office/powerpoint/2010/main" val="315077923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514600" cy="1143000"/>
          </a:xfrm>
        </p:spPr>
        <p:txBody>
          <a:bodyPr>
            <a:normAutofit fontScale="90000"/>
          </a:bodyPr>
          <a:lstStyle/>
          <a:p>
            <a:r>
              <a:rPr lang="en-US" sz="6000" dirty="0" smtClean="0">
                <a:solidFill>
                  <a:srgbClr val="FFFF00"/>
                </a:solidFill>
              </a:rPr>
              <a:t>MICAH 4:1-5</a:t>
            </a:r>
            <a:endParaRPr lang="en-US" dirty="0">
              <a:solidFill>
                <a:srgbClr val="FFFF00"/>
              </a:solidFill>
            </a:endParaRPr>
          </a:p>
        </p:txBody>
      </p:sp>
      <p:sp>
        <p:nvSpPr>
          <p:cNvPr id="3" name="Content Placeholder 2"/>
          <p:cNvSpPr>
            <a:spLocks noGrp="1"/>
          </p:cNvSpPr>
          <p:nvPr>
            <p:ph idx="1"/>
          </p:nvPr>
        </p:nvSpPr>
        <p:spPr>
          <a:xfrm>
            <a:off x="457200" y="2057400"/>
            <a:ext cx="8229600" cy="4800600"/>
          </a:xfrm>
        </p:spPr>
        <p:txBody>
          <a:bodyPr>
            <a:normAutofit/>
          </a:bodyPr>
          <a:lstStyle/>
          <a:p>
            <a:pPr marL="514350" indent="-514350">
              <a:buFont typeface="+mj-lt"/>
              <a:buAutoNum type="arabicPeriod"/>
            </a:pPr>
            <a:r>
              <a:rPr lang="en-US" sz="3200" dirty="0" smtClean="0"/>
              <a:t>The period	</a:t>
            </a:r>
            <a:r>
              <a:rPr lang="en-US" dirty="0">
                <a:cs typeface="Arial"/>
              </a:rPr>
              <a:t> </a:t>
            </a:r>
            <a:r>
              <a:rPr lang="en-US" dirty="0" smtClean="0">
                <a:cs typeface="Arial"/>
              </a:rPr>
              <a:t>→ </a:t>
            </a:r>
            <a:r>
              <a:rPr lang="en-US" sz="3200" dirty="0" smtClean="0">
                <a:solidFill>
                  <a:srgbClr val="FFFF00"/>
                </a:solidFill>
              </a:rPr>
              <a:t>WHEN (4:1)??</a:t>
            </a:r>
          </a:p>
          <a:p>
            <a:pPr marL="914400" lvl="1" indent="-514350"/>
            <a:r>
              <a:rPr lang="en-US" sz="2800" dirty="0" smtClean="0"/>
              <a:t>In the last days</a:t>
            </a:r>
          </a:p>
          <a:p>
            <a:pPr marL="514350" indent="-514350">
              <a:buFont typeface="+mj-lt"/>
              <a:buAutoNum type="arabicPeriod"/>
            </a:pPr>
            <a:r>
              <a:rPr lang="en-US" sz="3200" dirty="0" smtClean="0"/>
              <a:t>The project	</a:t>
            </a:r>
            <a:r>
              <a:rPr lang="en-US" dirty="0">
                <a:cs typeface="Arial"/>
              </a:rPr>
              <a:t> </a:t>
            </a:r>
            <a:r>
              <a:rPr lang="en-US" dirty="0" smtClean="0">
                <a:cs typeface="Arial"/>
              </a:rPr>
              <a:t>→ </a:t>
            </a:r>
            <a:r>
              <a:rPr lang="en-US" sz="3200" dirty="0" smtClean="0">
                <a:solidFill>
                  <a:srgbClr val="FFFF00"/>
                </a:solidFill>
              </a:rPr>
              <a:t>WHAT (4:1)??</a:t>
            </a:r>
          </a:p>
          <a:p>
            <a:pPr marL="914400" lvl="1" indent="-514350"/>
            <a:r>
              <a:rPr lang="en-US" dirty="0" smtClean="0"/>
              <a:t>The </a:t>
            </a:r>
            <a:r>
              <a:rPr lang="en-US" dirty="0"/>
              <a:t>mountain of the LORD’S house </a:t>
            </a:r>
            <a:r>
              <a:rPr lang="en-US" dirty="0" smtClean="0"/>
              <a:t>shall </a:t>
            </a:r>
            <a:r>
              <a:rPr lang="en-US" dirty="0"/>
              <a:t>be established on the top of the </a:t>
            </a:r>
            <a:r>
              <a:rPr lang="en-US" dirty="0" smtClean="0"/>
              <a:t>mountains</a:t>
            </a:r>
          </a:p>
          <a:p>
            <a:pPr marL="517525" indent="-517525">
              <a:buFont typeface="+mj-lt"/>
              <a:buAutoNum type="arabicPeriod"/>
            </a:pPr>
            <a:r>
              <a:rPr lang="en-US" dirty="0" smtClean="0"/>
              <a:t>The people</a:t>
            </a:r>
            <a:r>
              <a:rPr lang="en-US" sz="2800" dirty="0">
                <a:cs typeface="Arial"/>
              </a:rPr>
              <a:t>	</a:t>
            </a:r>
            <a:r>
              <a:rPr lang="en-US" dirty="0" smtClean="0">
                <a:solidFill>
                  <a:srgbClr val="FFFFFF"/>
                </a:solidFill>
                <a:cs typeface="Arial"/>
              </a:rPr>
              <a:t>→ </a:t>
            </a:r>
            <a:r>
              <a:rPr lang="en-US" sz="2800" dirty="0" smtClean="0">
                <a:cs typeface="Arial"/>
              </a:rPr>
              <a:t> </a:t>
            </a:r>
            <a:r>
              <a:rPr lang="en-US" dirty="0" smtClean="0">
                <a:solidFill>
                  <a:srgbClr val="FFFF00"/>
                </a:solidFill>
              </a:rPr>
              <a:t>WHO (4:2)??</a:t>
            </a:r>
          </a:p>
          <a:p>
            <a:pPr marL="914400" lvl="1" indent="-514350"/>
            <a:r>
              <a:rPr lang="en-US" sz="2800" dirty="0" smtClean="0"/>
              <a:t>Many nations shall flow (4:2)</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81000"/>
            <a:ext cx="2798763"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080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500" tmFilter="0, 0; .2, .5; .8, .5; 1, 0"/>
                                        <p:tgtEl>
                                          <p:spTgt spid="3">
                                            <p:txEl>
                                              <p:pRg st="4" end="4"/>
                                            </p:txEl>
                                          </p:spTgt>
                                        </p:tgtEl>
                                      </p:cBhvr>
                                    </p:animEffect>
                                    <p:animScale>
                                      <p:cBhvr>
                                        <p:cTn id="7" dur="250" autoRev="1" fill="hold"/>
                                        <p:tgtEl>
                                          <p:spTgt spid="3">
                                            <p:txEl>
                                              <p:pRg st="4" end="4"/>
                                            </p:txEl>
                                          </p:spTgt>
                                        </p:tgtEl>
                                      </p:cBhvr>
                                      <p:by x="105000" y="105000"/>
                                    </p:animScale>
                                  </p:childTnLst>
                                </p:cTn>
                              </p:par>
                            </p:childTnLst>
                          </p:cTn>
                        </p:par>
                        <p:par>
                          <p:cTn id="8" fill="hold">
                            <p:stCondLst>
                              <p:cond delay="500"/>
                            </p:stCondLst>
                            <p:childTnLst>
                              <p:par>
                                <p:cTn id="9" presetID="26" presetClass="emph" presetSubtype="0" fill="hold" nodeType="afterEffect">
                                  <p:stCondLst>
                                    <p:cond delay="0"/>
                                  </p:stCondLst>
                                  <p:childTnLst>
                                    <p:animEffect transition="out" filter="fade">
                                      <p:cBhvr>
                                        <p:cTn id="10" dur="500" tmFilter="0, 0; .2, .5; .8, .5; 1, 0"/>
                                        <p:tgtEl>
                                          <p:spTgt spid="3">
                                            <p:txEl>
                                              <p:pRg st="5" end="5"/>
                                            </p:txEl>
                                          </p:spTgt>
                                        </p:tgtEl>
                                      </p:cBhvr>
                                    </p:animEffect>
                                    <p:animScale>
                                      <p:cBhvr>
                                        <p:cTn id="11" dur="250" autoRev="1" fill="hold"/>
                                        <p:tgtEl>
                                          <p:spTgt spid="3">
                                            <p:txEl>
                                              <p:pRg st="5" end="5"/>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2514600" cy="1143000"/>
          </a:xfrm>
        </p:spPr>
        <p:txBody>
          <a:bodyPr>
            <a:normAutofit fontScale="90000"/>
          </a:bodyPr>
          <a:lstStyle/>
          <a:p>
            <a:r>
              <a:rPr lang="en-US" sz="6000" dirty="0" smtClean="0">
                <a:solidFill>
                  <a:srgbClr val="FFFF00"/>
                </a:solidFill>
              </a:rPr>
              <a:t>MICAH 4:1-5</a:t>
            </a:r>
            <a:endParaRPr lang="en-US" dirty="0">
              <a:solidFill>
                <a:srgbClr val="FFFF00"/>
              </a:solidFill>
            </a:endParaRPr>
          </a:p>
        </p:txBody>
      </p:sp>
      <p:sp>
        <p:nvSpPr>
          <p:cNvPr id="3" name="Content Placeholder 2"/>
          <p:cNvSpPr>
            <a:spLocks noGrp="1"/>
          </p:cNvSpPr>
          <p:nvPr>
            <p:ph idx="1"/>
          </p:nvPr>
        </p:nvSpPr>
        <p:spPr>
          <a:xfrm>
            <a:off x="457200" y="2057400"/>
            <a:ext cx="8229600" cy="4800600"/>
          </a:xfrm>
        </p:spPr>
        <p:txBody>
          <a:bodyPr>
            <a:normAutofit/>
          </a:bodyPr>
          <a:lstStyle/>
          <a:p>
            <a:pPr marL="514350" indent="-514350">
              <a:buFont typeface="+mj-lt"/>
              <a:buAutoNum type="arabicPeriod" startAt="4"/>
            </a:pPr>
            <a:r>
              <a:rPr lang="en-US" spc="-150" dirty="0" smtClean="0"/>
              <a:t>The purpose</a:t>
            </a:r>
            <a:r>
              <a:rPr lang="en-US" spc="-150" dirty="0" smtClean="0">
                <a:cs typeface="Arial"/>
              </a:rPr>
              <a:t>	</a:t>
            </a:r>
            <a:r>
              <a:rPr lang="en-US" dirty="0" smtClean="0">
                <a:cs typeface="Arial"/>
              </a:rPr>
              <a:t>→ </a:t>
            </a:r>
            <a:r>
              <a:rPr lang="en-US" dirty="0" smtClean="0">
                <a:solidFill>
                  <a:srgbClr val="FFFF00"/>
                </a:solidFill>
              </a:rPr>
              <a:t>WHY (4:2-5)??</a:t>
            </a:r>
            <a:endParaRPr lang="en-US" dirty="0">
              <a:solidFill>
                <a:srgbClr val="FFFF00"/>
              </a:solidFill>
            </a:endParaRPr>
          </a:p>
          <a:p>
            <a:pPr marL="914400" lvl="1" indent="-514350"/>
            <a:r>
              <a:rPr lang="en-US" dirty="0" smtClean="0"/>
              <a:t>Teaching from God (judging/rebuking)</a:t>
            </a:r>
            <a:endParaRPr lang="en-US" dirty="0"/>
          </a:p>
          <a:p>
            <a:pPr marL="914400" lvl="1" indent="-514350"/>
            <a:r>
              <a:rPr lang="en-US" dirty="0" smtClean="0"/>
              <a:t>Response: </a:t>
            </a:r>
          </a:p>
          <a:p>
            <a:pPr marL="1314450" lvl="2" indent="-514350"/>
            <a:r>
              <a:rPr lang="en-US" dirty="0" smtClean="0"/>
              <a:t>Walk in His paths (4:2)</a:t>
            </a:r>
          </a:p>
          <a:p>
            <a:pPr marL="1314450" lvl="2" indent="-514350"/>
            <a:r>
              <a:rPr lang="en-US" dirty="0" smtClean="0"/>
              <a:t>Beat swords </a:t>
            </a:r>
            <a:r>
              <a:rPr lang="en-US" dirty="0"/>
              <a:t>into </a:t>
            </a:r>
            <a:r>
              <a:rPr lang="en-US" dirty="0" smtClean="0"/>
              <a:t>plowshares (4:3)</a:t>
            </a:r>
          </a:p>
          <a:p>
            <a:pPr marL="1314450" lvl="2" indent="-514350"/>
            <a:r>
              <a:rPr lang="en-US" dirty="0" smtClean="0"/>
              <a:t>Walk in the </a:t>
            </a:r>
            <a:r>
              <a:rPr lang="en-US" dirty="0"/>
              <a:t>name of the </a:t>
            </a:r>
            <a:r>
              <a:rPr lang="en-US" dirty="0" smtClean="0"/>
              <a:t>LORD (4:5)</a:t>
            </a:r>
            <a:endParaRPr lang="en-US" dirty="0"/>
          </a:p>
          <a:p>
            <a:pPr marL="514350" indent="-514350">
              <a:buFont typeface="+mj-lt"/>
              <a:buAutoNum type="arabicPeriod" startAt="4"/>
            </a:pPr>
            <a:r>
              <a:rPr lang="en-US" sz="3200" dirty="0" smtClean="0"/>
              <a:t>The place	</a:t>
            </a:r>
            <a:r>
              <a:rPr lang="en-US" dirty="0">
                <a:cs typeface="Arial"/>
              </a:rPr>
              <a:t> → </a:t>
            </a:r>
            <a:r>
              <a:rPr lang="en-US" sz="3200" dirty="0" smtClean="0">
                <a:solidFill>
                  <a:srgbClr val="FFFF00"/>
                </a:solidFill>
              </a:rPr>
              <a:t>WHERE (4:2)</a:t>
            </a:r>
          </a:p>
          <a:p>
            <a:pPr marL="914400" lvl="1" indent="-514350"/>
            <a:r>
              <a:rPr lang="en-US" sz="2800" dirty="0" smtClean="0"/>
              <a:t>Jerusalem</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81000"/>
            <a:ext cx="2798763"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0715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fade">
                                      <p:cBhvr>
                                        <p:cTn id="26" dur="500"/>
                                        <p:tgtEl>
                                          <p:spTgt spid="3">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solidFill>
                  <a:srgbClr val="FFFF00"/>
                </a:solidFill>
              </a:rPr>
              <a:t>ACTS 2</a:t>
            </a:r>
            <a:r>
              <a:rPr lang="en-US" dirty="0" smtClean="0">
                <a:solidFill>
                  <a:srgbClr val="FFFF00"/>
                </a:solidFill>
              </a:rPr>
              <a:t/>
            </a:r>
            <a:br>
              <a:rPr lang="en-US" dirty="0" smtClean="0">
                <a:solidFill>
                  <a:srgbClr val="FFFF00"/>
                </a:solidFill>
              </a:rPr>
            </a:br>
            <a:r>
              <a:rPr lang="en-US" dirty="0" smtClean="0">
                <a:solidFill>
                  <a:srgbClr val="FFFF00"/>
                </a:solidFill>
              </a:rPr>
              <a:t>THE LORD’S HOUSE BUILT</a:t>
            </a:r>
            <a:endParaRPr lang="en-US" dirty="0">
              <a:solidFill>
                <a:srgbClr val="FFFF00"/>
              </a:solidFill>
            </a:endParaRPr>
          </a:p>
        </p:txBody>
      </p:sp>
      <p:sp>
        <p:nvSpPr>
          <p:cNvPr id="3" name="Content Placeholder 2"/>
          <p:cNvSpPr>
            <a:spLocks noGrp="1"/>
          </p:cNvSpPr>
          <p:nvPr>
            <p:ph sz="half" idx="1"/>
          </p:nvPr>
        </p:nvSpPr>
        <p:spPr/>
        <p:txBody>
          <a:bodyPr/>
          <a:lstStyle/>
          <a:p>
            <a:pPr marL="514350" indent="-514350">
              <a:buFont typeface="+mj-lt"/>
              <a:buAutoNum type="arabicPeriod"/>
            </a:pPr>
            <a:r>
              <a:rPr lang="en-US" dirty="0" smtClean="0"/>
              <a:t>The period</a:t>
            </a:r>
          </a:p>
          <a:p>
            <a:pPr marL="914400" lvl="1" indent="-514350"/>
            <a:r>
              <a:rPr lang="en-US" dirty="0" smtClean="0"/>
              <a:t>In the last days (2:16, 17)</a:t>
            </a:r>
          </a:p>
          <a:p>
            <a:pPr marL="514350" indent="-514350">
              <a:buFont typeface="+mj-lt"/>
              <a:buAutoNum type="arabicPeriod"/>
            </a:pPr>
            <a:r>
              <a:rPr lang="en-US" dirty="0" smtClean="0"/>
              <a:t>The project</a:t>
            </a:r>
          </a:p>
          <a:p>
            <a:pPr lvl="1" indent="-342900"/>
            <a:r>
              <a:rPr lang="en-US" dirty="0" smtClean="0"/>
              <a:t>Acts 2:41, 47</a:t>
            </a:r>
          </a:p>
          <a:p>
            <a:pPr marL="514350" indent="-514350">
              <a:buFont typeface="+mj-lt"/>
              <a:buAutoNum type="arabicPeriod"/>
            </a:pPr>
            <a:r>
              <a:rPr lang="en-US" dirty="0" smtClean="0"/>
              <a:t>The people</a:t>
            </a:r>
          </a:p>
          <a:p>
            <a:pPr marL="914400" lvl="1" indent="-514350"/>
            <a:r>
              <a:rPr lang="en-US" dirty="0" smtClean="0"/>
              <a:t>Jews devout men from every nation under heaven (2:5)</a:t>
            </a:r>
          </a:p>
        </p:txBody>
      </p:sp>
      <p:sp>
        <p:nvSpPr>
          <p:cNvPr id="4" name="Content Placeholder 3"/>
          <p:cNvSpPr>
            <a:spLocks noGrp="1"/>
          </p:cNvSpPr>
          <p:nvPr>
            <p:ph sz="half" idx="2"/>
          </p:nvPr>
        </p:nvSpPr>
        <p:spPr>
          <a:xfrm>
            <a:off x="4648200" y="1752600"/>
            <a:ext cx="4038600" cy="5105400"/>
          </a:xfrm>
        </p:spPr>
        <p:txBody>
          <a:bodyPr>
            <a:normAutofit/>
          </a:bodyPr>
          <a:lstStyle/>
          <a:p>
            <a:pPr marL="0" indent="0">
              <a:buNone/>
            </a:pPr>
            <a:r>
              <a:rPr lang="en-US" b="1" dirty="0" smtClean="0">
                <a:solidFill>
                  <a:schemeClr val="accent1"/>
                </a:solidFill>
              </a:rPr>
              <a:t>House = Church </a:t>
            </a:r>
          </a:p>
          <a:p>
            <a:pPr lvl="1"/>
            <a:r>
              <a:rPr lang="en-US" b="1" dirty="0" smtClean="0"/>
              <a:t>1 Timothy 3:15</a:t>
            </a:r>
          </a:p>
          <a:p>
            <a:pPr marL="0" indent="0">
              <a:buNone/>
            </a:pPr>
            <a:r>
              <a:rPr lang="en-US" b="1" dirty="0" smtClean="0">
                <a:solidFill>
                  <a:schemeClr val="accent1"/>
                </a:solidFill>
              </a:rPr>
              <a:t>Present Tense</a:t>
            </a:r>
          </a:p>
          <a:p>
            <a:pPr lvl="1"/>
            <a:r>
              <a:rPr lang="en-US" b="1" dirty="0" smtClean="0"/>
              <a:t>Comp. Rom. 16:16</a:t>
            </a:r>
          </a:p>
          <a:p>
            <a:pPr marL="0" indent="0">
              <a:buNone/>
            </a:pPr>
            <a:r>
              <a:rPr lang="en-US" dirty="0" smtClean="0">
                <a:solidFill>
                  <a:schemeClr val="accent1"/>
                </a:solidFill>
              </a:rPr>
              <a:t>Above all mountains</a:t>
            </a:r>
          </a:p>
          <a:p>
            <a:pPr lvl="1"/>
            <a:r>
              <a:rPr lang="en-US" dirty="0" smtClean="0"/>
              <a:t>Jesus, the mountain of the Lord’s House, Eph. 1:19-23; 2:6, 19-21</a:t>
            </a:r>
          </a:p>
          <a:p>
            <a:pPr marL="0" indent="0">
              <a:buNone/>
            </a:pPr>
            <a:r>
              <a:rPr lang="en-US" dirty="0" smtClean="0">
                <a:solidFill>
                  <a:schemeClr val="accent1"/>
                </a:solidFill>
              </a:rPr>
              <a:t>Exalted &amp; Enduring</a:t>
            </a:r>
          </a:p>
          <a:p>
            <a:pPr lvl="1"/>
            <a:r>
              <a:rPr lang="en-US" dirty="0" smtClean="0"/>
              <a:t>Matthew 16:18</a:t>
            </a:r>
          </a:p>
        </p:txBody>
      </p:sp>
      <p:pic>
        <p:nvPicPr>
          <p:cNvPr id="1029" name="Picture 5" descr="C:\Users\Steven\AppData\Local\Microsoft\Windows\Temporary Internet Files\Content.IE5\DLWQI34B\ok-button-4308-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9000" y="1828800"/>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Steven\AppData\Local\Microsoft\Windows\Temporary Internet Files\Content.IE5\DLWQI34B\ok-button-4308-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9000" y="3124200"/>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Steven\AppData\Local\Microsoft\Windows\Temporary Internet Files\Content.IE5\DLWQI34B\ok-button-4308-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69000" y="4068793"/>
            <a:ext cx="360000"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353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1029"/>
                                        </p:tgtEl>
                                        <p:attrNameLst>
                                          <p:attrName>style.visibility</p:attrName>
                                        </p:attrNameLst>
                                      </p:cBhvr>
                                      <p:to>
                                        <p:strVal val="visible"/>
                                      </p:to>
                                    </p:set>
                                    <p:anim calcmode="lin" valueType="num">
                                      <p:cBhvr>
                                        <p:cTn id="14" dur="500" fill="hold"/>
                                        <p:tgtEl>
                                          <p:spTgt spid="1029"/>
                                        </p:tgtEl>
                                        <p:attrNameLst>
                                          <p:attrName>ppt_w</p:attrName>
                                        </p:attrNameLst>
                                      </p:cBhvr>
                                      <p:tavLst>
                                        <p:tav tm="0">
                                          <p:val>
                                            <p:fltVal val="0"/>
                                          </p:val>
                                        </p:tav>
                                        <p:tav tm="100000">
                                          <p:val>
                                            <p:strVal val="#ppt_w"/>
                                          </p:val>
                                        </p:tav>
                                      </p:tavLst>
                                    </p:anim>
                                    <p:anim calcmode="lin" valueType="num">
                                      <p:cBhvr>
                                        <p:cTn id="15" dur="500" fill="hold"/>
                                        <p:tgtEl>
                                          <p:spTgt spid="1029"/>
                                        </p:tgtEl>
                                        <p:attrNameLst>
                                          <p:attrName>ppt_h</p:attrName>
                                        </p:attrNameLst>
                                      </p:cBhvr>
                                      <p:tavLst>
                                        <p:tav tm="0">
                                          <p:val>
                                            <p:fltVal val="0"/>
                                          </p:val>
                                        </p:tav>
                                        <p:tav tm="100000">
                                          <p:val>
                                            <p:strVal val="#ppt_h"/>
                                          </p:val>
                                        </p:tav>
                                      </p:tavLst>
                                    </p:anim>
                                    <p:animEffect transition="in" filter="fade">
                                      <p:cBhvr>
                                        <p:cTn id="16" dur="500"/>
                                        <p:tgtEl>
                                          <p:spTgt spid="10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500"/>
                                        <p:tgtEl>
                                          <p:spTgt spid="3">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par>
                          <p:cTn id="25" fill="hold">
                            <p:stCondLst>
                              <p:cond delay="500"/>
                            </p:stCondLst>
                            <p:childTnLst>
                              <p:par>
                                <p:cTn id="26" presetID="53" presetClass="entr" presetSubtype="16"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 calcmode="lin" valueType="num">
                                      <p:cBhvr>
                                        <p:cTn id="28" dur="500" fill="hold"/>
                                        <p:tgtEl>
                                          <p:spTgt spid="9"/>
                                        </p:tgtEl>
                                        <p:attrNameLst>
                                          <p:attrName>ppt_w</p:attrName>
                                        </p:attrNameLst>
                                      </p:cBhvr>
                                      <p:tavLst>
                                        <p:tav tm="0">
                                          <p:val>
                                            <p:fltVal val="0"/>
                                          </p:val>
                                        </p:tav>
                                        <p:tav tm="100000">
                                          <p:val>
                                            <p:strVal val="#ppt_w"/>
                                          </p:val>
                                        </p:tav>
                                      </p:tavLst>
                                    </p:anim>
                                    <p:anim calcmode="lin" valueType="num">
                                      <p:cBhvr>
                                        <p:cTn id="29" dur="500" fill="hold"/>
                                        <p:tgtEl>
                                          <p:spTgt spid="9"/>
                                        </p:tgtEl>
                                        <p:attrNameLst>
                                          <p:attrName>ppt_h</p:attrName>
                                        </p:attrNameLst>
                                      </p:cBhvr>
                                      <p:tavLst>
                                        <p:tav tm="0">
                                          <p:val>
                                            <p:fltVal val="0"/>
                                          </p:val>
                                        </p:tav>
                                        <p:tav tm="100000">
                                          <p:val>
                                            <p:strVal val="#ppt_h"/>
                                          </p:val>
                                        </p:tav>
                                      </p:tavLst>
                                    </p:anim>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0" end="0"/>
                                            </p:txEl>
                                          </p:spTgt>
                                        </p:tgtEl>
                                        <p:attrNameLst>
                                          <p:attrName>style.visibility</p:attrName>
                                        </p:attrNameLst>
                                      </p:cBhvr>
                                      <p:to>
                                        <p:strVal val="visible"/>
                                      </p:to>
                                    </p:set>
                                    <p:animEffect transition="in" filter="fade">
                                      <p:cBhvr>
                                        <p:cTn id="33" dur="500"/>
                                        <p:tgtEl>
                                          <p:spTgt spid="4">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fade">
                                      <p:cBhvr>
                                        <p:cTn id="36" dur="500"/>
                                        <p:tgtEl>
                                          <p:spTgt spid="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2" end="2"/>
                                            </p:txEl>
                                          </p:spTgt>
                                        </p:tgtEl>
                                        <p:attrNameLst>
                                          <p:attrName>style.visibility</p:attrName>
                                        </p:attrNameLst>
                                      </p:cBhvr>
                                      <p:to>
                                        <p:strVal val="visible"/>
                                      </p:to>
                                    </p:set>
                                    <p:animEffect transition="in" filter="fade">
                                      <p:cBhvr>
                                        <p:cTn id="41" dur="500"/>
                                        <p:tgtEl>
                                          <p:spTgt spid="4">
                                            <p:txEl>
                                              <p:pRg st="2" end="2"/>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
                                            <p:txEl>
                                              <p:pRg st="3" end="3"/>
                                            </p:txEl>
                                          </p:spTgt>
                                        </p:tgtEl>
                                        <p:attrNameLst>
                                          <p:attrName>style.visibility</p:attrName>
                                        </p:attrNameLst>
                                      </p:cBhvr>
                                      <p:to>
                                        <p:strVal val="visible"/>
                                      </p:to>
                                    </p:set>
                                    <p:animEffect transition="in" filter="fade">
                                      <p:cBhvr>
                                        <p:cTn id="44" dur="500"/>
                                        <p:tgtEl>
                                          <p:spTgt spid="4">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4">
                                            <p:txEl>
                                              <p:pRg st="4" end="4"/>
                                            </p:txEl>
                                          </p:spTgt>
                                        </p:tgtEl>
                                        <p:attrNameLst>
                                          <p:attrName>style.visibility</p:attrName>
                                        </p:attrNameLst>
                                      </p:cBhvr>
                                      <p:to>
                                        <p:strVal val="visible"/>
                                      </p:to>
                                    </p:set>
                                    <p:animEffect transition="in" filter="fade">
                                      <p:cBhvr>
                                        <p:cTn id="49" dur="500"/>
                                        <p:tgtEl>
                                          <p:spTgt spid="4">
                                            <p:txEl>
                                              <p:pRg st="4" end="4"/>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
                                            <p:txEl>
                                              <p:pRg st="5" end="5"/>
                                            </p:txEl>
                                          </p:spTgt>
                                        </p:tgtEl>
                                        <p:attrNameLst>
                                          <p:attrName>style.visibility</p:attrName>
                                        </p:attrNameLst>
                                      </p:cBhvr>
                                      <p:to>
                                        <p:strVal val="visible"/>
                                      </p:to>
                                    </p:set>
                                    <p:animEffect transition="in" filter="fade">
                                      <p:cBhvr>
                                        <p:cTn id="52" dur="500"/>
                                        <p:tgtEl>
                                          <p:spTgt spid="4">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6" end="6"/>
                                            </p:txEl>
                                          </p:spTgt>
                                        </p:tgtEl>
                                        <p:attrNameLst>
                                          <p:attrName>style.visibility</p:attrName>
                                        </p:attrNameLst>
                                      </p:cBhvr>
                                      <p:to>
                                        <p:strVal val="visible"/>
                                      </p:to>
                                    </p:set>
                                    <p:animEffect transition="in" filter="fade">
                                      <p:cBhvr>
                                        <p:cTn id="57" dur="500"/>
                                        <p:tgtEl>
                                          <p:spTgt spid="4">
                                            <p:txEl>
                                              <p:pRg st="6" end="6"/>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
                                            <p:txEl>
                                              <p:pRg st="7" end="7"/>
                                            </p:txEl>
                                          </p:spTgt>
                                        </p:tgtEl>
                                        <p:attrNameLst>
                                          <p:attrName>style.visibility</p:attrName>
                                        </p:attrNameLst>
                                      </p:cBhvr>
                                      <p:to>
                                        <p:strVal val="visible"/>
                                      </p:to>
                                    </p:set>
                                    <p:animEffect transition="in" filter="fade">
                                      <p:cBhvr>
                                        <p:cTn id="60" dur="500"/>
                                        <p:tgtEl>
                                          <p:spTgt spid="4">
                                            <p:txEl>
                                              <p:pRg st="7" end="7"/>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3">
                                            <p:txEl>
                                              <p:pRg st="4" end="4"/>
                                            </p:txEl>
                                          </p:spTgt>
                                        </p:tgtEl>
                                        <p:attrNameLst>
                                          <p:attrName>style.visibility</p:attrName>
                                        </p:attrNameLst>
                                      </p:cBhvr>
                                      <p:to>
                                        <p:strVal val="visible"/>
                                      </p:to>
                                    </p:set>
                                    <p:animEffect transition="in" filter="fade">
                                      <p:cBhvr>
                                        <p:cTn id="65" dur="500"/>
                                        <p:tgtEl>
                                          <p:spTgt spid="3">
                                            <p:txEl>
                                              <p:pRg st="4" end="4"/>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
                                            <p:txEl>
                                              <p:pRg st="5" end="5"/>
                                            </p:txEl>
                                          </p:spTgt>
                                        </p:tgtEl>
                                        <p:attrNameLst>
                                          <p:attrName>style.visibility</p:attrName>
                                        </p:attrNameLst>
                                      </p:cBhvr>
                                      <p:to>
                                        <p:strVal val="visible"/>
                                      </p:to>
                                    </p:set>
                                    <p:animEffect transition="in" filter="fade">
                                      <p:cBhvr>
                                        <p:cTn id="68" dur="500"/>
                                        <p:tgtEl>
                                          <p:spTgt spid="3">
                                            <p:txEl>
                                              <p:pRg st="5" end="5"/>
                                            </p:txEl>
                                          </p:spTgt>
                                        </p:tgtEl>
                                      </p:cBhvr>
                                    </p:animEffect>
                                  </p:childTnLst>
                                </p:cTn>
                              </p:par>
                            </p:childTnLst>
                          </p:cTn>
                        </p:par>
                        <p:par>
                          <p:cTn id="69" fill="hold">
                            <p:stCondLst>
                              <p:cond delay="500"/>
                            </p:stCondLst>
                            <p:childTnLst>
                              <p:par>
                                <p:cTn id="70" presetID="53" presetClass="entr" presetSubtype="16"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ppt_w</p:attrName>
                                        </p:attrNameLst>
                                      </p:cBhvr>
                                      <p:tavLst>
                                        <p:tav tm="0">
                                          <p:val>
                                            <p:fltVal val="0"/>
                                          </p:val>
                                        </p:tav>
                                        <p:tav tm="100000">
                                          <p:val>
                                            <p:strVal val="#ppt_w"/>
                                          </p:val>
                                        </p:tav>
                                      </p:tavLst>
                                    </p:anim>
                                    <p:anim calcmode="lin" valueType="num">
                                      <p:cBhvr>
                                        <p:cTn id="73" dur="500" fill="hold"/>
                                        <p:tgtEl>
                                          <p:spTgt spid="10"/>
                                        </p:tgtEl>
                                        <p:attrNameLst>
                                          <p:attrName>ppt_h</p:attrName>
                                        </p:attrNameLst>
                                      </p:cBhvr>
                                      <p:tavLst>
                                        <p:tav tm="0">
                                          <p:val>
                                            <p:fltVal val="0"/>
                                          </p:val>
                                        </p:tav>
                                        <p:tav tm="100000">
                                          <p:val>
                                            <p:strVal val="#ppt_h"/>
                                          </p:val>
                                        </p:tav>
                                      </p:tavLst>
                                    </p:anim>
                                    <p:animEffect transition="in" filter="fade">
                                      <p:cBhvr>
                                        <p:cTn id="7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smtClean="0">
                <a:solidFill>
                  <a:srgbClr val="FFFF00"/>
                </a:solidFill>
              </a:rPr>
              <a:t>ACTS 2</a:t>
            </a:r>
            <a:r>
              <a:rPr lang="en-US" dirty="0" smtClean="0">
                <a:solidFill>
                  <a:srgbClr val="FFFF00"/>
                </a:solidFill>
              </a:rPr>
              <a:t/>
            </a:r>
            <a:br>
              <a:rPr lang="en-US" dirty="0" smtClean="0">
                <a:solidFill>
                  <a:srgbClr val="FFFF00"/>
                </a:solidFill>
              </a:rPr>
            </a:br>
            <a:r>
              <a:rPr lang="en-US" dirty="0" smtClean="0">
                <a:solidFill>
                  <a:srgbClr val="FFFF00"/>
                </a:solidFill>
              </a:rPr>
              <a:t>THE LORD’S HOUSE BUILT</a:t>
            </a:r>
            <a:endParaRPr lang="en-US" dirty="0">
              <a:solidFill>
                <a:srgbClr val="FFFF00"/>
              </a:solidFill>
            </a:endParaRPr>
          </a:p>
        </p:txBody>
      </p:sp>
      <p:sp>
        <p:nvSpPr>
          <p:cNvPr id="3" name="Content Placeholder 2"/>
          <p:cNvSpPr>
            <a:spLocks noGrp="1"/>
          </p:cNvSpPr>
          <p:nvPr>
            <p:ph sz="half" idx="1"/>
          </p:nvPr>
        </p:nvSpPr>
        <p:spPr/>
        <p:txBody>
          <a:bodyPr/>
          <a:lstStyle/>
          <a:p>
            <a:pPr marL="514350" indent="-514350">
              <a:buFont typeface="+mj-lt"/>
              <a:buAutoNum type="arabicPeriod" startAt="4"/>
            </a:pPr>
            <a:r>
              <a:rPr lang="en-US" dirty="0" smtClean="0"/>
              <a:t>The purpose</a:t>
            </a:r>
          </a:p>
          <a:p>
            <a:pPr marL="914400" lvl="1" indent="-514350"/>
            <a:r>
              <a:rPr lang="en-US" dirty="0" smtClean="0"/>
              <a:t>Teaching, judging, rebuking by God (Acts 2:4, 11, 14, 22-24, 29, 36-38, 40, 42)</a:t>
            </a:r>
          </a:p>
          <a:p>
            <a:pPr marL="914400" lvl="1" indent="-514350"/>
            <a:r>
              <a:rPr lang="en-US" dirty="0" smtClean="0"/>
              <a:t>To walk in the name of the Lord (Acts 2:21, 38, 42, 47)</a:t>
            </a:r>
          </a:p>
          <a:p>
            <a:pPr marL="514350" indent="-514350">
              <a:buFont typeface="+mj-lt"/>
              <a:buAutoNum type="arabicPeriod" startAt="4"/>
            </a:pPr>
            <a:r>
              <a:rPr lang="en-US" dirty="0" smtClean="0"/>
              <a:t>The place</a:t>
            </a:r>
          </a:p>
          <a:p>
            <a:pPr marL="914400" lvl="1" indent="-514350"/>
            <a:r>
              <a:rPr lang="en-US" dirty="0" smtClean="0"/>
              <a:t>Jerusalem (2:5)</a:t>
            </a:r>
            <a:endParaRPr lang="en-US" dirty="0"/>
          </a:p>
        </p:txBody>
      </p:sp>
      <p:sp>
        <p:nvSpPr>
          <p:cNvPr id="4" name="Content Placeholder 3"/>
          <p:cNvSpPr>
            <a:spLocks noGrp="1"/>
          </p:cNvSpPr>
          <p:nvPr>
            <p:ph sz="half" idx="2"/>
          </p:nvPr>
        </p:nvSpPr>
        <p:spPr>
          <a:xfrm>
            <a:off x="4648200" y="1752600"/>
            <a:ext cx="4038600" cy="5105400"/>
          </a:xfrm>
        </p:spPr>
        <p:txBody>
          <a:bodyPr>
            <a:normAutofit fontScale="92500"/>
          </a:bodyPr>
          <a:lstStyle/>
          <a:p>
            <a:pPr>
              <a:buFont typeface="Wingdings" panose="05000000000000000000" pitchFamily="2" charset="2"/>
              <a:buChar char="ü"/>
            </a:pPr>
            <a:r>
              <a:rPr lang="en-US" dirty="0" smtClean="0"/>
              <a:t>“…as the Holy Spirit gave them utterance” (2:4)</a:t>
            </a:r>
          </a:p>
          <a:p>
            <a:pPr>
              <a:buFont typeface="Wingdings" panose="05000000000000000000" pitchFamily="2" charset="2"/>
              <a:buChar char="ü"/>
            </a:pPr>
            <a:r>
              <a:rPr lang="en-US" dirty="0" smtClean="0"/>
              <a:t>“…heed my words” (2:14)</a:t>
            </a:r>
          </a:p>
          <a:p>
            <a:pPr>
              <a:buFont typeface="Wingdings" panose="05000000000000000000" pitchFamily="2" charset="2"/>
              <a:buChar char="ü"/>
            </a:pPr>
            <a:r>
              <a:rPr lang="en-US" dirty="0" smtClean="0"/>
              <a:t>“…whoever calls on the name of the LORD shall be saved” (2:21)</a:t>
            </a:r>
          </a:p>
          <a:p>
            <a:pPr>
              <a:buFont typeface="Wingdings" panose="05000000000000000000" pitchFamily="2" charset="2"/>
              <a:buChar char="ü"/>
            </a:pPr>
            <a:r>
              <a:rPr lang="en-US" dirty="0" smtClean="0"/>
              <a:t>“Repent, and let every one of you be baptized in the name of Jesus Christ…” (2:38)</a:t>
            </a:r>
          </a:p>
        </p:txBody>
      </p:sp>
      <p:pic>
        <p:nvPicPr>
          <p:cNvPr id="1029" name="Picture 5" descr="C:\Users\Steven\AppData\Local\Microsoft\Windows\Temporary Internet Files\Content.IE5\DLWQI34B\ok-button-4308-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21400" y="1828800"/>
            <a:ext cx="360000" cy="36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Steven\AppData\Local\Microsoft\Windows\Temporary Internet Files\Content.IE5\DLWQI34B\ok-button-4308-large[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4200" y="5050200"/>
            <a:ext cx="360000" cy="3600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p:cNvCxnSpPr/>
          <p:nvPr/>
        </p:nvCxnSpPr>
        <p:spPr>
          <a:xfrm>
            <a:off x="5113020" y="4724400"/>
            <a:ext cx="318516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85378" y="6400800"/>
            <a:ext cx="3068022"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023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29"/>
                                        </p:tgtEl>
                                        <p:attrNameLst>
                                          <p:attrName>style.visibility</p:attrName>
                                        </p:attrNameLst>
                                      </p:cBhvr>
                                      <p:to>
                                        <p:strVal val="visible"/>
                                      </p:to>
                                    </p:set>
                                    <p:anim calcmode="lin" valueType="num">
                                      <p:cBhvr>
                                        <p:cTn id="11" dur="500" fill="hold"/>
                                        <p:tgtEl>
                                          <p:spTgt spid="1029"/>
                                        </p:tgtEl>
                                        <p:attrNameLst>
                                          <p:attrName>ppt_w</p:attrName>
                                        </p:attrNameLst>
                                      </p:cBhvr>
                                      <p:tavLst>
                                        <p:tav tm="0">
                                          <p:val>
                                            <p:fltVal val="0"/>
                                          </p:val>
                                        </p:tav>
                                        <p:tav tm="100000">
                                          <p:val>
                                            <p:strVal val="#ppt_w"/>
                                          </p:val>
                                        </p:tav>
                                      </p:tavLst>
                                    </p:anim>
                                    <p:anim calcmode="lin" valueType="num">
                                      <p:cBhvr>
                                        <p:cTn id="12" dur="500" fill="hold"/>
                                        <p:tgtEl>
                                          <p:spTgt spid="1029"/>
                                        </p:tgtEl>
                                        <p:attrNameLst>
                                          <p:attrName>ppt_h</p:attrName>
                                        </p:attrNameLst>
                                      </p:cBhvr>
                                      <p:tavLst>
                                        <p:tav tm="0">
                                          <p:val>
                                            <p:fltVal val="0"/>
                                          </p:val>
                                        </p:tav>
                                        <p:tav tm="100000">
                                          <p:val>
                                            <p:strVal val="#ppt_h"/>
                                          </p:val>
                                        </p:tav>
                                      </p:tavLst>
                                    </p:anim>
                                    <p:animEffect transition="in" filter="fade">
                                      <p:cBhvr>
                                        <p:cTn id="13" dur="500"/>
                                        <p:tgtEl>
                                          <p:spTgt spid="1029"/>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500"/>
                                        <p:tgtEl>
                                          <p:spTgt spid="4">
                                            <p:txEl>
                                              <p:pRg st="0" end="0"/>
                                            </p:txEl>
                                          </p:spTgt>
                                        </p:tgtEl>
                                      </p:cBhvr>
                                    </p:animEffect>
                                  </p:childTnLst>
                                </p:cTn>
                              </p:par>
                            </p:childTnLst>
                          </p:cTn>
                        </p:par>
                        <p:par>
                          <p:cTn id="22" fill="hold">
                            <p:stCondLst>
                              <p:cond delay="2000"/>
                            </p:stCondLst>
                            <p:childTnLst>
                              <p:par>
                                <p:cTn id="23" presetID="10" presetClass="entr" presetSubtype="0" fill="hold" grpId="0" nodeType="after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Effect transition="in" filter="fade">
                                      <p:cBhvr>
                                        <p:cTn id="29" dur="500"/>
                                        <p:tgtEl>
                                          <p:spTgt spid="4">
                                            <p:txEl>
                                              <p:pRg st="2" end="2"/>
                                            </p:txEl>
                                          </p:spTgt>
                                        </p:tgtEl>
                                      </p:cBhvr>
                                    </p:animEffect>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500"/>
                                        <p:tgtEl>
                                          <p:spTgt spid="4">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500"/>
                                        <p:tgtEl>
                                          <p:spTgt spid="3">
                                            <p:txEl>
                                              <p:pRg st="2" end="2"/>
                                            </p:txEl>
                                          </p:spTgt>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wipe(left)">
                                      <p:cBhvr>
                                        <p:cTn id="42" dur="500"/>
                                        <p:tgtEl>
                                          <p:spTgt spid="6"/>
                                        </p:tgtEl>
                                      </p:cBhvr>
                                    </p:animEffect>
                                  </p:childTnLst>
                                </p:cTn>
                              </p:par>
                            </p:childTnLst>
                          </p:cTn>
                        </p:par>
                        <p:par>
                          <p:cTn id="43" fill="hold">
                            <p:stCondLst>
                              <p:cond delay="1000"/>
                            </p:stCondLst>
                            <p:childTnLst>
                              <p:par>
                                <p:cTn id="44" presetID="22" presetClass="entr" presetSubtype="8" fill="hold" nodeType="after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left)">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3">
                                            <p:txEl>
                                              <p:pRg st="3" end="3"/>
                                            </p:txEl>
                                          </p:spTgt>
                                        </p:tgtEl>
                                        <p:attrNameLst>
                                          <p:attrName>style.visibility</p:attrName>
                                        </p:attrNameLst>
                                      </p:cBhvr>
                                      <p:to>
                                        <p:strVal val="visible"/>
                                      </p:to>
                                    </p:set>
                                    <p:animEffect transition="in" filter="fade">
                                      <p:cBhvr>
                                        <p:cTn id="51" dur="500"/>
                                        <p:tgtEl>
                                          <p:spTgt spid="3">
                                            <p:txEl>
                                              <p:pRg st="3" end="3"/>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
                                            <p:txEl>
                                              <p:pRg st="4" end="4"/>
                                            </p:txEl>
                                          </p:spTgt>
                                        </p:tgtEl>
                                        <p:attrNameLst>
                                          <p:attrName>style.visibility</p:attrName>
                                        </p:attrNameLst>
                                      </p:cBhvr>
                                      <p:to>
                                        <p:strVal val="visible"/>
                                      </p:to>
                                    </p:set>
                                    <p:animEffect transition="in" filter="fade">
                                      <p:cBhvr>
                                        <p:cTn id="54" dur="500"/>
                                        <p:tgtEl>
                                          <p:spTgt spid="3">
                                            <p:txEl>
                                              <p:pRg st="4" end="4"/>
                                            </p:txEl>
                                          </p:spTgt>
                                        </p:tgtEl>
                                      </p:cBhvr>
                                    </p:animEffect>
                                  </p:childTnLst>
                                </p:cTn>
                              </p:par>
                            </p:childTnLst>
                          </p:cTn>
                        </p:par>
                        <p:par>
                          <p:cTn id="55" fill="hold">
                            <p:stCondLst>
                              <p:cond delay="500"/>
                            </p:stCondLst>
                            <p:childTnLst>
                              <p:par>
                                <p:cTn id="56" presetID="53" presetClass="entr" presetSubtype="16"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p:cTn id="58" dur="500" fill="hold"/>
                                        <p:tgtEl>
                                          <p:spTgt spid="10"/>
                                        </p:tgtEl>
                                        <p:attrNameLst>
                                          <p:attrName>ppt_w</p:attrName>
                                        </p:attrNameLst>
                                      </p:cBhvr>
                                      <p:tavLst>
                                        <p:tav tm="0">
                                          <p:val>
                                            <p:fltVal val="0"/>
                                          </p:val>
                                        </p:tav>
                                        <p:tav tm="100000">
                                          <p:val>
                                            <p:strVal val="#ppt_w"/>
                                          </p:val>
                                        </p:tav>
                                      </p:tavLst>
                                    </p:anim>
                                    <p:anim calcmode="lin" valueType="num">
                                      <p:cBhvr>
                                        <p:cTn id="59" dur="500" fill="hold"/>
                                        <p:tgtEl>
                                          <p:spTgt spid="10"/>
                                        </p:tgtEl>
                                        <p:attrNameLst>
                                          <p:attrName>ppt_h</p:attrName>
                                        </p:attrNameLst>
                                      </p:cBhvr>
                                      <p:tavLst>
                                        <p:tav tm="0">
                                          <p:val>
                                            <p:fltVal val="0"/>
                                          </p:val>
                                        </p:tav>
                                        <p:tav tm="100000">
                                          <p:val>
                                            <p:strVal val="#ppt_h"/>
                                          </p:val>
                                        </p:tav>
                                      </p:tavLst>
                                    </p:anim>
                                    <p:animEffect transition="in" filter="fade">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theme/theme1.xml><?xml version="1.0" encoding="utf-8"?>
<a:theme xmlns:a="http://schemas.openxmlformats.org/drawingml/2006/main" name="myth_busters">
  <a:themeElements>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Custom Design">
  <a:themeElements>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Custom Design">
  <a:themeElements>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myth_busters</Template>
  <TotalTime>4236</TotalTime>
  <Words>2118</Words>
  <Application>Microsoft Office PowerPoint</Application>
  <PresentationFormat>On-screen Show (4:3)</PresentationFormat>
  <Paragraphs>155</Paragraphs>
  <Slides>12</Slides>
  <Notes>11</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12</vt:i4>
      </vt:variant>
    </vt:vector>
  </HeadingPairs>
  <TitlesOfParts>
    <vt:vector size="26" baseType="lpstr">
      <vt:lpstr>Arial</vt:lpstr>
      <vt:lpstr>Bauhaus 93</vt:lpstr>
      <vt:lpstr>Wingdings</vt:lpstr>
      <vt:lpstr>Arial Black</vt:lpstr>
      <vt:lpstr>Gabriola</vt:lpstr>
      <vt:lpstr>Bell Gothic Std Black</vt:lpstr>
      <vt:lpstr>Calibri</vt:lpstr>
      <vt:lpstr>Gaze</vt:lpstr>
      <vt:lpstr>myth_busters</vt:lpstr>
      <vt:lpstr>Custom Design</vt:lpstr>
      <vt:lpstr>1_Custom Design</vt:lpstr>
      <vt:lpstr>2_Custom Design</vt:lpstr>
      <vt:lpstr>3_Custom Design</vt:lpstr>
      <vt:lpstr>4_Custom Design</vt:lpstr>
      <vt:lpstr>Misconceptions About The</vt:lpstr>
      <vt:lpstr>PowerPoint Presentation</vt:lpstr>
      <vt:lpstr>Origin of the True Church</vt:lpstr>
      <vt:lpstr>2. Began with Alexander Campbell During the Restoration Movement?</vt:lpstr>
      <vt:lpstr>MICAH 4:1-5</vt:lpstr>
      <vt:lpstr>MICAH 4:1-5</vt:lpstr>
      <vt:lpstr>MICAH 4:1-5</vt:lpstr>
      <vt:lpstr>ACTS 2 THE LORD’S HOUSE BUILT</vt:lpstr>
      <vt:lpstr>ACTS 2 THE LORD’S HOUSE BUILT</vt:lpstr>
      <vt:lpstr>The Time for the  Kingdom-Church</vt:lpstr>
      <vt:lpstr>The Time for the  Kingdom-Church</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Misconceptions About The</dc:title>
  <dc:creator>Steven J. Wallace</dc:creator>
  <cp:lastModifiedBy>Steven J. Wallace</cp:lastModifiedBy>
  <cp:revision>87</cp:revision>
  <dcterms:created xsi:type="dcterms:W3CDTF">2016-02-16T06:36:47Z</dcterms:created>
  <dcterms:modified xsi:type="dcterms:W3CDTF">2016-02-20T19:02:29Z</dcterms:modified>
</cp:coreProperties>
</file>