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handoutMasterIdLst>
    <p:handoutMasterId r:id="rId23"/>
  </p:handoutMasterIdLst>
  <p:sldIdLst>
    <p:sldId id="261" r:id="rId2"/>
    <p:sldId id="270" r:id="rId3"/>
    <p:sldId id="263" r:id="rId4"/>
    <p:sldId id="281" r:id="rId5"/>
    <p:sldId id="265" r:id="rId6"/>
    <p:sldId id="284" r:id="rId7"/>
    <p:sldId id="285" r:id="rId8"/>
    <p:sldId id="290" r:id="rId9"/>
    <p:sldId id="282" r:id="rId10"/>
    <p:sldId id="266" r:id="rId11"/>
    <p:sldId id="267" r:id="rId12"/>
    <p:sldId id="286" r:id="rId13"/>
    <p:sldId id="264" r:id="rId14"/>
    <p:sldId id="283" r:id="rId15"/>
    <p:sldId id="268" r:id="rId16"/>
    <p:sldId id="271" r:id="rId17"/>
    <p:sldId id="289" r:id="rId18"/>
    <p:sldId id="272" r:id="rId19"/>
    <p:sldId id="287" r:id="rId20"/>
    <p:sldId id="288" r:id="rId21"/>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1441" autoAdjust="0"/>
  </p:normalViewPr>
  <p:slideViewPr>
    <p:cSldViewPr>
      <p:cViewPr varScale="1">
        <p:scale>
          <a:sx n="58" d="100"/>
          <a:sy n="58"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26" y="-84"/>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r>
              <a:rPr lang="en-US" dirty="0" smtClean="0"/>
              <a:t>“Ignorance”</a:t>
            </a:r>
            <a:endParaRPr lang="en-US" dirty="0"/>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8B96BE85-DCAC-40E1-A8CE-7AD0660D92E9}" type="datetimeFigureOut">
              <a:rPr lang="en-US" smtClean="0"/>
              <a:t>1/13/2013</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r>
              <a:rPr lang="en-US" dirty="0" smtClean="0"/>
              <a:t>www.sunnysidechurchofchrist.com</a:t>
            </a:r>
            <a:endParaRPr lang="en-US" dirty="0"/>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40AC7CF4-98D1-444E-870D-E3AC26953A42}" type="slidenum">
              <a:rPr lang="en-US" smtClean="0"/>
              <a:t>‹#›</a:t>
            </a:fld>
            <a:endParaRPr lang="en-US"/>
          </a:p>
        </p:txBody>
      </p:sp>
    </p:spTree>
    <p:extLst>
      <p:ext uri="{BB962C8B-B14F-4D97-AF65-F5344CB8AC3E}">
        <p14:creationId xmlns:p14="http://schemas.microsoft.com/office/powerpoint/2010/main" val="156756330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3-01-04T18:15:07.485"/>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0 23,'0'0,"0"0,52 0,0 0,-52 0,52 0,-52 0,52 0,-52 0,0 0,51 0,-51 0,52 0,-52 0,0 0,52 0,-52 0,52 0,-52 0,0 0,52 0,-52 0,52 0,-52 0,51 0,1 0,0 0,0 0,0 0,51 0,-51 0,0 0,0 0,0 0,-52 0,52 0,0 0,-52 0,103 0,-103 0,52 0,0 0,0 0,0 0,-1 0,53 0,-52 0,-52 0,104 0,-53 0,1 0,52 0,-104 0,52 0,0 0,-1 0,1 0,0 0,52 0,-104 0,52 0,-1 0,1 0,-52 0,52 0,0 0,-52 0,52 0,-52 0,155 0,-155 0,52 0,52 0,-52 0,-1 0,1 0,104 0,-104 0,-1 0,1 0,0 0,0 0,0 0,103 0,-103 0,0 0,104 0,-105 0,1 0,104 0,-104 0,-1 0,105 0,-52 52,-53-52,1 0,0 0,0 0,0 0,-52 0,52 0,-1 0,1 0,104 0,-156 0,52 0,-1 0,53 0,-52 0,0 0,-52 0,52 0,-1 0,-51 0,104 0,-104 0,52 0,0 0,51 0,-51 0,0 0,0 0,52 0,-52 0,-1 0,1 0,52 0,-52 0,-52 0,0 0,103 0,1 0,0 0,-52 0,155 0,-155 0,51 52,53-52,-52 0,-53 0,105 0,-104 0,0 0,-1 51,1-51,104 0,-104 0,-52 0,51 0,1 0,-52 0,52 0,0 0,0 0,-52 0,52 0,51 0,-103 0,52 0,0 0,-52 0,52 0,-52 0,52 0,-52 0,52 0,-1 0,-51 0,0 0,52 0,-52 0,52 0,-52 0,52 0,-52 0,0 0,52 0,0 0,-1 0,1 0,-52 0,0 0,52 0,-52 0,52 0,-52 0,0 0,52 0,-52 0,52 0,-52 0,51 0,-51 0,0 0,0 0,52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3-01-04T18:15:21.761"/>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0 61,'0'0,"0"0,0 0,52 0,-52 0,52 0,-52 0,104 0,-52 0,-1 0,1 0,0 0,-52 0,52 0,0 0,0 0,-52 0,52 0,-1 0,1 0,0 0,0 0,-52 0,52 0,0 0,-52 0,51 0,1 0,-52 0,0 52,52-52,0 0,0 0,207 0,-207 0,51 0,1 0,52-52,-53 52,-51 0,52 0,103 0,-103 0,103 0,-155 0,52 0,-53 0,105 0,-104 0,0 0,51 0,1 0,-52 0,52 0,-53-52,1 52,0 0,0 0,0 0,-52 0,52 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4688B866-6995-4850-84F0-75BDBDB0293B}" type="datetimeFigureOut">
              <a:rPr lang="en-US" smtClean="0"/>
              <a:t>1/13/2013</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B513556E-C00E-472F-A1C9-FBA0E48EE780}" type="slidenum">
              <a:rPr lang="en-US" smtClean="0"/>
              <a:t>‹#›</a:t>
            </a:fld>
            <a:endParaRPr lang="en-US"/>
          </a:p>
        </p:txBody>
      </p:sp>
    </p:spTree>
    <p:extLst>
      <p:ext uri="{BB962C8B-B14F-4D97-AF65-F5344CB8AC3E}">
        <p14:creationId xmlns:p14="http://schemas.microsoft.com/office/powerpoint/2010/main" val="1356772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Lubbock, 1/13/2013</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1</a:t>
            </a:fld>
            <a:endParaRPr lang="en-US"/>
          </a:p>
        </p:txBody>
      </p:sp>
    </p:spTree>
    <p:extLst>
      <p:ext uri="{BB962C8B-B14F-4D97-AF65-F5344CB8AC3E}">
        <p14:creationId xmlns:p14="http://schemas.microsoft.com/office/powerpoint/2010/main" val="2666313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 sad state</a:t>
            </a:r>
            <a:r>
              <a:rPr lang="en-US" baseline="0" dirty="0" smtClean="0"/>
              <a:t> of affairs regarding the children of God attaining worldly wisdom and being devoid of divine knowledge! Ignorance was one of the dangers facing God’s people in the Old Testament and it can be a danger of the church today. </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17</a:t>
            </a:fld>
            <a:endParaRPr lang="en-US"/>
          </a:p>
        </p:txBody>
      </p:sp>
    </p:spTree>
    <p:extLst>
      <p:ext uri="{BB962C8B-B14F-4D97-AF65-F5344CB8AC3E}">
        <p14:creationId xmlns:p14="http://schemas.microsoft.com/office/powerpoint/2010/main" val="2666313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Acts 13:27 – They</a:t>
            </a:r>
            <a:r>
              <a:rPr lang="en-US" baseline="0" dirty="0" smtClean="0"/>
              <a:t> were ignorant of the scriptures, yet fulfilled them in condemning Christ. In condemning Christ they condemned themselves.</a:t>
            </a:r>
          </a:p>
          <a:p>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miss this in life…you have clearly missed everything.</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20</a:t>
            </a:fld>
            <a:endParaRPr lang="en-US"/>
          </a:p>
        </p:txBody>
      </p:sp>
    </p:spTree>
    <p:extLst>
      <p:ext uri="{BB962C8B-B14F-4D97-AF65-F5344CB8AC3E}">
        <p14:creationId xmlns:p14="http://schemas.microsoft.com/office/powerpoint/2010/main" val="1838517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1 Peter 1:14</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4</a:t>
            </a:fld>
            <a:endParaRPr lang="en-US"/>
          </a:p>
        </p:txBody>
      </p:sp>
    </p:spTree>
    <p:extLst>
      <p:ext uri="{BB962C8B-B14F-4D97-AF65-F5344CB8AC3E}">
        <p14:creationId xmlns:p14="http://schemas.microsoft.com/office/powerpoint/2010/main" val="3074916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Read 1 Jn. 2:8-11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John draws</a:t>
            </a:r>
            <a:r>
              <a:rPr lang="en-US" sz="1200" baseline="0" dirty="0" smtClean="0"/>
              <a:t> before us a stark contrast which we are all familiar with, darkness and light. In chapter one he informs us of the nature of God that there is no darkness in Him “AT ALL” (1:5). “Light” has reference to the untarnished pure character of God. He has no stain of imperfection of character or judgment at all. He is perfectly pure and true; He has perfect knowledge without any ignorance whatsoever, and is eternal life. If we walk in the light, that is, if we walk in God’s knowledge and grace, living by His word, then we have fellowship with Him (1:7). This is the benefit of becoming a Christian.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But John underscores that all of the misery and problems in life do not stem from God, but rather from the absence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Again we have the theme</a:t>
            </a:r>
            <a:r>
              <a:rPr lang="en-US" sz="1200" baseline="0" dirty="0" smtClean="0"/>
              <a:t> of light pronounced here and it serves as a test as to whether we are genuine followers of Christ and walking as He did and with him or if we are in fact frauds. Call it a moral test, if you will.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PARALLEL</a:t>
            </a:r>
            <a:r>
              <a:rPr lang="en-US" sz="1200" baseline="0" dirty="0" smtClean="0"/>
              <a:t> 2:9 parallels 1:6 and 2:4.  Notice that what is said is not in agreement with what is.  One says he is in fellowship with God, but he is not walking after the commandments of God and is a liar. [CLICK] One says he is in the light, but what is in him is a cause for stumbling (v. 10). He is in darkness, because there is a cause of stumbling “in him.” That point of stumbling is what the example and gift of Jesus Christ is void of—hate.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lvl="0"/>
            <a:r>
              <a:rPr lang="en-US" dirty="0" smtClean="0"/>
              <a:t>From my experience</a:t>
            </a:r>
            <a:r>
              <a:rPr lang="en-US" baseline="0" dirty="0" smtClean="0"/>
              <a:t> erring brethren do not say what they feel, viz., “I hate him.” They are often not true to what they say but they work hatred against him. </a:t>
            </a:r>
            <a:r>
              <a:rPr lang="en-US" dirty="0" smtClean="0"/>
              <a:t>[CLICK]</a:t>
            </a:r>
            <a:r>
              <a:rPr lang="en-US" baseline="0" dirty="0" smtClean="0"/>
              <a:t> </a:t>
            </a:r>
          </a:p>
          <a:p>
            <a:pPr lvl="0"/>
            <a:endParaRPr lang="en-US" baseline="0" dirty="0" smtClean="0"/>
          </a:p>
          <a:p>
            <a:pPr lvl="0"/>
            <a:r>
              <a:rPr lang="en-US" baseline="0" dirty="0" smtClean="0"/>
              <a:t>It might be a sin which he exposed and being blinded by their dark heart, they look for retaliation. They look for ways to destroy him. It might be when he is absent from a men’s meeting. It might be slander. But regardless of their tactics, they are lost. </a:t>
            </a:r>
          </a:p>
          <a:p>
            <a:pPr lvl="0"/>
            <a:endParaRPr lang="en-US" baseline="0" dirty="0" smtClean="0"/>
          </a:p>
          <a:p>
            <a:pPr lvl="0"/>
            <a:r>
              <a:rPr lang="en-US" baseline="0" dirty="0" smtClean="0"/>
              <a:t>Other brethren may get caught up in the sin by believing the venom which was spewed out. </a:t>
            </a:r>
            <a:r>
              <a:rPr lang="en-US" dirty="0" smtClean="0"/>
              <a:t>How often do people first “look” at the facts before they believe a characterization about someone.</a:t>
            </a:r>
            <a:r>
              <a:rPr lang="en-US" baseline="0" dirty="0" smtClean="0"/>
              <a:t> </a:t>
            </a:r>
            <a:r>
              <a:rPr lang="en-US" dirty="0" smtClean="0"/>
              <a:t>Many do not want to be “confused by the facts.” Example of a brother who accused me of writing terrible abrasive</a:t>
            </a:r>
            <a:r>
              <a:rPr lang="en-US" baseline="0" dirty="0" smtClean="0"/>
              <a:t> emails to him regarding his sin of promoting swing dancing. How requested copies of the emails? None! </a:t>
            </a:r>
            <a:endParaRPr lang="en-US" dirty="0" smtClean="0"/>
          </a:p>
        </p:txBody>
      </p:sp>
      <p:sp>
        <p:nvSpPr>
          <p:cNvPr id="4" name="Slide Number Placeholder 3"/>
          <p:cNvSpPr>
            <a:spLocks noGrp="1"/>
          </p:cNvSpPr>
          <p:nvPr>
            <p:ph type="sldNum" sz="quarter" idx="10"/>
          </p:nvPr>
        </p:nvSpPr>
        <p:spPr/>
        <p:txBody>
          <a:bodyPr/>
          <a:lstStyle/>
          <a:p>
            <a:fld id="{B513556E-C00E-472F-A1C9-FBA0E48EE780}" type="slidenum">
              <a:rPr lang="en-US" smtClean="0"/>
              <a:t>7</a:t>
            </a:fld>
            <a:endParaRPr lang="en-US"/>
          </a:p>
        </p:txBody>
      </p:sp>
    </p:spTree>
    <p:extLst>
      <p:ext uri="{BB962C8B-B14F-4D97-AF65-F5344CB8AC3E}">
        <p14:creationId xmlns:p14="http://schemas.microsoft.com/office/powerpoint/2010/main" val="121845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Despite their dullness and pride and despite the</a:t>
            </a:r>
            <a:r>
              <a:rPr lang="en-US" baseline="0" dirty="0" smtClean="0"/>
              <a:t> </a:t>
            </a:r>
            <a:r>
              <a:rPr lang="en-US" dirty="0" smtClean="0"/>
              <a:t>cross with its pain and shame,</a:t>
            </a:r>
            <a:r>
              <a:rPr lang="en-US" baseline="0" dirty="0" smtClean="0"/>
              <a:t> Jesus loved them to the end. We are to have the love which He modeled.  Does the person love their brother who forsakes the assembling? Does the person love his brother who tempts </a:t>
            </a:r>
            <a:r>
              <a:rPr lang="en-US" baseline="0" smtClean="0"/>
              <a:t>him to sin?</a:t>
            </a:r>
            <a:endParaRPr lang="en-US" dirty="0" smtClean="0"/>
          </a:p>
          <a:p>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8</a:t>
            </a:fld>
            <a:endParaRPr lang="en-US"/>
          </a:p>
        </p:txBody>
      </p:sp>
    </p:spTree>
    <p:extLst>
      <p:ext uri="{BB962C8B-B14F-4D97-AF65-F5344CB8AC3E}">
        <p14:creationId xmlns:p14="http://schemas.microsoft.com/office/powerpoint/2010/main" val="2378062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Ignorance</a:t>
            </a:r>
            <a:r>
              <a:rPr lang="en-US" baseline="0" dirty="0" smtClean="0"/>
              <a:t> throws a veil of some sort to conceal the truth.</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9</a:t>
            </a:fld>
            <a:endParaRPr lang="en-US"/>
          </a:p>
        </p:txBody>
      </p:sp>
    </p:spTree>
    <p:extLst>
      <p:ext uri="{BB962C8B-B14F-4D97-AF65-F5344CB8AC3E}">
        <p14:creationId xmlns:p14="http://schemas.microsoft.com/office/powerpoint/2010/main" val="1455348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Paul said, “18  having their UNDERSTANDING DARKENED, being alienated from the life of God, because of the IGNORANCE that is in them, because of the BLINDNESS of their heart; 19  who, being past feeling, have given themselves over to lewdness, to work all uncleanness with greediness” (Eph.</a:t>
            </a:r>
            <a:r>
              <a:rPr lang="en-US" baseline="0" dirty="0" smtClean="0"/>
              <a:t> 4:18, 19).</a:t>
            </a:r>
            <a:r>
              <a:rPr lang="en-US" dirty="0" smtClean="0"/>
              <a:t> </a:t>
            </a:r>
          </a:p>
          <a:p>
            <a:endParaRPr lang="en-US" dirty="0" smtClean="0"/>
          </a:p>
          <a:p>
            <a:r>
              <a:rPr lang="en-US" dirty="0" smtClean="0"/>
              <a:t>Their willful</a:t>
            </a:r>
            <a:r>
              <a:rPr lang="en-US" baseline="0" dirty="0" smtClean="0"/>
              <a:t> ignorance  of God, v. 28, “…did not like to retain…”, resulted in clouded judgment and ungodly activity.</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surprising how often the ignorant are leading the ignorant.</a:t>
            </a:r>
            <a:r>
              <a:rPr lang="en-US" baseline="0" dirty="0" smtClean="0"/>
              <a:t>  Those with knowledge are the ones supposed to be leading those who are lost. But often we see the lost leading the lost and we sometimes even see the lost leading the saved. It amazes me how many times Christians will not practice withdrawing from disorderly and worldly minded brethren to where they are happy to follow them into hell’s flames.</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13</a:t>
            </a:fld>
            <a:endParaRPr lang="en-US"/>
          </a:p>
        </p:txBody>
      </p:sp>
    </p:spTree>
    <p:extLst>
      <p:ext uri="{BB962C8B-B14F-4D97-AF65-F5344CB8AC3E}">
        <p14:creationId xmlns:p14="http://schemas.microsoft.com/office/powerpoint/2010/main" val="645051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the fruit of their ignorant</a:t>
            </a:r>
            <a:r>
              <a:rPr lang="en-US" baseline="0" dirty="0" smtClean="0"/>
              <a:t> but free lifestyle bore fruit which they were ashamed of (v. 21). The pure gospel of Jesus Christ brings to light the works of darkness and exposes them. That beautiful knowledge from on high ought to work shame in ourselves of our past sins. It out to breed godly sorrow that lead to repentance. If we remain ignorant, however, death ensues our soul. </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like the earlier</a:t>
            </a:r>
            <a:r>
              <a:rPr lang="en-US" baseline="0" dirty="0" smtClean="0"/>
              <a:t> slide where the tank is falling. Just because others don’t see or know it is falling doesn’t mean the tank is not falling. Judgment day is coming like that tank. It makes no difference whether people know it, deny it, or ignore it; it will come. It will fall and only knowledge of the scriptures can help us survive it.</a:t>
            </a:r>
            <a:endParaRPr lang="en-US" dirty="0"/>
          </a:p>
        </p:txBody>
      </p:sp>
      <p:sp>
        <p:nvSpPr>
          <p:cNvPr id="4" name="Slide Number Placeholder 3"/>
          <p:cNvSpPr>
            <a:spLocks noGrp="1"/>
          </p:cNvSpPr>
          <p:nvPr>
            <p:ph type="sldNum" sz="quarter" idx="10"/>
          </p:nvPr>
        </p:nvSpPr>
        <p:spPr/>
        <p:txBody>
          <a:bodyPr/>
          <a:lstStyle/>
          <a:p>
            <a:fld id="{B513556E-C00E-472F-A1C9-FBA0E48EE780}"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8F312C6-1769-469E-A0C7-91C42AEAAB72}" type="datetimeFigureOut">
              <a:rPr lang="en-US" smtClean="0"/>
              <a:pPr/>
              <a:t>1/13/2013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8D6E917-E4EC-4DA4-A254-8895FDE7533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F312C6-1769-469E-A0C7-91C42AEAAB72}"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F312C6-1769-469E-A0C7-91C42AEAAB72}"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F312C6-1769-469E-A0C7-91C42AEAAB72}"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F312C6-1769-469E-A0C7-91C42AEAAB72}"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8D6E917-E4EC-4DA4-A254-8895FDE753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F312C6-1769-469E-A0C7-91C42AEAAB72}"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F312C6-1769-469E-A0C7-91C42AEAAB72}" type="datetimeFigureOut">
              <a:rPr lang="en-US" smtClean="0"/>
              <a:pPr/>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F312C6-1769-469E-A0C7-91C42AEAAB72}" type="datetimeFigureOut">
              <a:rPr lang="en-US" smtClean="0"/>
              <a:pPr/>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312C6-1769-469E-A0C7-91C42AEAAB72}" type="datetimeFigureOut">
              <a:rPr lang="en-US" smtClean="0"/>
              <a:pPr/>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F312C6-1769-469E-A0C7-91C42AEAAB72}"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F312C6-1769-469E-A0C7-91C42AEAAB72}"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6E917-E4EC-4DA4-A254-8895FDE753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8F312C6-1769-469E-A0C7-91C42AEAAB72}" type="datetimeFigureOut">
              <a:rPr lang="en-US" smtClean="0"/>
              <a:pPr/>
              <a:t>1/13/2013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8D6E917-E4EC-4DA4-A254-8895FDE7533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customXml" Target="../ink/ink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wmf"/><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905000"/>
            <a:ext cx="6096000" cy="156966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6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Ignorance</a:t>
            </a:r>
            <a:r>
              <a:rPr lang="en-US" sz="9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en-US" sz="9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cxnSp>
        <p:nvCxnSpPr>
          <p:cNvPr id="4" name="Straight Connector 3"/>
          <p:cNvCxnSpPr/>
          <p:nvPr/>
        </p:nvCxnSpPr>
        <p:spPr>
          <a:xfrm>
            <a:off x="1828800" y="3124200"/>
            <a:ext cx="5791200" cy="1588"/>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0" y="3810000"/>
            <a:ext cx="9144000" cy="523220"/>
          </a:xfrm>
          <a:prstGeom prst="rect">
            <a:avLst/>
          </a:prstGeom>
          <a:noFill/>
        </p:spPr>
        <p:txBody>
          <a:bodyPr wrap="square" rtlCol="0">
            <a:spAutoFit/>
          </a:bodyPr>
          <a:lstStyle/>
          <a:p>
            <a:pPr algn="ctr"/>
            <a:r>
              <a:rPr lang="en-US" sz="2800" dirty="0" smtClean="0"/>
              <a:t>Part 2</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7620000" cy="707886"/>
          </a:xfrm>
          <a:prstGeom prst="rect">
            <a:avLst/>
          </a:prstGeom>
          <a:noFill/>
        </p:spPr>
        <p:txBody>
          <a:bodyPr wrap="square" rtlCol="0">
            <a:spAutoFit/>
          </a:bodyPr>
          <a:lstStyle/>
          <a:p>
            <a:r>
              <a:rPr lang="en-US" sz="4000" dirty="0" smtClean="0"/>
              <a:t>Blindness Revealed In Lifestyle</a:t>
            </a:r>
            <a:endParaRPr lang="en-US" sz="4000" dirty="0"/>
          </a:p>
        </p:txBody>
      </p:sp>
      <p:sp>
        <p:nvSpPr>
          <p:cNvPr id="3" name="TextBox 2"/>
          <p:cNvSpPr txBox="1"/>
          <p:nvPr/>
        </p:nvSpPr>
        <p:spPr>
          <a:xfrm>
            <a:off x="762000" y="1066800"/>
            <a:ext cx="7620000"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28 And even as </a:t>
            </a:r>
            <a:r>
              <a:rPr lang="en-US" sz="2400" dirty="0" smtClean="0">
                <a:solidFill>
                  <a:srgbClr val="C00000"/>
                </a:solidFill>
                <a:effectLst/>
              </a:rPr>
              <a:t>they did not like to retain </a:t>
            </a:r>
            <a:r>
              <a:rPr lang="en-US" sz="2400" dirty="0" smtClean="0"/>
              <a:t>God in </a:t>
            </a:r>
            <a:r>
              <a:rPr lang="en-US" sz="2400" i="1" dirty="0" smtClean="0">
                <a:effectLst>
                  <a:glow rad="101600">
                    <a:srgbClr val="FFFF00">
                      <a:alpha val="60000"/>
                    </a:srgbClr>
                  </a:glow>
                </a:effectLst>
              </a:rPr>
              <a:t>their</a:t>
            </a:r>
            <a:r>
              <a:rPr lang="en-US" sz="2400" dirty="0" smtClean="0">
                <a:effectLst>
                  <a:glow rad="101600">
                    <a:srgbClr val="FFFF00">
                      <a:alpha val="60000"/>
                    </a:srgbClr>
                  </a:glow>
                </a:effectLst>
              </a:rPr>
              <a:t> knowledge</a:t>
            </a:r>
            <a:r>
              <a:rPr lang="en-US" sz="2400" dirty="0" smtClean="0"/>
              <a:t>, God gave them over to a </a:t>
            </a:r>
            <a:r>
              <a:rPr lang="en-US" sz="2400" dirty="0" smtClean="0">
                <a:effectLst>
                  <a:glow rad="101600">
                    <a:srgbClr val="FFFF00">
                      <a:alpha val="60000"/>
                    </a:srgbClr>
                  </a:glow>
                </a:effectLst>
              </a:rPr>
              <a:t>debased mind</a:t>
            </a:r>
            <a:r>
              <a:rPr lang="en-US" sz="2400" dirty="0" smtClean="0"/>
              <a:t>, to do those things which are not fitting; 29 being filled with all unrighteousness, sexual immorality, wickedness, covetousness, maliciousness; full of envy, murder, strife, deceit, evil-mindedness; </a:t>
            </a:r>
            <a:r>
              <a:rPr lang="en-US" sz="2400" i="1" dirty="0" smtClean="0"/>
              <a:t>they are</a:t>
            </a:r>
            <a:r>
              <a:rPr lang="en-US" sz="2400" dirty="0" smtClean="0"/>
              <a:t> whisperers, 30 backbiters, haters of God, violent, proud, boasters, inventors of evil things, disobedient to parents, 31 undiscerning, untrustworthy, unloving, unforgiving, unmerciful; 32 who, knowing the righteous judgment of God, that those who practice such things are deserving of death, not only do the same but also approve of those who practice them.</a:t>
            </a:r>
          </a:p>
          <a:p>
            <a:endParaRPr lang="en-US" sz="2400" dirty="0" smtClean="0"/>
          </a:p>
          <a:p>
            <a:r>
              <a:rPr lang="en-US" sz="2400" b="1" dirty="0" smtClean="0"/>
              <a:t>Romans 1:28-32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7200" y="2286000"/>
            <a:ext cx="2438400" cy="2286000"/>
          </a:xfrm>
          <a:prstGeom prst="ellipse">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 name="Oval 2"/>
          <p:cNvSpPr/>
          <p:nvPr/>
        </p:nvSpPr>
        <p:spPr>
          <a:xfrm>
            <a:off x="4114800" y="228600"/>
            <a:ext cx="1676400" cy="152400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181600" y="2514600"/>
            <a:ext cx="1676400" cy="152400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895600" y="1600200"/>
            <a:ext cx="10668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3200400" y="3429000"/>
            <a:ext cx="1676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609600" y="3200400"/>
            <a:ext cx="2209800" cy="461665"/>
          </a:xfrm>
          <a:prstGeom prst="rect">
            <a:avLst/>
          </a:prstGeom>
          <a:noFill/>
        </p:spPr>
        <p:txBody>
          <a:bodyPr wrap="square" rtlCol="0">
            <a:spAutoFit/>
          </a:bodyPr>
          <a:lstStyle/>
          <a:p>
            <a:r>
              <a:rPr lang="en-US" sz="2400" dirty="0" smtClean="0"/>
              <a:t>Consequences</a:t>
            </a:r>
            <a:endParaRPr lang="en-US" sz="2400" dirty="0"/>
          </a:p>
        </p:txBody>
      </p:sp>
      <p:sp>
        <p:nvSpPr>
          <p:cNvPr id="10" name="TextBox 9"/>
          <p:cNvSpPr txBox="1"/>
          <p:nvPr/>
        </p:nvSpPr>
        <p:spPr>
          <a:xfrm>
            <a:off x="4267200" y="609600"/>
            <a:ext cx="1371600" cy="923330"/>
          </a:xfrm>
          <a:prstGeom prst="rect">
            <a:avLst/>
          </a:prstGeom>
          <a:noFill/>
        </p:spPr>
        <p:txBody>
          <a:bodyPr wrap="square" rtlCol="0">
            <a:spAutoFit/>
          </a:bodyPr>
          <a:lstStyle/>
          <a:p>
            <a:pPr algn="ctr"/>
            <a:r>
              <a:rPr lang="en-US" dirty="0" smtClean="0"/>
              <a:t>Alienation From Life In God</a:t>
            </a:r>
            <a:endParaRPr lang="en-US" dirty="0"/>
          </a:p>
        </p:txBody>
      </p:sp>
      <p:grpSp>
        <p:nvGrpSpPr>
          <p:cNvPr id="13" name="Group 12"/>
          <p:cNvGrpSpPr/>
          <p:nvPr/>
        </p:nvGrpSpPr>
        <p:grpSpPr>
          <a:xfrm>
            <a:off x="2743200" y="4419600"/>
            <a:ext cx="3352800" cy="2133600"/>
            <a:chOff x="2743200" y="4419600"/>
            <a:chExt cx="3352800" cy="2133600"/>
          </a:xfrm>
        </p:grpSpPr>
        <p:sp>
          <p:nvSpPr>
            <p:cNvPr id="5" name="Oval 4"/>
            <p:cNvSpPr/>
            <p:nvPr/>
          </p:nvSpPr>
          <p:spPr>
            <a:xfrm>
              <a:off x="4419600" y="5029200"/>
              <a:ext cx="1676400" cy="1524000"/>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2743200" y="4419600"/>
              <a:ext cx="1066800" cy="990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4419600" y="5410200"/>
              <a:ext cx="1676400" cy="923330"/>
            </a:xfrm>
            <a:prstGeom prst="rect">
              <a:avLst/>
            </a:prstGeom>
            <a:noFill/>
          </p:spPr>
          <p:txBody>
            <a:bodyPr wrap="square" rtlCol="0">
              <a:spAutoFit/>
            </a:bodyPr>
            <a:lstStyle/>
            <a:p>
              <a:pPr algn="ctr"/>
              <a:r>
                <a:rPr lang="en-US" b="1" dirty="0" smtClean="0">
                  <a:solidFill>
                    <a:srgbClr val="C00000"/>
                  </a:solidFill>
                </a:rPr>
                <a:t>Accepting False Teaching</a:t>
              </a:r>
              <a:endParaRPr lang="en-US" b="1" dirty="0">
                <a:solidFill>
                  <a:srgbClr val="C00000"/>
                </a:solidFill>
              </a:endParaRPr>
            </a:p>
          </p:txBody>
        </p:sp>
      </p:grpSp>
      <p:sp>
        <p:nvSpPr>
          <p:cNvPr id="12" name="TextBox 11"/>
          <p:cNvSpPr txBox="1"/>
          <p:nvPr/>
        </p:nvSpPr>
        <p:spPr>
          <a:xfrm>
            <a:off x="5410200" y="3135868"/>
            <a:ext cx="1219200" cy="369332"/>
          </a:xfrm>
          <a:prstGeom prst="rect">
            <a:avLst/>
          </a:prstGeom>
          <a:noFill/>
        </p:spPr>
        <p:txBody>
          <a:bodyPr wrap="square" rtlCol="0">
            <a:spAutoFit/>
          </a:bodyPr>
          <a:lstStyle/>
          <a:p>
            <a:pPr algn="ctr"/>
            <a:r>
              <a:rPr lang="en-US" dirty="0" smtClean="0"/>
              <a:t>Blindness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1143000"/>
          </a:xfrm>
        </p:spPr>
        <p:style>
          <a:lnRef idx="2">
            <a:schemeClr val="dk1"/>
          </a:lnRef>
          <a:fillRef idx="1">
            <a:schemeClr val="lt1"/>
          </a:fillRef>
          <a:effectRef idx="0">
            <a:schemeClr val="dk1"/>
          </a:effectRef>
          <a:fontRef idx="minor">
            <a:schemeClr val="dk1"/>
          </a:fontRef>
        </p:style>
        <p:txBody>
          <a:bodyPr>
            <a:normAutofit/>
          </a:bodyPr>
          <a:lstStyle/>
          <a:p>
            <a:r>
              <a:rPr lang="en-US" sz="5400" dirty="0" smtClean="0">
                <a:solidFill>
                  <a:srgbClr val="C00000"/>
                </a:solidFill>
              </a:rPr>
              <a:t>Mistaken</a:t>
            </a:r>
            <a:endParaRPr lang="en-US" sz="5400" dirty="0">
              <a:solidFill>
                <a:srgbClr val="C00000"/>
              </a:solidFill>
            </a:endParaRPr>
          </a:p>
        </p:txBody>
      </p:sp>
      <p:sp>
        <p:nvSpPr>
          <p:cNvPr id="3" name="Content Placeholder 2"/>
          <p:cNvSpPr>
            <a:spLocks noGrp="1"/>
          </p:cNvSpPr>
          <p:nvPr>
            <p:ph idx="1"/>
          </p:nvPr>
        </p:nvSpPr>
        <p:spPr/>
        <p:txBody>
          <a:bodyPr/>
          <a:lstStyle/>
          <a:p>
            <a:r>
              <a:rPr lang="en-US" dirty="0" smtClean="0"/>
              <a:t>“And </a:t>
            </a:r>
            <a:r>
              <a:rPr lang="en-US" dirty="0"/>
              <a:t>He answered and said to them, </a:t>
            </a:r>
            <a:r>
              <a:rPr lang="en-US" dirty="0" smtClean="0"/>
              <a:t>‘</a:t>
            </a:r>
            <a:r>
              <a:rPr lang="en-US" dirty="0" smtClean="0">
                <a:effectLst>
                  <a:glow rad="101600">
                    <a:schemeClr val="accent1">
                      <a:alpha val="60000"/>
                    </a:schemeClr>
                  </a:glow>
                </a:effectLst>
              </a:rPr>
              <a:t>Have </a:t>
            </a:r>
            <a:r>
              <a:rPr lang="en-US" dirty="0">
                <a:effectLst>
                  <a:glow rad="101600">
                    <a:schemeClr val="accent1">
                      <a:alpha val="60000"/>
                    </a:schemeClr>
                  </a:glow>
                </a:effectLst>
              </a:rPr>
              <a:t>you not read </a:t>
            </a:r>
            <a:r>
              <a:rPr lang="en-US" dirty="0"/>
              <a:t>that He who made them at the beginning </a:t>
            </a:r>
            <a:r>
              <a:rPr lang="en-US" dirty="0" smtClean="0"/>
              <a:t>“made </a:t>
            </a:r>
            <a:r>
              <a:rPr lang="en-US" dirty="0"/>
              <a:t>them male and </a:t>
            </a:r>
            <a:r>
              <a:rPr lang="en-US" dirty="0" smtClean="0"/>
              <a:t>female”’” (Matt. 19:4)</a:t>
            </a:r>
          </a:p>
          <a:p>
            <a:r>
              <a:rPr lang="en-US" dirty="0" smtClean="0"/>
              <a:t>“Jesus answered and said to them, "You are mistaken, </a:t>
            </a:r>
            <a:r>
              <a:rPr lang="en-US" dirty="0" smtClean="0">
                <a:effectLst>
                  <a:glow rad="101600">
                    <a:schemeClr val="accent1">
                      <a:alpha val="60000"/>
                    </a:schemeClr>
                  </a:glow>
                </a:effectLst>
              </a:rPr>
              <a:t>not knowing </a:t>
            </a:r>
            <a:r>
              <a:rPr lang="en-US" dirty="0" smtClean="0"/>
              <a:t>the Scriptures nor the power of God” (Matt. 22:29)</a:t>
            </a:r>
          </a:p>
          <a:p>
            <a:r>
              <a:rPr lang="en-US" dirty="0" smtClean="0"/>
              <a:t>“For </a:t>
            </a:r>
            <a:r>
              <a:rPr lang="en-US" dirty="0"/>
              <a:t>as yet </a:t>
            </a:r>
            <a:r>
              <a:rPr lang="en-US" dirty="0">
                <a:effectLst>
                  <a:glow rad="101600">
                    <a:schemeClr val="accent1">
                      <a:satMod val="175000"/>
                      <a:alpha val="40000"/>
                    </a:schemeClr>
                  </a:glow>
                </a:effectLst>
              </a:rPr>
              <a:t>they did not know </a:t>
            </a:r>
            <a:r>
              <a:rPr lang="en-US" dirty="0"/>
              <a:t>the Scripture, that He must rise again from the </a:t>
            </a:r>
            <a:r>
              <a:rPr lang="en-US" dirty="0" smtClean="0"/>
              <a:t>dead” (Jn. 20:9)</a:t>
            </a:r>
            <a:endParaRPr lang="en-US" dirty="0"/>
          </a:p>
          <a:p>
            <a:endParaRPr lang="en-US" dirty="0" smtClean="0"/>
          </a:p>
          <a:p>
            <a:endParaRPr lang="en-US" dirty="0"/>
          </a:p>
        </p:txBody>
      </p:sp>
    </p:spTree>
    <p:extLst>
      <p:ext uri="{BB962C8B-B14F-4D97-AF65-F5344CB8AC3E}">
        <p14:creationId xmlns:p14="http://schemas.microsoft.com/office/powerpoint/2010/main" val="412155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441"/>
            <a:ext cx="777240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4400" b="1" spc="150" dirty="0" smtClean="0">
                <a:ln w="11430"/>
                <a:solidFill>
                  <a:srgbClr val="C00000"/>
                </a:solidFill>
                <a:effectLst>
                  <a:outerShdw blurRad="60007" dist="310007" dir="7680000" sy="30000" kx="1300200" algn="ctr" rotWithShape="0">
                    <a:prstClr val="black">
                      <a:alpha val="32000"/>
                    </a:prstClr>
                  </a:outerShdw>
                </a:effectLst>
              </a:rPr>
              <a:t>Vain Worship</a:t>
            </a:r>
            <a:endParaRPr lang="en-US" sz="4400" b="1" spc="150" dirty="0">
              <a:ln w="11430"/>
              <a:solidFill>
                <a:srgbClr val="C00000"/>
              </a:solidFill>
              <a:effectLst>
                <a:outerShdw blurRad="60007" dist="310007" dir="7680000" sy="30000" kx="1300200" algn="ctr" rotWithShape="0">
                  <a:prstClr val="black">
                    <a:alpha val="32000"/>
                  </a:prstClr>
                </a:outerShdw>
              </a:effectLst>
            </a:endParaRPr>
          </a:p>
        </p:txBody>
      </p:sp>
      <p:sp>
        <p:nvSpPr>
          <p:cNvPr id="3" name="TextBox 2"/>
          <p:cNvSpPr txBox="1"/>
          <p:nvPr/>
        </p:nvSpPr>
        <p:spPr>
          <a:xfrm>
            <a:off x="685800" y="838200"/>
            <a:ext cx="7772400" cy="59400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9 “ ‘And in vain they worship Me, teaching as doctrines the commandments of men.’</a:t>
            </a:r>
          </a:p>
          <a:p>
            <a:r>
              <a:rPr lang="en-US" sz="2400" dirty="0" smtClean="0"/>
              <a:t>10 When He had called the multitude to </a:t>
            </a:r>
            <a:r>
              <a:rPr lang="en-US" sz="2400" i="1" dirty="0" smtClean="0"/>
              <a:t>Himself</a:t>
            </a:r>
            <a:r>
              <a:rPr lang="en-US" sz="2400" dirty="0" smtClean="0"/>
              <a:t>, He said to them, ‘Hear and understand: 11 Not what goes into the mouth defiles a man; but what comes out of the mouth, this defiles a man.’</a:t>
            </a:r>
            <a:br>
              <a:rPr lang="en-US" sz="2400" dirty="0" smtClean="0"/>
            </a:br>
            <a:r>
              <a:rPr lang="en-US" sz="2400" dirty="0" smtClean="0"/>
              <a:t>12 Then His disciples came and said to Him, ‘Do You know that the Pharisees were offended when they heard this saying?’ </a:t>
            </a:r>
            <a:br>
              <a:rPr lang="en-US" sz="2400" dirty="0" smtClean="0"/>
            </a:br>
            <a:r>
              <a:rPr lang="en-US" sz="2400" dirty="0" smtClean="0"/>
              <a:t>13 But He answered and said, ‘Every plant which My heavenly Father has not planted will be uprooted. 14 Let them alone. </a:t>
            </a:r>
            <a:r>
              <a:rPr lang="en-US" sz="2400" dirty="0" smtClean="0">
                <a:solidFill>
                  <a:srgbClr val="C00000"/>
                </a:solidFill>
                <a:effectLst>
                  <a:glow rad="101600">
                    <a:srgbClr val="FFC000">
                      <a:alpha val="60000"/>
                    </a:srgbClr>
                  </a:glow>
                </a:effectLst>
              </a:rPr>
              <a:t>They are blind leaders of the blind. </a:t>
            </a:r>
            <a:r>
              <a:rPr lang="en-US" sz="2400" dirty="0" smtClean="0"/>
              <a:t>And if the blind leads the blind, both will fall into a ditch.’”</a:t>
            </a:r>
          </a:p>
          <a:p>
            <a:endParaRPr lang="en-US" sz="2000" dirty="0" smtClean="0"/>
          </a:p>
          <a:p>
            <a:r>
              <a:rPr lang="en-US" sz="2800" b="1" dirty="0" smtClean="0">
                <a:solidFill>
                  <a:srgbClr val="C00000"/>
                </a:solidFill>
                <a:effectLst>
                  <a:outerShdw blurRad="38100" dist="38100" dir="2700000" algn="tl">
                    <a:srgbClr val="000000">
                      <a:alpha val="43137"/>
                    </a:srgbClr>
                  </a:outerShdw>
                </a:effectLst>
              </a:rPr>
              <a:t>Matthew 15:9-14</a:t>
            </a:r>
            <a:endParaRPr lang="en-US" sz="2000" b="1" dirty="0" smtClean="0">
              <a:effectLst>
                <a:outerShdw blurRad="38100" dist="38100" dir="2700000" algn="tl">
                  <a:srgbClr val="000000">
                    <a:alpha val="43137"/>
                  </a:srgbClr>
                </a:outerShdw>
              </a:effectLst>
            </a:endParaRPr>
          </a:p>
          <a:p>
            <a:endParaRPr lang="en-US" sz="2000" b="1" dirty="0" smtClean="0"/>
          </a:p>
        </p:txBody>
      </p:sp>
      <p:cxnSp>
        <p:nvCxnSpPr>
          <p:cNvPr id="5" name="Straight Connector 4"/>
          <p:cNvCxnSpPr/>
          <p:nvPr/>
        </p:nvCxnSpPr>
        <p:spPr>
          <a:xfrm>
            <a:off x="762000" y="5789612"/>
            <a:ext cx="7543800"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7200" y="2286000"/>
            <a:ext cx="2438400" cy="2286000"/>
          </a:xfrm>
          <a:prstGeom prst="ellipse">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 name="Oval 2"/>
          <p:cNvSpPr/>
          <p:nvPr/>
        </p:nvSpPr>
        <p:spPr>
          <a:xfrm>
            <a:off x="4114800" y="228600"/>
            <a:ext cx="1676400" cy="152400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181600" y="2514600"/>
            <a:ext cx="1676400" cy="152400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895600" y="1600200"/>
            <a:ext cx="10668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3200400" y="3429000"/>
            <a:ext cx="1676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609600" y="3200400"/>
            <a:ext cx="2209800" cy="461665"/>
          </a:xfrm>
          <a:prstGeom prst="rect">
            <a:avLst/>
          </a:prstGeom>
          <a:noFill/>
        </p:spPr>
        <p:txBody>
          <a:bodyPr wrap="square" rtlCol="0">
            <a:spAutoFit/>
          </a:bodyPr>
          <a:lstStyle/>
          <a:p>
            <a:r>
              <a:rPr lang="en-US" sz="2400" dirty="0" smtClean="0"/>
              <a:t>Consequences</a:t>
            </a:r>
            <a:endParaRPr lang="en-US" sz="2400" dirty="0"/>
          </a:p>
        </p:txBody>
      </p:sp>
      <p:sp>
        <p:nvSpPr>
          <p:cNvPr id="10" name="TextBox 9"/>
          <p:cNvSpPr txBox="1"/>
          <p:nvPr/>
        </p:nvSpPr>
        <p:spPr>
          <a:xfrm>
            <a:off x="4267200" y="609600"/>
            <a:ext cx="1371600" cy="923330"/>
          </a:xfrm>
          <a:prstGeom prst="rect">
            <a:avLst/>
          </a:prstGeom>
          <a:noFill/>
        </p:spPr>
        <p:txBody>
          <a:bodyPr wrap="square" rtlCol="0">
            <a:spAutoFit/>
          </a:bodyPr>
          <a:lstStyle/>
          <a:p>
            <a:pPr algn="ctr"/>
            <a:r>
              <a:rPr lang="en-US" dirty="0" smtClean="0"/>
              <a:t>Alienation From Life In God</a:t>
            </a:r>
            <a:endParaRPr lang="en-US" dirty="0"/>
          </a:p>
        </p:txBody>
      </p:sp>
      <p:grpSp>
        <p:nvGrpSpPr>
          <p:cNvPr id="13" name="Group 12"/>
          <p:cNvGrpSpPr/>
          <p:nvPr/>
        </p:nvGrpSpPr>
        <p:grpSpPr>
          <a:xfrm>
            <a:off x="2743200" y="4419600"/>
            <a:ext cx="3352800" cy="2133600"/>
            <a:chOff x="2743200" y="4419600"/>
            <a:chExt cx="3352800" cy="2133600"/>
          </a:xfrm>
        </p:grpSpPr>
        <p:sp>
          <p:nvSpPr>
            <p:cNvPr id="5" name="Oval 4"/>
            <p:cNvSpPr/>
            <p:nvPr/>
          </p:nvSpPr>
          <p:spPr>
            <a:xfrm>
              <a:off x="4419600" y="5029200"/>
              <a:ext cx="1676400" cy="152400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2743200" y="4419600"/>
              <a:ext cx="10668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419600" y="5410200"/>
              <a:ext cx="1676400" cy="923330"/>
            </a:xfrm>
            <a:prstGeom prst="rect">
              <a:avLst/>
            </a:prstGeom>
            <a:noFill/>
          </p:spPr>
          <p:txBody>
            <a:bodyPr wrap="square" rtlCol="0">
              <a:spAutoFit/>
            </a:bodyPr>
            <a:lstStyle/>
            <a:p>
              <a:pPr algn="ctr"/>
              <a:r>
                <a:rPr lang="en-US" dirty="0" smtClean="0"/>
                <a:t>Accepting False Teaching</a:t>
              </a:r>
              <a:endParaRPr lang="en-US" dirty="0"/>
            </a:p>
          </p:txBody>
        </p:sp>
      </p:grpSp>
      <p:sp>
        <p:nvSpPr>
          <p:cNvPr id="12" name="TextBox 11"/>
          <p:cNvSpPr txBox="1"/>
          <p:nvPr/>
        </p:nvSpPr>
        <p:spPr>
          <a:xfrm>
            <a:off x="5410200" y="3135868"/>
            <a:ext cx="1219200" cy="369332"/>
          </a:xfrm>
          <a:prstGeom prst="rect">
            <a:avLst/>
          </a:prstGeom>
          <a:noFill/>
        </p:spPr>
        <p:txBody>
          <a:bodyPr wrap="square" rtlCol="0">
            <a:spAutoFit/>
          </a:bodyPr>
          <a:lstStyle/>
          <a:p>
            <a:pPr algn="ctr"/>
            <a:r>
              <a:rPr lang="en-US" dirty="0" smtClean="0"/>
              <a:t>Blindness</a:t>
            </a:r>
            <a:endParaRPr lang="en-US" dirty="0"/>
          </a:p>
        </p:txBody>
      </p:sp>
      <p:grpSp>
        <p:nvGrpSpPr>
          <p:cNvPr id="14" name="Group 13"/>
          <p:cNvGrpSpPr/>
          <p:nvPr/>
        </p:nvGrpSpPr>
        <p:grpSpPr>
          <a:xfrm>
            <a:off x="1143000" y="4686300"/>
            <a:ext cx="1676400" cy="2095500"/>
            <a:chOff x="4495800" y="4533900"/>
            <a:chExt cx="1676400" cy="2095500"/>
          </a:xfrm>
        </p:grpSpPr>
        <p:sp>
          <p:nvSpPr>
            <p:cNvPr id="15" name="Oval 14"/>
            <p:cNvSpPr/>
            <p:nvPr/>
          </p:nvSpPr>
          <p:spPr>
            <a:xfrm>
              <a:off x="4495800" y="5105400"/>
              <a:ext cx="1676400" cy="1524000"/>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5067300" y="4533900"/>
              <a:ext cx="220980" cy="4953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TextBox 16"/>
            <p:cNvSpPr txBox="1"/>
            <p:nvPr/>
          </p:nvSpPr>
          <p:spPr>
            <a:xfrm>
              <a:off x="4495800" y="5638800"/>
              <a:ext cx="1676400" cy="369332"/>
            </a:xfrm>
            <a:prstGeom prst="rect">
              <a:avLst/>
            </a:prstGeom>
            <a:noFill/>
          </p:spPr>
          <p:txBody>
            <a:bodyPr wrap="square" rtlCol="0">
              <a:spAutoFit/>
            </a:bodyPr>
            <a:lstStyle/>
            <a:p>
              <a:pPr algn="ctr"/>
              <a:r>
                <a:rPr lang="en-US" b="1" dirty="0" smtClean="0">
                  <a:solidFill>
                    <a:srgbClr val="C00000"/>
                  </a:solidFill>
                </a:rPr>
                <a:t>Death</a:t>
              </a:r>
              <a:endParaRPr lang="en-US" b="1" dirty="0">
                <a:solidFill>
                  <a:srgbClr val="C00000"/>
                </a:solidFill>
              </a:endParaRPr>
            </a:p>
          </p:txBody>
        </p:sp>
      </p:grpSp>
    </p:spTree>
    <p:extLst>
      <p:ext uri="{BB962C8B-B14F-4D97-AF65-F5344CB8AC3E}">
        <p14:creationId xmlns:p14="http://schemas.microsoft.com/office/powerpoint/2010/main" val="117551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
            <a:ext cx="784860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400" b="1" spc="50" dirty="0" smtClean="0">
                <a:ln w="12700" cmpd="sng">
                  <a:solidFill>
                    <a:schemeClr val="accent6">
                      <a:satMod val="120000"/>
                      <a:shade val="80000"/>
                    </a:schemeClr>
                  </a:solidFill>
                  <a:prstDash val="solid"/>
                </a:ln>
                <a:solidFill>
                  <a:srgbClr val="C00000"/>
                </a:solidFill>
                <a:effectLst>
                  <a:glow rad="53100">
                    <a:schemeClr val="accent6">
                      <a:satMod val="180000"/>
                      <a:alpha val="30000"/>
                    </a:schemeClr>
                  </a:glow>
                  <a:outerShdw blurRad="50800" dist="38100" dir="2700000" algn="tl" rotWithShape="0">
                    <a:prstClr val="black">
                      <a:alpha val="40000"/>
                    </a:prstClr>
                  </a:outerShdw>
                </a:effectLst>
                <a:latin typeface="Bloody" pitchFamily="2" charset="0"/>
              </a:rPr>
              <a:t>Death</a:t>
            </a:r>
            <a:endParaRPr lang="en-US" sz="4400" dirty="0">
              <a:solidFill>
                <a:srgbClr val="C00000"/>
              </a:solidFill>
              <a:effectLst>
                <a:glow rad="53100">
                  <a:schemeClr val="accent6">
                    <a:satMod val="180000"/>
                    <a:alpha val="30000"/>
                  </a:schemeClr>
                </a:glow>
                <a:outerShdw blurRad="50800" dist="38100" dir="2700000" algn="tl" rotWithShape="0">
                  <a:prstClr val="black">
                    <a:alpha val="40000"/>
                  </a:prstClr>
                </a:outerShdw>
              </a:effectLst>
              <a:latin typeface="Bloody" pitchFamily="2" charset="0"/>
            </a:endParaRPr>
          </a:p>
        </p:txBody>
      </p:sp>
      <p:sp>
        <p:nvSpPr>
          <p:cNvPr id="3" name="TextBox 2"/>
          <p:cNvSpPr txBox="1"/>
          <p:nvPr/>
        </p:nvSpPr>
        <p:spPr>
          <a:xfrm>
            <a:off x="685800" y="780157"/>
            <a:ext cx="7848600" cy="60016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19  I speak in human terms because of the weakness of your flesh. For just as you presented your members as slaves of uncleanness, and of lawlessness leading to more lawlessness, so now present your members as slaves of righteousness for holiness.</a:t>
            </a:r>
          </a:p>
          <a:p>
            <a:r>
              <a:rPr lang="en-US" sz="2400" dirty="0"/>
              <a:t>20  For when you were slaves of sin, you were free in regard to righteousness.</a:t>
            </a:r>
          </a:p>
          <a:p>
            <a:r>
              <a:rPr lang="en-US" sz="2400" dirty="0">
                <a:solidFill>
                  <a:srgbClr val="C00000"/>
                </a:solidFill>
              </a:rPr>
              <a:t>21  What fruit did you have then in the things of which you are now ashamed? For the end of those things is death.</a:t>
            </a:r>
          </a:p>
          <a:p>
            <a:r>
              <a:rPr lang="en-US" sz="2400" dirty="0"/>
              <a:t>22  But now having been set free from sin, and having become slaves of God, you have your fruit to holiness, and the end, everlasting life.</a:t>
            </a:r>
          </a:p>
          <a:p>
            <a:r>
              <a:rPr lang="en-US" sz="2400" dirty="0"/>
              <a:t>23  For the wages of sin is death, but the gift of God is eternal life in Christ Jesus our Lord.</a:t>
            </a:r>
          </a:p>
          <a:p>
            <a:pPr algn="r"/>
            <a:r>
              <a:rPr lang="en-US" sz="2400" b="1" dirty="0" smtClean="0"/>
              <a:t>Romans 6:19-23</a:t>
            </a:r>
            <a:endParaRPr lang="en-US" sz="2400"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762000"/>
            <a:ext cx="8153400"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indent="-457200"/>
            <a:r>
              <a:rPr lang="en-US" sz="2400" dirty="0"/>
              <a:t>8  in flaming fire taking vengeance </a:t>
            </a:r>
            <a:r>
              <a:rPr lang="en-US" sz="2400" dirty="0">
                <a:solidFill>
                  <a:srgbClr val="C00000"/>
                </a:solidFill>
              </a:rPr>
              <a:t>on those who do not know God</a:t>
            </a:r>
            <a:r>
              <a:rPr lang="en-US" sz="2400" dirty="0"/>
              <a:t>, and on those who do not obey the gospel of our Lord Jesus Christ.</a:t>
            </a:r>
          </a:p>
          <a:p>
            <a:pPr marL="457200" indent="-457200"/>
            <a:r>
              <a:rPr lang="en-US" sz="2400" dirty="0"/>
              <a:t>9  These shall be punished with everlasting destruction from the presence of the Lord and from the glory of His power,</a:t>
            </a:r>
          </a:p>
          <a:p>
            <a:pPr marL="457200" indent="-457200"/>
            <a:r>
              <a:rPr lang="en-US" sz="2400" dirty="0" smtClean="0"/>
              <a:t>10  when </a:t>
            </a:r>
            <a:r>
              <a:rPr lang="en-US" sz="2400" dirty="0"/>
              <a:t>He comes, in that Day, to be glorified in His saints and to be admired among all those who believe, because our testimony among you was believed</a:t>
            </a:r>
            <a:r>
              <a:rPr lang="en-US" sz="2400" dirty="0" smtClean="0"/>
              <a:t>.</a:t>
            </a:r>
          </a:p>
          <a:p>
            <a:pPr marL="457200" indent="-457200" algn="r"/>
            <a:r>
              <a:rPr lang="en-US" sz="2400" b="1" dirty="0" smtClean="0"/>
              <a:t>2 Thessalonians 1:8-10</a:t>
            </a:r>
            <a:endParaRPr lang="en-US" sz="2400" b="1" dirty="0"/>
          </a:p>
        </p:txBody>
      </p:sp>
      <p:sp>
        <p:nvSpPr>
          <p:cNvPr id="4" name="TextBox 3"/>
          <p:cNvSpPr txBox="1"/>
          <p:nvPr/>
        </p:nvSpPr>
        <p:spPr>
          <a:xfrm>
            <a:off x="533400" y="76200"/>
            <a:ext cx="815340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400" b="1" spc="50" dirty="0" smtClean="0">
                <a:ln w="12700" cmpd="sng">
                  <a:solidFill>
                    <a:schemeClr val="accent6">
                      <a:satMod val="120000"/>
                      <a:shade val="80000"/>
                    </a:schemeClr>
                  </a:solidFill>
                  <a:prstDash val="solid"/>
                </a:ln>
                <a:solidFill>
                  <a:srgbClr val="C00000"/>
                </a:solidFill>
                <a:effectLst>
                  <a:glow rad="53100">
                    <a:schemeClr val="accent6">
                      <a:satMod val="180000"/>
                      <a:alpha val="30000"/>
                    </a:schemeClr>
                  </a:glow>
                  <a:outerShdw blurRad="50800" dist="38100" dir="2700000" algn="tl" rotWithShape="0">
                    <a:prstClr val="black">
                      <a:alpha val="40000"/>
                    </a:prstClr>
                  </a:outerShdw>
                </a:effectLst>
                <a:latin typeface="Bloody" pitchFamily="2" charset="0"/>
              </a:rPr>
              <a:t>Death</a:t>
            </a:r>
            <a:endParaRPr lang="en-US" sz="4400" dirty="0">
              <a:solidFill>
                <a:srgbClr val="C00000"/>
              </a:solidFill>
              <a:effectLst>
                <a:glow rad="53100">
                  <a:schemeClr val="accent6">
                    <a:satMod val="180000"/>
                    <a:alpha val="30000"/>
                  </a:schemeClr>
                </a:glow>
                <a:outerShdw blurRad="50800" dist="38100" dir="2700000" algn="tl" rotWithShape="0">
                  <a:prstClr val="black">
                    <a:alpha val="40000"/>
                  </a:prstClr>
                </a:outerShdw>
              </a:effectLst>
              <a:latin typeface="Bloody" pitchFamily="2" charset="0"/>
            </a:endParaRP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905000"/>
            <a:ext cx="6096000" cy="156966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6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Ignorance</a:t>
            </a:r>
            <a:r>
              <a:rPr lang="en-US" sz="9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en-US" sz="9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cxnSp>
        <p:nvCxnSpPr>
          <p:cNvPr id="4" name="Straight Connector 3"/>
          <p:cNvCxnSpPr/>
          <p:nvPr/>
        </p:nvCxnSpPr>
        <p:spPr>
          <a:xfrm>
            <a:off x="1676400" y="3124200"/>
            <a:ext cx="5791200" cy="1588"/>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990600" y="4038600"/>
            <a:ext cx="7239000" cy="224676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t>“Even </a:t>
            </a:r>
            <a:r>
              <a:rPr lang="en-US" sz="2800" dirty="0"/>
              <a:t>the stork in the heavens </a:t>
            </a:r>
            <a:r>
              <a:rPr lang="en-US" sz="2800" dirty="0" smtClean="0"/>
              <a:t>knows </a:t>
            </a:r>
            <a:r>
              <a:rPr lang="en-US" sz="2800" dirty="0"/>
              <a:t>her appointed times; And the turtledove, the swift, and the swallow </a:t>
            </a:r>
            <a:r>
              <a:rPr lang="en-US" sz="2800" dirty="0" smtClean="0"/>
              <a:t>observe </a:t>
            </a:r>
            <a:r>
              <a:rPr lang="en-US" sz="2800" dirty="0"/>
              <a:t>the time of their coming. But My people do not know the judgment of the </a:t>
            </a:r>
            <a:r>
              <a:rPr lang="en-US" sz="2800" dirty="0" smtClean="0"/>
              <a:t>LORD” (Jer. 8:7)</a:t>
            </a:r>
            <a:endParaRPr lang="en-US" sz="2800" dirty="0"/>
          </a:p>
        </p:txBody>
      </p:sp>
    </p:spTree>
    <p:extLst>
      <p:ext uri="{BB962C8B-B14F-4D97-AF65-F5344CB8AC3E}">
        <p14:creationId xmlns:p14="http://schemas.microsoft.com/office/powerpoint/2010/main" val="176684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Jesus</a:t>
            </a:r>
            <a:endParaRPr lang="en-US" dirty="0"/>
          </a:p>
        </p:txBody>
      </p:sp>
      <p:sp>
        <p:nvSpPr>
          <p:cNvPr id="3" name="Content Placeholder 2"/>
          <p:cNvSpPr>
            <a:spLocks noGrp="1"/>
          </p:cNvSpPr>
          <p:nvPr>
            <p:ph sz="half" idx="1"/>
          </p:nvPr>
        </p:nvSpPr>
        <p:spPr>
          <a:xfrm>
            <a:off x="457200" y="1600200"/>
            <a:ext cx="4038600" cy="5105400"/>
          </a:xfrm>
          <a:solidFill>
            <a:srgbClr val="C00000"/>
          </a:solidFill>
          <a:ln w="38100">
            <a:solidFill>
              <a:schemeClr val="tx1"/>
            </a:solidFill>
          </a:ln>
        </p:spPr>
        <p:txBody>
          <a:bodyPr>
            <a:normAutofit lnSpcReduction="10000"/>
          </a:bodyPr>
          <a:lstStyle/>
          <a:p>
            <a:pPr marL="137160" indent="0">
              <a:buNone/>
            </a:pPr>
            <a:r>
              <a:rPr lang="en-US" dirty="0" smtClean="0"/>
              <a:t>“For those who dwell in Jerusalem, and their rulers, because they did not know Him, nor even the voices of the Prophets which are read every Sabbath, have fulfilled them in condemning Him” (Acts 13:27)</a:t>
            </a:r>
            <a:endParaRPr lang="en-US" dirty="0"/>
          </a:p>
        </p:txBody>
      </p:sp>
      <p:sp>
        <p:nvSpPr>
          <p:cNvPr id="4" name="Content Placeholder 3"/>
          <p:cNvSpPr>
            <a:spLocks noGrp="1"/>
          </p:cNvSpPr>
          <p:nvPr>
            <p:ph sz="half" idx="2"/>
          </p:nvPr>
        </p:nvSpPr>
        <p:spPr>
          <a:xfrm>
            <a:off x="4648200" y="1600200"/>
            <a:ext cx="4038600" cy="5105400"/>
          </a:xfrm>
          <a:solidFill>
            <a:schemeClr val="accent1">
              <a:lumMod val="50000"/>
            </a:schemeClr>
          </a:solidFill>
          <a:ln w="38100">
            <a:solidFill>
              <a:schemeClr val="tx1"/>
            </a:solidFill>
          </a:ln>
        </p:spPr>
        <p:txBody>
          <a:bodyPr>
            <a:normAutofit lnSpcReduction="10000"/>
          </a:bodyPr>
          <a:lstStyle/>
          <a:p>
            <a:pPr marL="137160" indent="0">
              <a:buNone/>
            </a:pPr>
            <a:r>
              <a:rPr lang="en-US" dirty="0" smtClean="0"/>
              <a:t>“Truly, these times of ignorance God overlooked, but now commands all men everywhere to repent, because He has appointed a day on which He will judge the world in righteousness by the Man whom He has ordained. He has given assurance of this to all by raising Him from the dead” (Acts 17:30, 31)</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
                                            <p:bg/>
                                          </p:spTgt>
                                        </p:tgtEl>
                                        <p:attrNameLst>
                                          <p:attrName>style.visibility</p:attrName>
                                        </p:attrNameLst>
                                      </p:cBhvr>
                                      <p:to>
                                        <p:strVal val="visible"/>
                                      </p:to>
                                    </p:set>
                                    <p:animEffect transition="in" filter="wipe(down)">
                                      <p:cBhvr>
                                        <p:cTn id="16" dur="500"/>
                                        <p:tgtEl>
                                          <p:spTgt spid="4">
                                            <p:bg/>
                                          </p:spTgt>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wipe(down)">
                                      <p:cBhvr>
                                        <p:cTn id="2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Pursue the Knowledge of the Lord and Be Blessed</a:t>
            </a:r>
            <a:endParaRPr lang="en-US" dirty="0"/>
          </a:p>
        </p:txBody>
      </p:sp>
      <p:sp>
        <p:nvSpPr>
          <p:cNvPr id="3" name="Content Placeholder 2"/>
          <p:cNvSpPr>
            <a:spLocks noGrp="1"/>
          </p:cNvSpPr>
          <p:nvPr>
            <p:ph sz="half" idx="1"/>
          </p:nvPr>
        </p:nvSpPr>
        <p:spPr>
          <a:xfrm>
            <a:off x="457200" y="1600200"/>
            <a:ext cx="4038600" cy="4953000"/>
          </a:xfrm>
        </p:spPr>
        <p:txBody>
          <a:bodyPr>
            <a:normAutofit fontScale="92500" lnSpcReduction="10000"/>
          </a:bodyPr>
          <a:lstStyle/>
          <a:p>
            <a:r>
              <a:rPr lang="en-US" dirty="0" smtClean="0"/>
              <a:t>Prov. 2:3-5, “Yes</a:t>
            </a:r>
            <a:r>
              <a:rPr lang="en-US" dirty="0"/>
              <a:t>, if you cry out </a:t>
            </a:r>
            <a:r>
              <a:rPr lang="en-US" dirty="0" smtClean="0"/>
              <a:t>for discernment</a:t>
            </a:r>
            <a:r>
              <a:rPr lang="en-US" dirty="0"/>
              <a:t>, </a:t>
            </a:r>
            <a:r>
              <a:rPr lang="en-US" dirty="0" smtClean="0"/>
              <a:t>and </a:t>
            </a:r>
            <a:r>
              <a:rPr lang="en-US" dirty="0"/>
              <a:t>lift up your voice for </a:t>
            </a:r>
            <a:r>
              <a:rPr lang="en-US" dirty="0" smtClean="0"/>
              <a:t>understanding, if </a:t>
            </a:r>
            <a:r>
              <a:rPr lang="en-US" dirty="0"/>
              <a:t>you seek her as silver, </a:t>
            </a:r>
            <a:r>
              <a:rPr lang="en-US" dirty="0" smtClean="0"/>
              <a:t>and </a:t>
            </a:r>
            <a:r>
              <a:rPr lang="en-US" dirty="0"/>
              <a:t>search for her as for hidden </a:t>
            </a:r>
            <a:r>
              <a:rPr lang="en-US" dirty="0" smtClean="0"/>
              <a:t>treasures; then </a:t>
            </a:r>
            <a:r>
              <a:rPr lang="en-US" dirty="0"/>
              <a:t>you will understand the fear of the LORD, And find the knowledge of </a:t>
            </a:r>
            <a:r>
              <a:rPr lang="en-US" dirty="0" smtClean="0"/>
              <a:t>God”</a:t>
            </a:r>
            <a:endParaRPr lang="en-US" dirty="0"/>
          </a:p>
        </p:txBody>
      </p:sp>
      <p:sp>
        <p:nvSpPr>
          <p:cNvPr id="4" name="Content Placeholder 3"/>
          <p:cNvSpPr>
            <a:spLocks noGrp="1"/>
          </p:cNvSpPr>
          <p:nvPr>
            <p:ph sz="half" idx="2"/>
          </p:nvPr>
        </p:nvSpPr>
        <p:spPr>
          <a:xfrm>
            <a:off x="4648200" y="1600200"/>
            <a:ext cx="4191000" cy="5257800"/>
          </a:xfrm>
        </p:spPr>
        <p:txBody>
          <a:bodyPr>
            <a:normAutofit fontScale="92500" lnSpcReduction="10000"/>
          </a:bodyPr>
          <a:lstStyle/>
          <a:p>
            <a:r>
              <a:rPr lang="en-US" dirty="0" smtClean="0"/>
              <a:t>Prov. 3:13, “Happy </a:t>
            </a:r>
            <a:r>
              <a:rPr lang="en-US" dirty="0"/>
              <a:t>is the man who finds wisdom, And the man who gains </a:t>
            </a:r>
            <a:r>
              <a:rPr lang="en-US" dirty="0" smtClean="0"/>
              <a:t>understanding”</a:t>
            </a:r>
            <a:endParaRPr lang="en-US" dirty="0"/>
          </a:p>
          <a:p>
            <a:r>
              <a:rPr lang="en-US" dirty="0" smtClean="0"/>
              <a:t>Jer. </a:t>
            </a:r>
            <a:r>
              <a:rPr lang="en-US" dirty="0"/>
              <a:t>9:24, </a:t>
            </a:r>
            <a:r>
              <a:rPr lang="en-US" dirty="0" smtClean="0"/>
              <a:t>“ ‘But </a:t>
            </a:r>
            <a:r>
              <a:rPr lang="en-US" dirty="0"/>
              <a:t>let him who glories glory in this, </a:t>
            </a:r>
            <a:r>
              <a:rPr lang="en-US" dirty="0" smtClean="0"/>
              <a:t>that </a:t>
            </a:r>
            <a:r>
              <a:rPr lang="en-US" dirty="0"/>
              <a:t>he understands and knows Me, </a:t>
            </a:r>
            <a:r>
              <a:rPr lang="en-US" dirty="0" smtClean="0"/>
              <a:t>that </a:t>
            </a:r>
            <a:r>
              <a:rPr lang="en-US" dirty="0"/>
              <a:t>I am the LORD, exercising </a:t>
            </a:r>
            <a:r>
              <a:rPr lang="en-US" dirty="0" err="1"/>
              <a:t>lovingkindness</a:t>
            </a:r>
            <a:r>
              <a:rPr lang="en-US" dirty="0"/>
              <a:t>, judgment, and righteousness in the earth. For in these I delight</a:t>
            </a:r>
            <a:r>
              <a:rPr lang="en-US" dirty="0" smtClean="0"/>
              <a:t>,’ </a:t>
            </a:r>
            <a:r>
              <a:rPr lang="en-US" dirty="0"/>
              <a:t>says the </a:t>
            </a:r>
            <a:r>
              <a:rPr lang="en-US" dirty="0" smtClean="0"/>
              <a:t>LORD”</a:t>
            </a:r>
            <a:endParaRPr lang="en-US" dirty="0"/>
          </a:p>
        </p:txBody>
      </p:sp>
    </p:spTree>
    <p:extLst>
      <p:ext uri="{BB962C8B-B14F-4D97-AF65-F5344CB8AC3E}">
        <p14:creationId xmlns:p14="http://schemas.microsoft.com/office/powerpoint/2010/main" val="349399083"/>
      </p:ext>
    </p:extLst>
  </p:cSld>
  <p:clrMapOvr>
    <a:overrideClrMapping bg1="dk1" tx1="lt1" bg2="dk2" tx2="lt2" accent1="accent1" accent2="accent2" accent3="accent3" accent4="accent4" accent5="accent5" accent6="accent6" hlink="hlink" folHlink="folHlink"/>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758542" y="4207329"/>
            <a:ext cx="31242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124200" y="304800"/>
            <a:ext cx="5562600" cy="1752600"/>
            <a:chOff x="3124200" y="304800"/>
            <a:chExt cx="5562600" cy="1752600"/>
          </a:xfrm>
        </p:grpSpPr>
        <p:sp>
          <p:nvSpPr>
            <p:cNvPr id="3" name="Right Arrow 2"/>
            <p:cNvSpPr/>
            <p:nvPr/>
          </p:nvSpPr>
          <p:spPr>
            <a:xfrm>
              <a:off x="3124200" y="914400"/>
              <a:ext cx="2286000" cy="838200"/>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nvGrpSpPr>
            <p:cNvPr id="4" name="Group 21"/>
            <p:cNvGrpSpPr/>
            <p:nvPr/>
          </p:nvGrpSpPr>
          <p:grpSpPr>
            <a:xfrm>
              <a:off x="5943600" y="304800"/>
              <a:ext cx="2743200" cy="1752600"/>
              <a:chOff x="5943600" y="304800"/>
              <a:chExt cx="2743200" cy="1752600"/>
            </a:xfrm>
          </p:grpSpPr>
          <p:sp>
            <p:nvSpPr>
              <p:cNvPr id="5" name="Flowchart: Alternate Process 4"/>
              <p:cNvSpPr/>
              <p:nvPr/>
            </p:nvSpPr>
            <p:spPr>
              <a:xfrm>
                <a:off x="5943600" y="304800"/>
                <a:ext cx="2743200" cy="1752600"/>
              </a:xfrm>
              <a:prstGeom prst="flowChartAlternateProcess">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172200" y="914400"/>
                <a:ext cx="2286000" cy="461665"/>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dirty="0" smtClean="0">
                    <a:solidFill>
                      <a:srgbClr val="C00000"/>
                    </a:solidFill>
                  </a:rPr>
                  <a:t>     Non-Belief</a:t>
                </a:r>
                <a:endParaRPr lang="en-US" sz="2400" dirty="0">
                  <a:solidFill>
                    <a:srgbClr val="C00000"/>
                  </a:solidFill>
                </a:endParaRPr>
              </a:p>
            </p:txBody>
          </p:sp>
        </p:grpSp>
      </p:grpSp>
      <p:grpSp>
        <p:nvGrpSpPr>
          <p:cNvPr id="10" name="Group 9"/>
          <p:cNvGrpSpPr/>
          <p:nvPr/>
        </p:nvGrpSpPr>
        <p:grpSpPr>
          <a:xfrm>
            <a:off x="3200400" y="2362200"/>
            <a:ext cx="5486400" cy="1752600"/>
            <a:chOff x="3200400" y="2362200"/>
            <a:chExt cx="5486400" cy="1752600"/>
          </a:xfrm>
        </p:grpSpPr>
        <p:sp>
          <p:nvSpPr>
            <p:cNvPr id="11" name="Right Arrow 10"/>
            <p:cNvSpPr/>
            <p:nvPr/>
          </p:nvSpPr>
          <p:spPr>
            <a:xfrm>
              <a:off x="3200400" y="2667000"/>
              <a:ext cx="2209800" cy="838200"/>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nvGrpSpPr>
            <p:cNvPr id="12" name="Group 22"/>
            <p:cNvGrpSpPr/>
            <p:nvPr/>
          </p:nvGrpSpPr>
          <p:grpSpPr>
            <a:xfrm>
              <a:off x="5943600" y="2362200"/>
              <a:ext cx="2743200" cy="1752600"/>
              <a:chOff x="5943600" y="2362200"/>
              <a:chExt cx="2743200" cy="1752600"/>
            </a:xfrm>
          </p:grpSpPr>
          <p:sp>
            <p:nvSpPr>
              <p:cNvPr id="13" name="Flowchart: Alternate Process 12"/>
              <p:cNvSpPr/>
              <p:nvPr/>
            </p:nvSpPr>
            <p:spPr>
              <a:xfrm>
                <a:off x="5943600" y="2362200"/>
                <a:ext cx="2743200" cy="1752600"/>
              </a:xfrm>
              <a:prstGeom prst="flowChartAlternateProcess">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4" name="TextBox 13"/>
              <p:cNvSpPr txBox="1"/>
              <p:nvPr/>
            </p:nvSpPr>
            <p:spPr>
              <a:xfrm>
                <a:off x="6248400" y="2895600"/>
                <a:ext cx="2286000" cy="461665"/>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400" dirty="0" smtClean="0">
                    <a:solidFill>
                      <a:srgbClr val="C00000"/>
                    </a:solidFill>
                  </a:rPr>
                  <a:t>Persecution</a:t>
                </a:r>
                <a:endParaRPr lang="en-US" sz="2400" dirty="0">
                  <a:solidFill>
                    <a:srgbClr val="C00000"/>
                  </a:solidFill>
                </a:endParaRPr>
              </a:p>
            </p:txBody>
          </p:sp>
        </p:grpSp>
      </p:grpSp>
      <p:grpSp>
        <p:nvGrpSpPr>
          <p:cNvPr id="15" name="Group 14"/>
          <p:cNvGrpSpPr/>
          <p:nvPr/>
        </p:nvGrpSpPr>
        <p:grpSpPr>
          <a:xfrm>
            <a:off x="3124200" y="4343400"/>
            <a:ext cx="5562600" cy="1752600"/>
            <a:chOff x="3124200" y="4343400"/>
            <a:chExt cx="5562600" cy="1752600"/>
          </a:xfrm>
        </p:grpSpPr>
        <p:sp>
          <p:nvSpPr>
            <p:cNvPr id="16" name="Right Arrow 13"/>
            <p:cNvSpPr/>
            <p:nvPr/>
          </p:nvSpPr>
          <p:spPr>
            <a:xfrm>
              <a:off x="3124200" y="4572000"/>
              <a:ext cx="2286000" cy="838200"/>
            </a:xfrm>
            <a:prstGeom prst="rightArrow">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nvGrpSpPr>
            <p:cNvPr id="17" name="Group 23"/>
            <p:cNvGrpSpPr/>
            <p:nvPr/>
          </p:nvGrpSpPr>
          <p:grpSpPr>
            <a:xfrm>
              <a:off x="5943600" y="4343400"/>
              <a:ext cx="2743200" cy="1752600"/>
              <a:chOff x="5943600" y="4343400"/>
              <a:chExt cx="2743200" cy="1752600"/>
            </a:xfrm>
          </p:grpSpPr>
          <p:sp>
            <p:nvSpPr>
              <p:cNvPr id="18" name="Flowchart: Alternate Process 16"/>
              <p:cNvSpPr/>
              <p:nvPr/>
            </p:nvSpPr>
            <p:spPr>
              <a:xfrm>
                <a:off x="5943600" y="4343400"/>
                <a:ext cx="2743200" cy="1752600"/>
              </a:xfrm>
              <a:prstGeom prst="flowChartAlternateProcess">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9" name="TextBox 18"/>
              <p:cNvSpPr txBox="1"/>
              <p:nvPr/>
            </p:nvSpPr>
            <p:spPr>
              <a:xfrm>
                <a:off x="6096000" y="4742646"/>
                <a:ext cx="2514600" cy="954107"/>
              </a:xfrm>
              <a:prstGeom prst="rect">
                <a:avLst/>
              </a:prstGeom>
              <a:no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800" dirty="0" smtClean="0">
                    <a:solidFill>
                      <a:schemeClr val="bg1"/>
                    </a:solidFill>
                    <a:effectLst>
                      <a:outerShdw blurRad="38100" dist="38100" dir="2700000" algn="tl">
                        <a:srgbClr val="000000">
                          <a:alpha val="43137"/>
                        </a:srgbClr>
                      </a:outerShdw>
                    </a:effectLst>
                  </a:rPr>
                  <a:t> Various Other Consequences</a:t>
                </a:r>
                <a:endParaRPr lang="en-US" sz="2800" dirty="0">
                  <a:solidFill>
                    <a:schemeClr val="bg1"/>
                  </a:solidFill>
                  <a:effectLst>
                    <a:outerShdw blurRad="38100" dist="38100" dir="2700000" algn="tl">
                      <a:srgbClr val="000000">
                        <a:alpha val="43137"/>
                      </a:srgbClr>
                    </a:outerShdw>
                  </a:effectLst>
                </a:endParaRPr>
              </a:p>
            </p:txBody>
          </p:sp>
        </p:grpSp>
      </p:grpSp>
      <p:sp>
        <p:nvSpPr>
          <p:cNvPr id="21" name="TextBox 20"/>
          <p:cNvSpPr txBox="1"/>
          <p:nvPr/>
        </p:nvSpPr>
        <p:spPr>
          <a:xfrm>
            <a:off x="3581400" y="4850368"/>
            <a:ext cx="1295400" cy="369332"/>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Leads to</a:t>
            </a:r>
            <a:endParaRPr lang="en-US" b="1" dirty="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3581400" y="2914888"/>
            <a:ext cx="1295400" cy="369332"/>
          </a:xfrm>
          <a:prstGeom prst="rect">
            <a:avLst/>
          </a:prstGeom>
          <a:noFill/>
        </p:spPr>
        <p:txBody>
          <a:bodyPr wrap="square" rtlCol="0">
            <a:spAutoFit/>
          </a:bodyPr>
          <a:lstStyle/>
          <a:p>
            <a:r>
              <a:rPr lang="en-US" b="1" dirty="0" smtClean="0">
                <a:solidFill>
                  <a:schemeClr val="bg1"/>
                </a:solidFill>
              </a:rPr>
              <a:t>Props Up</a:t>
            </a:r>
            <a:endParaRPr lang="en-US" b="1" dirty="0">
              <a:solidFill>
                <a:schemeClr val="bg1"/>
              </a:solidFill>
            </a:endParaRPr>
          </a:p>
        </p:txBody>
      </p:sp>
      <p:sp>
        <p:nvSpPr>
          <p:cNvPr id="23" name="TextBox 22"/>
          <p:cNvSpPr txBox="1"/>
          <p:nvPr/>
        </p:nvSpPr>
        <p:spPr>
          <a:xfrm>
            <a:off x="3581400" y="1143000"/>
            <a:ext cx="1295400" cy="369332"/>
          </a:xfrm>
          <a:prstGeom prst="rect">
            <a:avLst/>
          </a:prstGeom>
          <a:noFill/>
        </p:spPr>
        <p:txBody>
          <a:bodyPr wrap="square" rtlCol="0">
            <a:spAutoFit/>
          </a:bodyPr>
          <a:lstStyle/>
          <a:p>
            <a:r>
              <a:rPr lang="en-US" b="1" dirty="0" smtClean="0">
                <a:solidFill>
                  <a:schemeClr val="bg1"/>
                </a:solidFill>
              </a:rPr>
              <a:t>Works In</a:t>
            </a:r>
            <a:endParaRPr lang="en-US" b="1" dirty="0">
              <a:solidFill>
                <a:schemeClr val="bg1"/>
              </a:solidFill>
            </a:endParaRPr>
          </a:p>
        </p:txBody>
      </p:sp>
      <p:grpSp>
        <p:nvGrpSpPr>
          <p:cNvPr id="24" name="Group 23"/>
          <p:cNvGrpSpPr/>
          <p:nvPr/>
        </p:nvGrpSpPr>
        <p:grpSpPr>
          <a:xfrm>
            <a:off x="228600" y="228600"/>
            <a:ext cx="2667000" cy="6400800"/>
            <a:chOff x="228600" y="228600"/>
            <a:chExt cx="2667000" cy="6400800"/>
          </a:xfrm>
        </p:grpSpPr>
        <p:sp>
          <p:nvSpPr>
            <p:cNvPr id="25" name="Flowchart: Alternate Process 24"/>
            <p:cNvSpPr/>
            <p:nvPr/>
          </p:nvSpPr>
          <p:spPr>
            <a:xfrm>
              <a:off x="304800" y="228600"/>
              <a:ext cx="2133600" cy="6400800"/>
            </a:xfrm>
            <a:prstGeom prst="flowChartAlternateProcess">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6" name="TextBox 25"/>
            <p:cNvSpPr txBox="1"/>
            <p:nvPr/>
          </p:nvSpPr>
          <p:spPr>
            <a:xfrm>
              <a:off x="228600" y="2667000"/>
              <a:ext cx="2667000" cy="646331"/>
            </a:xfrm>
            <a:prstGeom prst="rect">
              <a:avLst/>
            </a:prstGeom>
            <a:noFill/>
          </p:spPr>
          <p:txBody>
            <a:bodyPr wrap="square" rtlCol="0">
              <a:spAutoFit/>
            </a:bodyPr>
            <a:lstStyle/>
            <a:p>
              <a:r>
                <a:rPr lang="en-US" sz="3600" dirty="0" smtClean="0">
                  <a:solidFill>
                    <a:schemeClr val="bg1"/>
                  </a:solidFill>
                </a:rPr>
                <a:t>Ignorance</a:t>
              </a:r>
              <a:endParaRPr lang="en-US" sz="3600" dirty="0">
                <a:solidFill>
                  <a:schemeClr val="bg1"/>
                </a:solidFill>
              </a:endParaRPr>
            </a:p>
          </p:txBody>
        </p:sp>
      </p:grpSp>
      <p:pic>
        <p:nvPicPr>
          <p:cNvPr id="1027" name="Picture 3" descr="C:\Users\Steven\AppData\Local\Microsoft\Windows\Temporary Internet Files\Content.IE5\ZQAJTJ06\MC90043466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25382"/>
            <a:ext cx="892175" cy="117803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Users\Steven\AppData\Local\Microsoft\Windows\Temporary Internet Files\Content.IE5\ZQAJTJ06\MC90043466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479565"/>
            <a:ext cx="892175" cy="11780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strips(upRight)">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strips(upRight)">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Rectangle 2"/>
          <p:cNvSpPr/>
          <p:nvPr/>
        </p:nvSpPr>
        <p:spPr>
          <a:xfrm>
            <a:off x="533400" y="2438400"/>
            <a:ext cx="8001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9600" dirty="0" smtClean="0">
                <a:solidFill>
                  <a:schemeClr val="accent1"/>
                </a:solidFill>
              </a:rPr>
              <a:t>John 17:3</a:t>
            </a:r>
            <a:endParaRPr lang="en-US" sz="9600" dirty="0">
              <a:solidFill>
                <a:schemeClr val="accent1"/>
              </a:solidFill>
            </a:endParaRPr>
          </a:p>
        </p:txBody>
      </p:sp>
      <p:sp>
        <p:nvSpPr>
          <p:cNvPr id="5" name="Content Placeholder 4"/>
          <p:cNvSpPr>
            <a:spLocks noGrp="1"/>
          </p:cNvSpPr>
          <p:nvPr>
            <p:ph idx="1"/>
          </p:nvPr>
        </p:nvSpPr>
        <p:spPr/>
        <p:txBody>
          <a:bodyPr>
            <a:normAutofit/>
          </a:bodyPr>
          <a:lstStyle/>
          <a:p>
            <a:pPr marL="137160" indent="0">
              <a:buNone/>
            </a:pPr>
            <a:r>
              <a:rPr lang="en-US" sz="5400" dirty="0" smtClean="0"/>
              <a:t>“And </a:t>
            </a:r>
            <a:r>
              <a:rPr lang="en-US" sz="5400" dirty="0"/>
              <a:t>this is eternal life, that they may know You, the only true God, and Jesus Christ whom You have sent</a:t>
            </a:r>
            <a:r>
              <a:rPr lang="en-US" sz="5400" dirty="0" smtClean="0"/>
              <a:t>.”</a:t>
            </a:r>
            <a:endParaRPr lang="en-US" sz="5400" dirty="0"/>
          </a:p>
        </p:txBody>
      </p:sp>
    </p:spTree>
    <p:extLst>
      <p:ext uri="{BB962C8B-B14F-4D97-AF65-F5344CB8AC3E}">
        <p14:creationId xmlns:p14="http://schemas.microsoft.com/office/powerpoint/2010/main" val="391273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nodeType="afterEffect">
                                  <p:stCondLst>
                                    <p:cond delay="0"/>
                                  </p:stCondLst>
                                  <p:iterate type="lt">
                                    <p:tmAbs val="25"/>
                                  </p:iterate>
                                  <p:childTnLst>
                                    <p:set>
                                      <p:cBhvr override="childStyle">
                                        <p:cTn id="6" dur="indefinite"/>
                                        <p:tgtEl>
                                          <p:spTgt spid="5">
                                            <p:txEl>
                                              <p:pRg st="0" end="0"/>
                                            </p:txEl>
                                          </p:spTgt>
                                        </p:tgtEl>
                                        <p:attrNameLst>
                                          <p:attrName>style.fontWeight</p:attrName>
                                        </p:attrNameLst>
                                      </p:cBhvr>
                                      <p:to>
                                        <p:strVal val="bold"/>
                                      </p:to>
                                    </p:set>
                                  </p:childTnLst>
                                </p:cTn>
                              </p:par>
                            </p:childTnLst>
                          </p:cTn>
                        </p:par>
                        <p:par>
                          <p:cTn id="7" fill="hold">
                            <p:stCondLst>
                              <p:cond delay="2175"/>
                            </p:stCondLst>
                            <p:childTnLst>
                              <p:par>
                                <p:cTn id="8" presetID="16" presetClass="entr" presetSubtype="21"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7200" y="2286000"/>
            <a:ext cx="2438400" cy="2286000"/>
          </a:xfrm>
          <a:prstGeom prst="ellipse">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2" name="TextBox 11"/>
          <p:cNvSpPr txBox="1"/>
          <p:nvPr/>
        </p:nvSpPr>
        <p:spPr>
          <a:xfrm>
            <a:off x="609600" y="3200400"/>
            <a:ext cx="2209800" cy="461665"/>
          </a:xfrm>
          <a:prstGeom prst="rect">
            <a:avLst/>
          </a:prstGeom>
          <a:noFill/>
        </p:spPr>
        <p:txBody>
          <a:bodyPr wrap="square" rtlCol="0">
            <a:spAutoFit/>
          </a:bodyPr>
          <a:lstStyle/>
          <a:p>
            <a:r>
              <a:rPr lang="en-US" sz="2400" dirty="0" smtClean="0"/>
              <a:t>Consequences</a:t>
            </a:r>
            <a:endParaRPr lang="en-US" sz="2400" dirty="0"/>
          </a:p>
        </p:txBody>
      </p:sp>
      <p:grpSp>
        <p:nvGrpSpPr>
          <p:cNvPr id="14" name="Group 13"/>
          <p:cNvGrpSpPr/>
          <p:nvPr/>
        </p:nvGrpSpPr>
        <p:grpSpPr>
          <a:xfrm>
            <a:off x="2895600" y="228600"/>
            <a:ext cx="2895600" cy="2362200"/>
            <a:chOff x="2895600" y="228600"/>
            <a:chExt cx="2895600" cy="2362200"/>
          </a:xfrm>
        </p:grpSpPr>
        <p:sp>
          <p:nvSpPr>
            <p:cNvPr id="3" name="Oval 2"/>
            <p:cNvSpPr/>
            <p:nvPr/>
          </p:nvSpPr>
          <p:spPr>
            <a:xfrm>
              <a:off x="4114800" y="228600"/>
              <a:ext cx="1676400" cy="1524000"/>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2895600" y="1600200"/>
              <a:ext cx="1066800" cy="990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4267200" y="609600"/>
              <a:ext cx="1371600" cy="923330"/>
            </a:xfrm>
            <a:prstGeom prst="rect">
              <a:avLst/>
            </a:prstGeom>
            <a:noFill/>
          </p:spPr>
          <p:txBody>
            <a:bodyPr wrap="square" rtlCol="0">
              <a:spAutoFit/>
            </a:bodyPr>
            <a:lstStyle/>
            <a:p>
              <a:pPr algn="ctr"/>
              <a:r>
                <a:rPr lang="en-US" b="1" dirty="0" smtClean="0">
                  <a:solidFill>
                    <a:srgbClr val="C00000"/>
                  </a:solidFill>
                </a:rPr>
                <a:t>Alienation From Life In God</a:t>
              </a:r>
              <a:endParaRPr lang="en-US" b="1" dirty="0">
                <a:solidFill>
                  <a:srgbClr val="C00000"/>
                </a:solidFill>
              </a:endParaRPr>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4:18</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marL="137160" indent="0">
              <a:buNone/>
            </a:pPr>
            <a:r>
              <a:rPr lang="en-US" sz="3200" dirty="0" smtClean="0"/>
              <a:t>“Having </a:t>
            </a:r>
            <a:r>
              <a:rPr lang="en-US" sz="3200" dirty="0"/>
              <a:t>their understanding darkened, </a:t>
            </a:r>
            <a:r>
              <a:rPr lang="en-US" sz="3200" b="1" u="sng" dirty="0"/>
              <a:t>being alienated from the life of God, because of the ignorance </a:t>
            </a:r>
            <a:r>
              <a:rPr lang="en-US" sz="3200" dirty="0"/>
              <a:t>that is in them, because of the blindness of their </a:t>
            </a:r>
            <a:r>
              <a:rPr lang="en-US" sz="3200" dirty="0" smtClean="0"/>
              <a:t>heart”</a:t>
            </a:r>
          </a:p>
          <a:p>
            <a:pPr>
              <a:buClr>
                <a:srgbClr val="C00000"/>
              </a:buClr>
            </a:pPr>
            <a:r>
              <a:rPr lang="en-US" sz="3200" dirty="0" smtClean="0"/>
              <a:t>Past feeling (v. 19)</a:t>
            </a:r>
          </a:p>
          <a:p>
            <a:pPr>
              <a:buClr>
                <a:srgbClr val="C00000"/>
              </a:buClr>
            </a:pPr>
            <a:r>
              <a:rPr lang="en-US" sz="3200" dirty="0" smtClean="0"/>
              <a:t>Given to lewdness (v. 19)</a:t>
            </a:r>
          </a:p>
          <a:p>
            <a:pPr>
              <a:buClr>
                <a:srgbClr val="C00000"/>
              </a:buClr>
            </a:pPr>
            <a:r>
              <a:rPr lang="en-US" sz="3200" dirty="0" smtClean="0"/>
              <a:t>Learning Christ sheds the old man </a:t>
            </a:r>
            <a:br>
              <a:rPr lang="en-US" sz="3200" dirty="0" smtClean="0"/>
            </a:br>
            <a:r>
              <a:rPr lang="en-US" sz="3200" dirty="0" smtClean="0"/>
              <a:t>(vv. 20-24)</a:t>
            </a:r>
          </a:p>
        </p:txBody>
      </p:sp>
      <p:sp>
        <p:nvSpPr>
          <p:cNvPr id="5" name="Rectangle 4"/>
          <p:cNvSpPr/>
          <p:nvPr/>
        </p:nvSpPr>
        <p:spPr>
          <a:xfrm>
            <a:off x="1743293" y="2090058"/>
            <a:ext cx="1914307" cy="584775"/>
          </a:xfrm>
          <a:prstGeom prst="rect">
            <a:avLst/>
          </a:prstGeom>
        </p:spPr>
        <p:txBody>
          <a:bodyPr wrap="none">
            <a:spAutoFit/>
          </a:bodyPr>
          <a:lstStyle/>
          <a:p>
            <a:r>
              <a:rPr lang="en-US" sz="3200" b="1" dirty="0">
                <a:solidFill>
                  <a:srgbClr val="C00000"/>
                </a:solidFill>
              </a:rPr>
              <a:t>alienated</a:t>
            </a:r>
            <a:endParaRPr lang="en-US" dirty="0">
              <a:solidFill>
                <a:srgbClr val="C00000"/>
              </a:solidFill>
            </a:endParaRPr>
          </a:p>
        </p:txBody>
      </p:sp>
    </p:spTree>
    <p:extLst>
      <p:ext uri="{BB962C8B-B14F-4D97-AF65-F5344CB8AC3E}">
        <p14:creationId xmlns:p14="http://schemas.microsoft.com/office/powerpoint/2010/main" val="1678151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7200" y="2286000"/>
            <a:ext cx="2438400" cy="2286000"/>
          </a:xfrm>
          <a:prstGeom prst="ellipse">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 name="Oval 2"/>
          <p:cNvSpPr/>
          <p:nvPr/>
        </p:nvSpPr>
        <p:spPr>
          <a:xfrm>
            <a:off x="4114800" y="228600"/>
            <a:ext cx="1676400" cy="152400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V="1">
            <a:off x="2895600" y="1600200"/>
            <a:ext cx="10668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09600" y="3200400"/>
            <a:ext cx="2209800" cy="461665"/>
          </a:xfrm>
          <a:prstGeom prst="rect">
            <a:avLst/>
          </a:prstGeom>
          <a:noFill/>
        </p:spPr>
        <p:txBody>
          <a:bodyPr wrap="square" rtlCol="0">
            <a:spAutoFit/>
          </a:bodyPr>
          <a:lstStyle/>
          <a:p>
            <a:r>
              <a:rPr lang="en-US" sz="2400" dirty="0" smtClean="0"/>
              <a:t>Consequences</a:t>
            </a:r>
            <a:endParaRPr lang="en-US" sz="2400" dirty="0"/>
          </a:p>
        </p:txBody>
      </p:sp>
      <p:sp>
        <p:nvSpPr>
          <p:cNvPr id="8" name="TextBox 7"/>
          <p:cNvSpPr txBox="1"/>
          <p:nvPr/>
        </p:nvSpPr>
        <p:spPr>
          <a:xfrm>
            <a:off x="4267200" y="609600"/>
            <a:ext cx="1371600" cy="923330"/>
          </a:xfrm>
          <a:prstGeom prst="rect">
            <a:avLst/>
          </a:prstGeom>
          <a:noFill/>
        </p:spPr>
        <p:txBody>
          <a:bodyPr wrap="square" rtlCol="0">
            <a:spAutoFit/>
          </a:bodyPr>
          <a:lstStyle/>
          <a:p>
            <a:pPr algn="ctr"/>
            <a:r>
              <a:rPr lang="en-US" dirty="0"/>
              <a:t>Alienation From Life In God</a:t>
            </a:r>
          </a:p>
        </p:txBody>
      </p:sp>
      <p:grpSp>
        <p:nvGrpSpPr>
          <p:cNvPr id="12" name="Group 11"/>
          <p:cNvGrpSpPr/>
          <p:nvPr/>
        </p:nvGrpSpPr>
        <p:grpSpPr>
          <a:xfrm>
            <a:off x="3200400" y="2514600"/>
            <a:ext cx="3657600" cy="1524000"/>
            <a:chOff x="3200400" y="2514600"/>
            <a:chExt cx="3657600" cy="1524000"/>
          </a:xfrm>
        </p:grpSpPr>
        <p:sp>
          <p:nvSpPr>
            <p:cNvPr id="4" name="Oval 3"/>
            <p:cNvSpPr/>
            <p:nvPr/>
          </p:nvSpPr>
          <p:spPr>
            <a:xfrm>
              <a:off x="5181600" y="2514600"/>
              <a:ext cx="1676400" cy="1524000"/>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3200400" y="3429000"/>
              <a:ext cx="16764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5410200" y="3135868"/>
              <a:ext cx="1295400" cy="369332"/>
            </a:xfrm>
            <a:prstGeom prst="rect">
              <a:avLst/>
            </a:prstGeom>
            <a:noFill/>
          </p:spPr>
          <p:txBody>
            <a:bodyPr wrap="square" rtlCol="0">
              <a:spAutoFit/>
            </a:bodyPr>
            <a:lstStyle/>
            <a:p>
              <a:pPr algn="ctr"/>
              <a:r>
                <a:rPr lang="en-US" b="1" dirty="0" smtClean="0">
                  <a:solidFill>
                    <a:srgbClr val="C00000"/>
                  </a:solidFill>
                </a:rPr>
                <a:t>Blindness</a:t>
              </a:r>
              <a:endParaRPr lang="en-US" b="1" dirty="0">
                <a:solidFill>
                  <a:srgbClr val="C00000"/>
                </a:solidFill>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Blindness</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buClr>
                <a:srgbClr val="C00000"/>
              </a:buClr>
            </a:pPr>
            <a:r>
              <a:rPr lang="en-US" sz="3000" dirty="0" smtClean="0"/>
              <a:t>2 Corinthians 3:14, “</a:t>
            </a:r>
            <a:r>
              <a:rPr lang="en-US" sz="3000" dirty="0" smtClean="0">
                <a:solidFill>
                  <a:schemeClr val="bg1"/>
                </a:solidFill>
              </a:rPr>
              <a:t>But </a:t>
            </a:r>
            <a:r>
              <a:rPr lang="en-US" sz="3000" dirty="0">
                <a:solidFill>
                  <a:schemeClr val="bg1"/>
                </a:solidFill>
              </a:rPr>
              <a:t>their minds were </a:t>
            </a:r>
            <a:r>
              <a:rPr lang="en-US" sz="3000" dirty="0" smtClean="0">
                <a:solidFill>
                  <a:schemeClr val="bg1"/>
                </a:solidFill>
              </a:rPr>
              <a:t>blinded. </a:t>
            </a:r>
            <a:r>
              <a:rPr lang="en-US" sz="3000" dirty="0" smtClean="0"/>
              <a:t>For </a:t>
            </a:r>
            <a:r>
              <a:rPr lang="en-US" sz="3000" dirty="0"/>
              <a:t>until this day the same veil remains </a:t>
            </a:r>
            <a:r>
              <a:rPr lang="en-US" sz="3000" dirty="0" err="1"/>
              <a:t>unlifted</a:t>
            </a:r>
            <a:r>
              <a:rPr lang="en-US" sz="3000" dirty="0"/>
              <a:t> in the reading of the Old Testament, because the veil is taken away in Christ</a:t>
            </a:r>
            <a:r>
              <a:rPr lang="en-US" sz="3000" dirty="0" smtClean="0"/>
              <a:t>.”</a:t>
            </a:r>
          </a:p>
          <a:p>
            <a:pPr>
              <a:buClr>
                <a:srgbClr val="C00000"/>
              </a:buClr>
            </a:pPr>
            <a:r>
              <a:rPr lang="en-US" sz="3000" dirty="0" smtClean="0"/>
              <a:t>Isaiah </a:t>
            </a:r>
            <a:r>
              <a:rPr lang="en-US" sz="3000" dirty="0"/>
              <a:t>59:10, “We grope for the wall like the blind, And we grope as if we had no eyes; We stumble at noonday as at twilight; We are as dead men in desolate </a:t>
            </a:r>
            <a:r>
              <a:rPr lang="en-US" sz="3000" dirty="0" smtClean="0"/>
              <a:t>places”</a:t>
            </a:r>
            <a:endParaRPr lang="en-US" sz="3000" dirty="0"/>
          </a:p>
          <a:p>
            <a:pPr marL="137160" indent="0">
              <a:buNone/>
            </a:pPr>
            <a:endParaRPr lang="en-US" sz="3200" dirty="0"/>
          </a:p>
        </p:txBody>
      </p:sp>
      <mc:AlternateContent xmlns:mc="http://schemas.openxmlformats.org/markup-compatibility/2006" xmlns:p14="http://schemas.microsoft.com/office/powerpoint/2010/main">
        <mc:Choice Requires="p14">
          <p:contentPart p14:bwMode="auto" r:id="rId2">
            <p14:nvContentPartPr>
              <p14:cNvPr id="6" name="Ink 5"/>
              <p14:cNvContentPartPr/>
              <p14:nvPr/>
            </p14:nvContentPartPr>
            <p14:xfrm>
              <a:off x="4553243" y="1857879"/>
              <a:ext cx="3433680" cy="72360"/>
            </p14:xfrm>
          </p:contentPart>
        </mc:Choice>
        <mc:Fallback xmlns="">
          <p:pic>
            <p:nvPicPr>
              <p:cNvPr id="6" name="Ink 5"/>
              <p:cNvPicPr/>
              <p:nvPr/>
            </p:nvPicPr>
            <p:blipFill>
              <a:blip r:embed="rId3"/>
              <a:stretch>
                <a:fillRect/>
              </a:stretch>
            </p:blipFill>
            <p:spPr>
              <a:xfrm>
                <a:off x="4505363" y="1761759"/>
                <a:ext cx="3529800" cy="2646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p14:cNvContentPartPr/>
              <p14:nvPr/>
            </p14:nvContentPartPr>
            <p14:xfrm>
              <a:off x="1100843" y="2314680"/>
              <a:ext cx="1380960" cy="47520"/>
            </p14:xfrm>
          </p:contentPart>
        </mc:Choice>
        <mc:Fallback xmlns="">
          <p:pic>
            <p:nvPicPr>
              <p:cNvPr id="8" name="Ink 7"/>
              <p:cNvPicPr/>
              <p:nvPr/>
            </p:nvPicPr>
            <p:blipFill>
              <a:blip r:embed="rId5"/>
              <a:stretch>
                <a:fillRect/>
              </a:stretch>
            </p:blipFill>
            <p:spPr>
              <a:xfrm>
                <a:off x="1052975" y="2217826"/>
                <a:ext cx="1476695" cy="241227"/>
              </a:xfrm>
              <a:prstGeom prst="rect">
                <a:avLst/>
              </a:prstGeom>
            </p:spPr>
          </p:pic>
        </mc:Fallback>
      </mc:AlternateContent>
    </p:spTree>
    <p:extLst>
      <p:ext uri="{BB962C8B-B14F-4D97-AF65-F5344CB8AC3E}">
        <p14:creationId xmlns:p14="http://schemas.microsoft.com/office/powerpoint/2010/main" val="30929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xit" presetSubtype="2" fill="hold" nodeType="clickEffect">
                                  <p:stCondLst>
                                    <p:cond delay="0"/>
                                  </p:stCondLst>
                                  <p:childTnLst>
                                    <p:animEffect transition="out" filter="wipe(right)">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par>
                          <p:cTn id="17" fill="hold">
                            <p:stCondLst>
                              <p:cond delay="500"/>
                            </p:stCondLst>
                            <p:childTnLst>
                              <p:par>
                                <p:cTn id="18" presetID="22" presetClass="exit" presetSubtype="2" fill="hold" nodeType="afterEffect">
                                  <p:stCondLst>
                                    <p:cond delay="0"/>
                                  </p:stCondLst>
                                  <p:childTnLst>
                                    <p:animEffect transition="out" filter="wipe(right)">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t6ak.roblox.com/41672973f20841ad9608235df6757a36"/>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81852" y="3552825"/>
            <a:ext cx="3333749" cy="33337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228600"/>
            <a:ext cx="7848600" cy="868362"/>
          </a:xfrm>
        </p:spPr>
        <p:txBody>
          <a:bodyPr>
            <a:prstTxWarp prst="textPlain">
              <a:avLst/>
            </a:prstTxWarp>
          </a:bodyPr>
          <a:lstStyle/>
          <a:p>
            <a:r>
              <a:rPr lang="en-US" dirty="0" smtClean="0"/>
              <a:t>Blindness</a:t>
            </a:r>
            <a:endParaRPr lang="en-US" dirty="0"/>
          </a:p>
        </p:txBody>
      </p:sp>
      <p:sp>
        <p:nvSpPr>
          <p:cNvPr id="3" name="Content Placeholder 2"/>
          <p:cNvSpPr>
            <a:spLocks noGrp="1"/>
          </p:cNvSpPr>
          <p:nvPr>
            <p:ph idx="1"/>
          </p:nvPr>
        </p:nvSpPr>
        <p:spPr>
          <a:xfrm>
            <a:off x="286139" y="1219199"/>
            <a:ext cx="6019800" cy="2333625"/>
          </a:xfrm>
        </p:spPr>
        <p:style>
          <a:lnRef idx="0">
            <a:schemeClr val="dk1"/>
          </a:lnRef>
          <a:fillRef idx="3">
            <a:schemeClr val="dk1"/>
          </a:fillRef>
          <a:effectRef idx="3">
            <a:schemeClr val="dk1"/>
          </a:effectRef>
          <a:fontRef idx="minor">
            <a:schemeClr val="lt1"/>
          </a:fontRef>
        </p:style>
        <p:txBody>
          <a:bodyPr>
            <a:noAutofit/>
          </a:bodyPr>
          <a:lstStyle/>
          <a:p>
            <a:pPr marL="137160" indent="0">
              <a:buNone/>
            </a:pPr>
            <a:r>
              <a:rPr lang="en-US" dirty="0" smtClean="0">
                <a:latin typeface="Cambria" pitchFamily="18" charset="0"/>
                <a:cs typeface="Aharoni" pitchFamily="2" charset="-79"/>
              </a:rPr>
              <a:t>“</a:t>
            </a:r>
            <a:r>
              <a:rPr lang="en-US" dirty="0">
                <a:latin typeface="Cambria" pitchFamily="18" charset="0"/>
                <a:cs typeface="Aharoni" pitchFamily="2" charset="-79"/>
              </a:rPr>
              <a:t>But he who hates his brother is in darkness and walks in darkness, and does not know where he is going, because the darkness has blinded his </a:t>
            </a:r>
            <a:r>
              <a:rPr lang="en-US" dirty="0" smtClean="0">
                <a:latin typeface="Cambria" pitchFamily="18" charset="0"/>
                <a:cs typeface="Aharoni" pitchFamily="2" charset="-79"/>
              </a:rPr>
              <a:t>eyes” (1 Jn. 2:11)</a:t>
            </a:r>
          </a:p>
        </p:txBody>
      </p:sp>
      <p:pic>
        <p:nvPicPr>
          <p:cNvPr id="1027" name="Picture 3" descr="C:\Users\Steven\AppData\Local\Microsoft\Windows\Temporary Internet Files\Content.IE5\FP0A746N\MC90019783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94076" y="3218529"/>
            <a:ext cx="3819430" cy="3468942"/>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4061493" y="3581399"/>
            <a:ext cx="5082507" cy="1600201"/>
            <a:chOff x="4061493" y="3581399"/>
            <a:chExt cx="5082507" cy="1600201"/>
          </a:xfrm>
        </p:grpSpPr>
        <p:sp>
          <p:nvSpPr>
            <p:cNvPr id="6" name="Striped Right Arrow 5"/>
            <p:cNvSpPr/>
            <p:nvPr/>
          </p:nvSpPr>
          <p:spPr>
            <a:xfrm rot="20779358" flipH="1">
              <a:off x="4061493" y="3799927"/>
              <a:ext cx="2428609" cy="1333501"/>
            </a:xfrm>
            <a:prstGeom prst="stripedRightArrow">
              <a:avLst/>
            </a:prstGeom>
            <a:ln w="19050"/>
          </p:spPr>
          <p:style>
            <a:lnRef idx="3">
              <a:schemeClr val="lt1"/>
            </a:lnRef>
            <a:fillRef idx="1">
              <a:schemeClr val="dk1"/>
            </a:fillRef>
            <a:effectRef idx="1">
              <a:schemeClr val="dk1"/>
            </a:effectRef>
            <a:fontRef idx="minor">
              <a:schemeClr val="lt1"/>
            </a:fontRef>
          </p:style>
          <p:txBody>
            <a:bodyPr rtlCol="0" anchor="ctr"/>
            <a:lstStyle/>
            <a:p>
              <a:pPr algn="ctr"/>
              <a:r>
                <a:rPr lang="en-US" sz="3200" dirty="0" smtClean="0">
                  <a:latin typeface="Aharoni" pitchFamily="2" charset="-79"/>
                  <a:cs typeface="Aharoni" pitchFamily="2" charset="-79"/>
                </a:rPr>
                <a:t>HATE</a:t>
              </a:r>
              <a:endParaRPr lang="en-US" dirty="0">
                <a:latin typeface="Aharoni" pitchFamily="2" charset="-79"/>
                <a:cs typeface="Aharoni" pitchFamily="2" charset="-79"/>
              </a:endParaRPr>
            </a:p>
          </p:txBody>
        </p:sp>
        <p:sp>
          <p:nvSpPr>
            <p:cNvPr id="4" name="Oval 3"/>
            <p:cNvSpPr/>
            <p:nvPr/>
          </p:nvSpPr>
          <p:spPr>
            <a:xfrm>
              <a:off x="6019800" y="3581399"/>
              <a:ext cx="3124200" cy="1600201"/>
            </a:xfrm>
            <a:prstGeom prst="ellipse">
              <a:avLst/>
            </a:prstGeom>
            <a:solidFill>
              <a:schemeClr val="dk1">
                <a:alpha val="78000"/>
              </a:schemeClr>
            </a:solidFill>
            <a:effectLst>
              <a:softEdge rad="127000"/>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000" spc="-150" dirty="0" smtClean="0"/>
                <a:t>Ignorance &amp; Blindness</a:t>
              </a:r>
              <a:endParaRPr lang="en-US" sz="3000" spc="-150" dirty="0"/>
            </a:p>
          </p:txBody>
        </p:sp>
      </p:grpSp>
      <p:sp>
        <p:nvSpPr>
          <p:cNvPr id="7" name="Smiley Face 6"/>
          <p:cNvSpPr/>
          <p:nvPr/>
        </p:nvSpPr>
        <p:spPr>
          <a:xfrm>
            <a:off x="1066800" y="4419600"/>
            <a:ext cx="1752600" cy="1600200"/>
          </a:xfrm>
          <a:prstGeom prst="smileyFace">
            <a:avLst/>
          </a:prstGeom>
          <a:gradFill>
            <a:gsLst>
              <a:gs pos="20000">
                <a:schemeClr val="accent1">
                  <a:tint val="9000"/>
                  <a:alpha val="0"/>
                </a:schemeClr>
              </a:gs>
              <a:gs pos="100000">
                <a:schemeClr val="accent1">
                  <a:tint val="70000"/>
                  <a:satMod val="10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TextBox 7"/>
          <p:cNvSpPr txBox="1"/>
          <p:nvPr/>
        </p:nvSpPr>
        <p:spPr>
          <a:xfrm>
            <a:off x="1219200" y="5953780"/>
            <a:ext cx="1459054" cy="523220"/>
          </a:xfrm>
          <a:prstGeom prst="rect">
            <a:avLst/>
          </a:prstGeom>
          <a:noFill/>
        </p:spPr>
        <p:txBody>
          <a:bodyPr wrap="none" rtlCol="0">
            <a:spAutoFit/>
          </a:bodyPr>
          <a:lstStyle/>
          <a:p>
            <a:r>
              <a:rPr lang="en-US" sz="2800" dirty="0" smtClean="0">
                <a:solidFill>
                  <a:schemeClr val="bg1"/>
                </a:solidFill>
                <a:latin typeface="Aharoni" pitchFamily="2" charset="-79"/>
                <a:cs typeface="Aharoni" pitchFamily="2" charset="-79"/>
              </a:rPr>
              <a:t>Brother</a:t>
            </a:r>
            <a:endParaRPr lang="en-US" dirty="0">
              <a:solidFill>
                <a:schemeClr val="bg1"/>
              </a:solidFill>
              <a:latin typeface="Aharoni" pitchFamily="2" charset="-79"/>
              <a:cs typeface="Aharoni" pitchFamily="2" charset="-79"/>
            </a:endParaRPr>
          </a:p>
        </p:txBody>
      </p:sp>
      <p:sp>
        <p:nvSpPr>
          <p:cNvPr id="11" name="TextBox 10"/>
          <p:cNvSpPr txBox="1"/>
          <p:nvPr/>
        </p:nvSpPr>
        <p:spPr>
          <a:xfrm>
            <a:off x="6477000" y="1447800"/>
            <a:ext cx="2409043" cy="1264980"/>
          </a:xfrm>
          <a:prstGeom prst="cloudCallout">
            <a:avLst>
              <a:gd name="adj1" fmla="val -16192"/>
              <a:gd name="adj2" fmla="val 92373"/>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t>I Am A</a:t>
            </a:r>
            <a:br>
              <a:rPr lang="en-US" sz="2400" b="1" dirty="0" smtClean="0"/>
            </a:br>
            <a:r>
              <a:rPr lang="en-US" sz="2400" b="1" dirty="0" smtClean="0"/>
              <a:t>Christian</a:t>
            </a:r>
            <a:endParaRPr lang="en-US" sz="2400" b="1" dirty="0"/>
          </a:p>
        </p:txBody>
      </p:sp>
      <p:sp>
        <p:nvSpPr>
          <p:cNvPr id="13" name="TextBox 12"/>
          <p:cNvSpPr txBox="1"/>
          <p:nvPr/>
        </p:nvSpPr>
        <p:spPr>
          <a:xfrm>
            <a:off x="2486590" y="5360699"/>
            <a:ext cx="3241454" cy="1039356"/>
          </a:xfrm>
          <a:prstGeom prst="leftArrow">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800" dirty="0" smtClean="0"/>
              <a:t>Proverbs 26:24-28</a:t>
            </a:r>
            <a:endParaRPr lang="en-US" sz="2800" dirty="0"/>
          </a:p>
        </p:txBody>
      </p:sp>
    </p:spTree>
    <p:extLst>
      <p:ext uri="{BB962C8B-B14F-4D97-AF65-F5344CB8AC3E}">
        <p14:creationId xmlns:p14="http://schemas.microsoft.com/office/powerpoint/2010/main" val="3282156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500"/>
                                        <p:tgtEl>
                                          <p:spTgt spid="1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1000"/>
                            </p:stCondLst>
                            <p:childTnLst>
                              <p:par>
                                <p:cTn id="21" presetID="2" presetClass="entr" presetSubtype="4" fill="hold" nodeType="afterEffect">
                                  <p:stCondLst>
                                    <p:cond delay="500"/>
                                  </p:stCondLst>
                                  <p:childTnLst>
                                    <p:set>
                                      <p:cBhvr>
                                        <p:cTn id="22" dur="1" fill="hold">
                                          <p:stCondLst>
                                            <p:cond delay="0"/>
                                          </p:stCondLst>
                                        </p:cTn>
                                        <p:tgtEl>
                                          <p:spTgt spid="1032"/>
                                        </p:tgtEl>
                                        <p:attrNameLst>
                                          <p:attrName>style.visibility</p:attrName>
                                        </p:attrNameLst>
                                      </p:cBhvr>
                                      <p:to>
                                        <p:strVal val="visible"/>
                                      </p:to>
                                    </p:set>
                                    <p:anim calcmode="lin" valueType="num">
                                      <p:cBhvr additive="base">
                                        <p:cTn id="23" dur="1000" fill="hold"/>
                                        <p:tgtEl>
                                          <p:spTgt spid="1032"/>
                                        </p:tgtEl>
                                        <p:attrNameLst>
                                          <p:attrName>ppt_x</p:attrName>
                                        </p:attrNameLst>
                                      </p:cBhvr>
                                      <p:tavLst>
                                        <p:tav tm="0">
                                          <p:val>
                                            <p:strVal val="#ppt_x"/>
                                          </p:val>
                                        </p:tav>
                                        <p:tav tm="100000">
                                          <p:val>
                                            <p:strVal val="#ppt_x"/>
                                          </p:val>
                                        </p:tav>
                                      </p:tavLst>
                                    </p:anim>
                                    <p:anim calcmode="lin" valueType="num">
                                      <p:cBhvr additive="base">
                                        <p:cTn id="24" dur="10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2"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p:tgtEl>
                                          <p:spTgt spid="13"/>
                                        </p:tgtEl>
                                        <p:attrNameLst>
                                          <p:attrName>ppt_x</p:attrName>
                                        </p:attrNameLst>
                                      </p:cBhvr>
                                      <p:tavLst>
                                        <p:tav tm="0">
                                          <p:val>
                                            <p:strVal val="#ppt_x+#ppt_w*1.125000"/>
                                          </p:val>
                                        </p:tav>
                                        <p:tav tm="100000">
                                          <p:val>
                                            <p:strVal val="#ppt_x"/>
                                          </p:val>
                                        </p:tav>
                                      </p:tavLst>
                                    </p:anim>
                                    <p:animEffect transition="in" filter="wipe(lef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DeflateTop">
              <a:avLst/>
            </a:prstTxWarp>
          </a:bodyPr>
          <a:lstStyle/>
          <a:p>
            <a:r>
              <a:rPr lang="en-US"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Remedy To Blindness</a:t>
            </a:r>
            <a:endParaRPr lang="en-US"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Content Placeholder 2"/>
          <p:cNvSpPr>
            <a:spLocks noGrp="1"/>
          </p:cNvSpPr>
          <p:nvPr>
            <p:ph idx="1"/>
          </p:nvPr>
        </p:nvSpPr>
        <p:spPr>
          <a:xfrm>
            <a:off x="457200" y="1600200"/>
            <a:ext cx="8229600" cy="5029200"/>
          </a:xfrm>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r>
              <a:rPr lang="en-US" sz="3200" dirty="0" smtClean="0"/>
              <a:t>Learning the love of Christ and walking in that walk (1 Jn. 2:7, 8)</a:t>
            </a:r>
          </a:p>
          <a:p>
            <a:pPr lvl="1"/>
            <a:r>
              <a:rPr lang="en-US" sz="2800" dirty="0" smtClean="0"/>
              <a:t>To love is not new (7)</a:t>
            </a:r>
          </a:p>
          <a:p>
            <a:pPr lvl="2"/>
            <a:r>
              <a:rPr lang="en-US" sz="2400" dirty="0" smtClean="0"/>
              <a:t>They heard it from the beginning of their reception of the gospel</a:t>
            </a:r>
          </a:p>
          <a:p>
            <a:pPr lvl="1"/>
            <a:r>
              <a:rPr lang="en-US" sz="2800" dirty="0" smtClean="0"/>
              <a:t>The life without love is only noise (1 Cor. 13:1ff)</a:t>
            </a:r>
          </a:p>
          <a:p>
            <a:pPr lvl="1"/>
            <a:r>
              <a:rPr lang="en-US" sz="2800" dirty="0" smtClean="0"/>
              <a:t>To love as Christ is the new commandment which Jesus brought</a:t>
            </a:r>
          </a:p>
          <a:p>
            <a:pPr lvl="2"/>
            <a:r>
              <a:rPr lang="en-US" sz="2400" dirty="0" smtClean="0"/>
              <a:t>It is true in Him (cf. Jn. 13:1ff)</a:t>
            </a:r>
          </a:p>
          <a:p>
            <a:pPr lvl="2"/>
            <a:r>
              <a:rPr lang="en-US" sz="2400" smtClean="0"/>
              <a:t>It </a:t>
            </a:r>
            <a:r>
              <a:rPr lang="en-US" sz="2400" smtClean="0"/>
              <a:t>is true </a:t>
            </a:r>
            <a:r>
              <a:rPr lang="en-US" sz="2400" dirty="0" smtClean="0"/>
              <a:t>in you (cf. Jn. 13:34, 35; 1 Jn. 2:10)</a:t>
            </a:r>
          </a:p>
        </p:txBody>
      </p:sp>
    </p:spTree>
    <p:extLst>
      <p:ext uri="{BB962C8B-B14F-4D97-AF65-F5344CB8AC3E}">
        <p14:creationId xmlns:p14="http://schemas.microsoft.com/office/powerpoint/2010/main" val="115558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4:18</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92500"/>
          </a:bodyPr>
          <a:lstStyle/>
          <a:p>
            <a:pPr marL="137160" indent="0">
              <a:buNone/>
            </a:pPr>
            <a:r>
              <a:rPr lang="en-US" sz="3200" dirty="0" smtClean="0"/>
              <a:t>“</a:t>
            </a:r>
            <a:r>
              <a:rPr lang="en-US" sz="3200" b="1" u="sng" dirty="0" smtClean="0"/>
              <a:t>Having </a:t>
            </a:r>
            <a:r>
              <a:rPr lang="en-US" sz="3200" b="1" u="sng" dirty="0"/>
              <a:t>their understanding darkened</a:t>
            </a:r>
            <a:r>
              <a:rPr lang="en-US" sz="3200" dirty="0"/>
              <a:t>, being alienated from the life of God, </a:t>
            </a:r>
            <a:r>
              <a:rPr lang="en-US" sz="3200" b="1" u="sng" dirty="0"/>
              <a:t>because of the ignorance that is in them</a:t>
            </a:r>
            <a:r>
              <a:rPr lang="en-US" sz="3200" dirty="0"/>
              <a:t>, because of the </a:t>
            </a:r>
            <a:r>
              <a:rPr lang="en-US" sz="3200" b="1" u="sng" dirty="0">
                <a:effectLst>
                  <a:glow rad="139700">
                    <a:schemeClr val="accent6">
                      <a:satMod val="175000"/>
                      <a:alpha val="40000"/>
                    </a:schemeClr>
                  </a:glow>
                </a:effectLst>
              </a:rPr>
              <a:t>blindness</a:t>
            </a:r>
            <a:r>
              <a:rPr lang="en-US" sz="3200" dirty="0">
                <a:effectLst>
                  <a:glow rad="139700">
                    <a:schemeClr val="accent6">
                      <a:satMod val="175000"/>
                      <a:alpha val="40000"/>
                    </a:schemeClr>
                  </a:glow>
                </a:effectLst>
              </a:rPr>
              <a:t> </a:t>
            </a:r>
            <a:r>
              <a:rPr lang="en-US" sz="3200" dirty="0"/>
              <a:t>of their </a:t>
            </a:r>
            <a:r>
              <a:rPr lang="en-US" sz="3200" dirty="0" smtClean="0"/>
              <a:t>heart”</a:t>
            </a:r>
          </a:p>
          <a:p>
            <a:pPr>
              <a:buClr>
                <a:srgbClr val="C00000"/>
              </a:buClr>
            </a:pPr>
            <a:r>
              <a:rPr lang="en-US" sz="3200" dirty="0" smtClean="0"/>
              <a:t>Ignorance never helps a man achieve clarity</a:t>
            </a:r>
          </a:p>
          <a:p>
            <a:pPr>
              <a:buClr>
                <a:srgbClr val="C00000"/>
              </a:buClr>
            </a:pPr>
            <a:r>
              <a:rPr lang="en-US" sz="3200" dirty="0" smtClean="0"/>
              <a:t>Ignorance never helps a man make better decisions</a:t>
            </a:r>
          </a:p>
          <a:p>
            <a:pPr>
              <a:buClr>
                <a:srgbClr val="C00000"/>
              </a:buClr>
            </a:pPr>
            <a:r>
              <a:rPr lang="en-US" sz="3200" dirty="0" smtClean="0"/>
              <a:t>Ignorance never helps a man see things correctly</a:t>
            </a:r>
          </a:p>
        </p:txBody>
      </p:sp>
    </p:spTree>
    <p:extLst>
      <p:ext uri="{BB962C8B-B14F-4D97-AF65-F5344CB8AC3E}">
        <p14:creationId xmlns:p14="http://schemas.microsoft.com/office/powerpoint/2010/main" val="2373917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docProps/app.xml><?xml version="1.0" encoding="utf-8"?>
<Properties xmlns="http://schemas.openxmlformats.org/officeDocument/2006/extended-properties" xmlns:vt="http://schemas.openxmlformats.org/officeDocument/2006/docPropsVTypes">
  <Template>Apex</Template>
  <TotalTime>1278</TotalTime>
  <Words>2199</Words>
  <Application>Microsoft Office PowerPoint</Application>
  <PresentationFormat>On-screen Show (4:3)</PresentationFormat>
  <Paragraphs>128</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PowerPoint Presentation</vt:lpstr>
      <vt:lpstr>PowerPoint Presentation</vt:lpstr>
      <vt:lpstr>PowerPoint Presentation</vt:lpstr>
      <vt:lpstr>Ephesians 4:18</vt:lpstr>
      <vt:lpstr>PowerPoint Presentation</vt:lpstr>
      <vt:lpstr>Blindness</vt:lpstr>
      <vt:lpstr>Blindness</vt:lpstr>
      <vt:lpstr>Remedy To Blindness</vt:lpstr>
      <vt:lpstr>Ephesians 4:18</vt:lpstr>
      <vt:lpstr>PowerPoint Presentation</vt:lpstr>
      <vt:lpstr>PowerPoint Presentation</vt:lpstr>
      <vt:lpstr>Mistaken</vt:lpstr>
      <vt:lpstr>PowerPoint Presentation</vt:lpstr>
      <vt:lpstr>PowerPoint Presentation</vt:lpstr>
      <vt:lpstr>PowerPoint Presentation</vt:lpstr>
      <vt:lpstr>PowerPoint Presentation</vt:lpstr>
      <vt:lpstr>PowerPoint Presentation</vt:lpstr>
      <vt:lpstr>Know Jesus</vt:lpstr>
      <vt:lpstr>Pursue the Knowledge of the Lord and Be Blessed</vt:lpstr>
      <vt:lpstr>John 17:3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J. Wallace</dc:creator>
  <cp:lastModifiedBy>Steven J. Wallace</cp:lastModifiedBy>
  <cp:revision>90</cp:revision>
  <cp:lastPrinted>2011-12-14T23:24:41Z</cp:lastPrinted>
  <dcterms:created xsi:type="dcterms:W3CDTF">2008-12-16T21:46:24Z</dcterms:created>
  <dcterms:modified xsi:type="dcterms:W3CDTF">2013-01-13T22:31:15Z</dcterms:modified>
</cp:coreProperties>
</file>