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8" r:id="rId1"/>
    <p:sldMasterId id="2147483675" r:id="rId2"/>
    <p:sldMasterId id="2147483683" r:id="rId3"/>
    <p:sldMasterId id="2147483695" r:id="rId4"/>
    <p:sldMasterId id="2147483706" r:id="rId5"/>
    <p:sldMasterId id="2147483717" r:id="rId6"/>
    <p:sldMasterId id="2147483728" r:id="rId7"/>
    <p:sldMasterId id="2147483740" r:id="rId8"/>
    <p:sldMasterId id="2147483752" r:id="rId9"/>
    <p:sldMasterId id="2147483765" r:id="rId10"/>
    <p:sldMasterId id="2147483767" r:id="rId11"/>
    <p:sldMasterId id="2147483780" r:id="rId12"/>
  </p:sldMasterIdLst>
  <p:sldIdLst>
    <p:sldId id="256" r:id="rId13"/>
    <p:sldId id="258" r:id="rId14"/>
    <p:sldId id="273" r:id="rId15"/>
    <p:sldId id="259" r:id="rId16"/>
    <p:sldId id="272" r:id="rId17"/>
    <p:sldId id="257" r:id="rId18"/>
    <p:sldId id="265" r:id="rId19"/>
    <p:sldId id="271" r:id="rId20"/>
    <p:sldId id="266" r:id="rId21"/>
    <p:sldId id="270" r:id="rId22"/>
    <p:sldId id="264" r:id="rId23"/>
  </p:sldIdLst>
  <p:sldSz cx="9144000" cy="6858000" type="screen4x3"/>
  <p:notesSz cx="6858000" cy="9144000"/>
  <p:embeddedFontLst>
    <p:embeddedFont>
      <p:font typeface="Lucida Calligraphy" panose="03010101010101010101" pitchFamily="66" charset="0"/>
      <p:regular r:id="rId24"/>
    </p:embeddedFont>
    <p:embeddedFont>
      <p:font typeface="ＭＳ Ｐゴシック" panose="020B0600070205080204" pitchFamily="34" charset="-128"/>
      <p:regular r:id="rId25"/>
    </p:embeddedFont>
    <p:embeddedFont>
      <p:font typeface="Bodoni Book Italic" panose="02000506080000090003" pitchFamily="2" charset="0"/>
      <p:italic r:id="rId26"/>
    </p:embeddedFont>
    <p:embeddedFont>
      <p:font typeface="Papyrus" panose="03070502060502030205" pitchFamily="66" charset="0"/>
      <p:regular r:id="rId27"/>
    </p:embeddedFont>
    <p:embeddedFont>
      <p:font typeface="Arial Black" panose="020B0A04020102020204" pitchFamily="34" charset="0"/>
      <p:bold r:id="rId28"/>
    </p:embeddedFont>
    <p:embeddedFont>
      <p:font typeface="Tempus Sans ITC" panose="04020404030D07020202" pitchFamily="82" charset="0"/>
      <p:regular r:id="rId29"/>
    </p:embeddedFont>
    <p:embeddedFont>
      <p:font typeface="MV Boli" panose="02000500030200090000" pitchFamily="2" charset="0"/>
      <p:regular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80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dirty="0">
                <a:solidFill>
                  <a:prstClr val="black"/>
                </a:solidFill>
                <a:latin typeface="Bodoni Book Italic" panose="02000506080000090003" pitchFamily="2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13828494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3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0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7455" y="1600200"/>
            <a:ext cx="3804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04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3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7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5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8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7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9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6752-19DD-4C9F-9E67-4214E774E404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83B3D-8639-4C1B-9D39-751A1A2E6015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0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951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18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54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693" y="838200"/>
            <a:ext cx="710661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1158" y="28194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2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4999"/>
            <a:ext cx="70104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4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3657600"/>
            <a:ext cx="70866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005013"/>
            <a:ext cx="70362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69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52599"/>
            <a:ext cx="35052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599"/>
            <a:ext cx="34290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9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33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29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0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73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2474913" cy="596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1"/>
            <a:ext cx="4502150" cy="4191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435101"/>
            <a:ext cx="2474913" cy="3594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41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338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0"/>
            <a:ext cx="5486400" cy="289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005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7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3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1297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A84ED-F6B8-4A76-BE4D-F0C9487BD2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782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E078-5FA4-4297-B615-84BE2F0776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325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37160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214E9-3844-4885-A4D8-B33921AD65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279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66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8A6C6-1FB9-476A-87A8-5CD638A21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303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92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FB3E3A-3B4F-4953-B3D6-1D3C3F11A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475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F07AA-522B-419D-96C7-B22A94643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530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D98EA-8A2D-4339-91CE-CE0AA9753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56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08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12AB9-C6B8-47EB-BAC9-424F8F3888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81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8CBDE-60FE-45FA-BA95-A23A9A63F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290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D5D42-3363-4FD8-AD08-F3CC073877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184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8D62B-08B3-4A2F-B53E-6E4E7A96CF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540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92696-1095-4FE8-943A-219AA685C5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450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D5F0E-8AB3-4D47-808A-C6732433B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213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82192-CB24-4CBC-AE52-D5A7B012C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62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66999"/>
            <a:ext cx="4040188" cy="3459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981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799"/>
            <a:ext cx="4041775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A0E0B-FB3B-4BEF-9E91-D3D27FD8E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240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31945-F238-4770-9D9D-280017078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691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3F9C7-4F07-47C7-8E26-0C316C508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16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baseline="0" dirty="0" smtClean="0">
                <a:latin typeface="Bodoni Book Italic" panose="02000506080000090003" pitchFamily="2" charset="0"/>
              </a:rPr>
              <a:t>Consequences</a:t>
            </a:r>
            <a:endParaRPr lang="en-US" sz="2400" i="1" spc="50" baseline="0" dirty="0">
              <a:latin typeface="Bodoni Book Italic" panose="0200050608000009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60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915CF-7584-4BEF-B348-233DABF4B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169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46E43-D619-4137-9A0B-65257D47C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792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30BA1-DEEF-40E7-8E63-84EF197F6B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480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693" y="838200"/>
            <a:ext cx="710661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1158" y="28194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1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4999"/>
            <a:ext cx="70104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51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3657600"/>
            <a:ext cx="70866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005013"/>
            <a:ext cx="70362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13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52599"/>
            <a:ext cx="35052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599"/>
            <a:ext cx="34290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50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42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0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003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2474913" cy="596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1"/>
            <a:ext cx="4502150" cy="4191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435101"/>
            <a:ext cx="2474913" cy="3594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28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338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0"/>
            <a:ext cx="5486400" cy="289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005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75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78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693" y="838200"/>
            <a:ext cx="710661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1158" y="28194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7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4999"/>
            <a:ext cx="70104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89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3657600"/>
            <a:ext cx="70866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005013"/>
            <a:ext cx="70362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08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52599"/>
            <a:ext cx="35052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599"/>
            <a:ext cx="34290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789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68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0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2474913" cy="596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1"/>
            <a:ext cx="4502150" cy="4191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435101"/>
            <a:ext cx="2474913" cy="3594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05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338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0"/>
            <a:ext cx="5486400" cy="289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005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54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90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693" y="838200"/>
            <a:ext cx="710661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1158" y="28194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4999"/>
            <a:ext cx="70104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75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3657600"/>
            <a:ext cx="70866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005013"/>
            <a:ext cx="70362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624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52599"/>
            <a:ext cx="35052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599"/>
            <a:ext cx="3429000" cy="3276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07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59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17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2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367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2474913" cy="596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1"/>
            <a:ext cx="4502150" cy="4191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435101"/>
            <a:ext cx="2474913" cy="3594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529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338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0"/>
            <a:ext cx="5486400" cy="2895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3005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43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628E-4010-4970-8933-A0652A9C4FDF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7A1E-D8D6-4A8D-844D-53E316E030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731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1485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Bell Gothic Std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1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4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8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7455" y="1600200"/>
            <a:ext cx="3804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04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23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0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5503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5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8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3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6752-19DD-4C9F-9E67-4214E774E404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83B3D-8639-4C1B-9D39-751A1A2E6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7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951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8758-7059-4D0D-BACA-5D29E2AA7B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A3EF-42BE-445E-886C-E07D47692D3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8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Bell Gothic Std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16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3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0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45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7455" y="1600200"/>
            <a:ext cx="3804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04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3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7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5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8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7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9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6752-19DD-4C9F-9E67-4214E774E404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83B3D-8639-4C1B-9D39-751A1A2E6015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0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180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Bell Gothic Std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16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B69C6752-19DD-4C9F-9E67-4214E774E404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17883B3D-8639-4C1B-9D39-751A1A2E60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1600200"/>
            <a:ext cx="6934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BAF8758-7059-4D0D-BACA-5D29E2AA7BDD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A9BA3EF-42BE-445E-886C-E07D47692D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2"/>
          </a:solidFill>
          <a:latin typeface="Papyrus" panose="03070502060502030205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Bell Gothic Std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Bell Gothic Std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Bell Gothic Std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Bell Gothic Std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Bell Gothic Std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69C6752-19DD-4C9F-9E67-4214E774E404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5131" y="6356350"/>
            <a:ext cx="307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  <a:latin typeface="Lucida Calligraphy" panose="03010101010101010101" pitchFamily="66" charset="0"/>
              </a:defRPr>
            </a:lvl1pPr>
          </a:lstStyle>
          <a:p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17883B3D-8639-4C1B-9D39-751A1A2E6015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2"/>
          </a:solidFill>
          <a:latin typeface="Papyrus" panose="03070502060502030205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69C6752-19DD-4C9F-9E67-4214E774E404}" type="datetimeFigureOut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11/27/2015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5131" y="6356350"/>
            <a:ext cx="307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  <a:latin typeface="Lucida Calligraphy" panose="03010101010101010101" pitchFamily="66" charset="0"/>
              </a:defRPr>
            </a:lvl1pPr>
          </a:lstStyle>
          <a:p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17883B3D-8639-4C1B-9D39-751A1A2E6015}" type="slidenum">
              <a:rPr lang="en-US" smtClean="0">
                <a:solidFill>
                  <a:srgbClr val="EEECE1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2"/>
          </a:solidFill>
          <a:latin typeface="Papyrus" panose="03070502060502030205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B01B628E-4010-4970-8933-A0652A9C4FDF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2" descr="visit our website_t_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720" y="685800"/>
            <a:ext cx="708856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52599"/>
            <a:ext cx="70104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</a:defRPr>
            </a:lvl1pPr>
          </a:lstStyle>
          <a:p>
            <a:fld id="{B69C6752-19DD-4C9F-9E67-4214E774E404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883B3D-8639-4C1B-9D39-751A1A2E60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 Light" pitchFamily="34" charset="0"/>
          <a:ea typeface="ＭＳ Ｐゴシック" pitchFamily="-105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12" descr="visit our website_c_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A2AF0A-4BB7-4BE7-B870-312AC1CFD16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 Light" pitchFamily="34" charset="0"/>
          <a:ea typeface="ＭＳ Ｐゴシック" pitchFamily="-105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8" descr="visit our website_cb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>
                    <a:lumMod val="75000"/>
                  </a:schemeClr>
                </a:solidFill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9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1">
                    <a:lumMod val="75000"/>
                  </a:schemeClr>
                </a:solidFill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6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F9932AE-98D0-478C-B167-3A273A949B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 Light" pitchFamily="34" charset="0"/>
          <a:ea typeface="ＭＳ Ｐゴシック" pitchFamily="-105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2" descr="visit our website_t_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720" y="685800"/>
            <a:ext cx="708856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52599"/>
            <a:ext cx="70104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</a:defRPr>
            </a:lvl1pPr>
          </a:lstStyle>
          <a:p>
            <a:fld id="{B69C6752-19DD-4C9F-9E67-4214E774E404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883B3D-8639-4C1B-9D39-751A1A2E60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8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 Light" pitchFamily="34" charset="0"/>
          <a:ea typeface="ＭＳ Ｐゴシック" pitchFamily="-105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2" descr="visit our website_t_n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720" y="685800"/>
            <a:ext cx="708856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52599"/>
            <a:ext cx="70104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</a:defRPr>
            </a:lvl1pPr>
          </a:lstStyle>
          <a:p>
            <a:fld id="{B69C6752-19DD-4C9F-9E67-4214E774E404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883B3D-8639-4C1B-9D39-751A1A2E60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9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 Light" pitchFamily="34" charset="0"/>
          <a:ea typeface="ＭＳ Ｐゴシック" pitchFamily="-105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2" descr="visit our website_t_n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7720" y="685800"/>
            <a:ext cx="708856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52599"/>
            <a:ext cx="70104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</a:defRPr>
            </a:lvl1pPr>
          </a:lstStyle>
          <a:p>
            <a:fld id="{B69C6752-19DD-4C9F-9E67-4214E774E404}" type="datetimeFigureOut">
              <a:rPr lang="en-US" smtClean="0">
                <a:solidFill>
                  <a:prstClr val="black"/>
                </a:solidFill>
              </a:rPr>
              <a:pPr/>
              <a:t>11/27/2015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883B3D-8639-4C1B-9D39-751A1A2E60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3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 Light" pitchFamily="34" charset="0"/>
          <a:ea typeface="ＭＳ Ｐゴシック" pitchFamily="-105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MV Boli" panose="02000500030200090000" pitchFamily="2" charset="0"/>
          <a:ea typeface="ＭＳ Ｐゴシック" pitchFamily="-105" charset="-128"/>
          <a:cs typeface="MV Boli" panose="02000500030200090000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69C6752-19DD-4C9F-9E67-4214E774E404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5131" y="6356350"/>
            <a:ext cx="307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  <a:latin typeface="Lucida Calligraphy" panose="03010101010101010101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17883B3D-8639-4C1B-9D39-751A1A2E6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0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2"/>
          </a:solidFill>
          <a:latin typeface="Papyrus" panose="03070502060502030205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Lithos Pro Regular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77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Part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480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spc="30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Sin and its Consequences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Genesis 3:7-24</a:t>
            </a:r>
          </a:p>
        </p:txBody>
      </p:sp>
    </p:spTree>
    <p:extLst>
      <p:ext uri="{BB962C8B-B14F-4D97-AF65-F5344CB8AC3E}">
        <p14:creationId xmlns:p14="http://schemas.microsoft.com/office/powerpoint/2010/main" val="353947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1066800" y="1981200"/>
            <a:ext cx="7315200" cy="3886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makes man want to hide from God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makes God hide His face from man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Separation is to bring us closer to God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is not to be minimized</a:t>
            </a:r>
          </a:p>
        </p:txBody>
      </p:sp>
    </p:spTree>
    <p:extLst>
      <p:ext uri="{BB962C8B-B14F-4D97-AF65-F5344CB8AC3E}">
        <p14:creationId xmlns:p14="http://schemas.microsoft.com/office/powerpoint/2010/main" val="2716277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533400"/>
            <a:ext cx="8278275" cy="1143000"/>
          </a:xfrm>
        </p:spPr>
        <p:txBody>
          <a:bodyPr/>
          <a:lstStyle/>
          <a:p>
            <a:r>
              <a:rPr lang="en-US" sz="66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SIN IS SERIOUS</a:t>
            </a:r>
            <a:endParaRPr lang="en-US" sz="66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08525" y="2133600"/>
            <a:ext cx="8430675" cy="4343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Drove Adam and Eve out </a:t>
            </a:r>
            <a:r>
              <a:rPr lang="en-US" spc="-6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</a:t>
            </a:r>
            <a:r>
              <a:rPr lang="en-US" spc="-6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Garden</a:t>
            </a:r>
            <a:endParaRPr lang="en-US" spc="-6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</a:t>
            </a: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to a distant land (Lk. 15:13)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the Father is unwilling to reside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the prodigal son nearly perished </a:t>
            </a:r>
            <a:b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(Lk. 15:17)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God’s only Son was murdered (Is. 53)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the bride of Christ should never celebrate (1 Cor. 5:1, 2, 11)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Satan dwells (1 Cor. 5:4, 5; 1 Jn. 3:8)</a:t>
            </a:r>
          </a:p>
        </p:txBody>
      </p:sp>
    </p:spTree>
    <p:extLst>
      <p:ext uri="{BB962C8B-B14F-4D97-AF65-F5344CB8AC3E}">
        <p14:creationId xmlns:p14="http://schemas.microsoft.com/office/powerpoint/2010/main" val="28619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57200" y="1905000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GENESIS 3:7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8525" y="457200"/>
            <a:ext cx="8278275" cy="1143000"/>
          </a:xfrm>
        </p:spPr>
        <p:txBody>
          <a:bodyPr/>
          <a:lstStyle/>
          <a:p>
            <a:pPr algn="l"/>
            <a:r>
              <a:rPr lang="en-US" sz="6600" dirty="0" smtClean="0"/>
              <a:t>Previous Lesson: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1. Sin Brings </a:t>
            </a:r>
            <a:r>
              <a:rPr lang="en-US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Shame</a:t>
            </a:r>
            <a:endParaRPr lang="en-US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381000" y="3429000"/>
            <a:ext cx="8278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Trajan Pro" pitchFamily="18" charset="0"/>
                <a:ea typeface="MS PGothic" pitchFamily="34" charset="-128"/>
                <a:cs typeface="Adobe Arabic" pitchFamily="18" charset="-7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6600" dirty="0" smtClean="0"/>
              <a:t>Today’s Lesson: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Sin Brings </a:t>
            </a:r>
            <a:r>
              <a:rPr lang="en-US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Separation</a:t>
            </a:r>
            <a:endParaRPr lang="en-US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000" y="2819400"/>
            <a:ext cx="8278275" cy="762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63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1066800" y="1981200"/>
            <a:ext cx="7315200" cy="3886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makes man want to hide from God</a:t>
            </a:r>
          </a:p>
        </p:txBody>
      </p:sp>
    </p:spTree>
    <p:extLst>
      <p:ext uri="{BB962C8B-B14F-4D97-AF65-F5344CB8AC3E}">
        <p14:creationId xmlns:p14="http://schemas.microsoft.com/office/powerpoint/2010/main" val="2164416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417637"/>
            <a:ext cx="8735475" cy="464962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GENESIS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3:8-10</a:t>
            </a:r>
            <a:endParaRPr lang="en-US" sz="3600" b="1" dirty="0" smtClean="0">
              <a:ln>
                <a:solidFill>
                  <a:sysClr val="windowText" lastClr="00000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smtClean="0"/>
              <a:t>"I </a:t>
            </a:r>
            <a:r>
              <a:rPr lang="en-US" dirty="0"/>
              <a:t>heard Your voice in the garden, and I was afraid because I was naked; and I hid myself</a:t>
            </a:r>
            <a:r>
              <a:rPr lang="en-US" dirty="0" smtClean="0"/>
              <a:t>."</a:t>
            </a:r>
          </a:p>
          <a:p>
            <a:pPr lvl="1"/>
            <a:r>
              <a:rPr lang="en-US" dirty="0" smtClean="0"/>
              <a:t>Adam’s inadequate covering</a:t>
            </a:r>
          </a:p>
          <a:p>
            <a:r>
              <a:rPr lang="en-US" dirty="0" smtClean="0"/>
              <a:t>The severest cost is to be separated from God</a:t>
            </a:r>
          </a:p>
          <a:p>
            <a:pPr lvl="1"/>
            <a:r>
              <a:rPr lang="en-US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Sin drives us away from </a:t>
            </a:r>
            <a:r>
              <a:rPr lang="en-US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God (3:22-24)</a:t>
            </a:r>
            <a:endParaRPr lang="en-US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Hiding From God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600200" y="4876800"/>
            <a:ext cx="5860347" cy="1524000"/>
            <a:chOff x="1341701" y="4876800"/>
            <a:chExt cx="5860347" cy="1524000"/>
          </a:xfrm>
        </p:grpSpPr>
        <p:sp>
          <p:nvSpPr>
            <p:cNvPr id="4" name="TextBox 3"/>
            <p:cNvSpPr txBox="1"/>
            <p:nvPr/>
          </p:nvSpPr>
          <p:spPr>
            <a:xfrm>
              <a:off x="1341701" y="5254079"/>
              <a:ext cx="16257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MAN</a:t>
              </a:r>
              <a:endParaRPr lang="en-US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38800" y="5254079"/>
              <a:ext cx="15632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GOD</a:t>
              </a:r>
              <a:endParaRPr lang="en-US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8" name="Straight Connector 7"/>
            <p:cNvCxnSpPr>
              <a:stCxn id="4" idx="3"/>
              <a:endCxn id="6" idx="1"/>
            </p:cNvCxnSpPr>
            <p:nvPr/>
          </p:nvCxnSpPr>
          <p:spPr>
            <a:xfrm>
              <a:off x="2967467" y="5638800"/>
              <a:ext cx="2671333" cy="0"/>
            </a:xfrm>
            <a:prstGeom prst="line">
              <a:avLst/>
            </a:prstGeom>
            <a:ln w="28575">
              <a:solidFill>
                <a:srgbClr val="7030A0"/>
              </a:solidFill>
              <a:prstDash val="dashDot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" name="Parallelogram 4"/>
            <p:cNvSpPr/>
            <p:nvPr/>
          </p:nvSpPr>
          <p:spPr>
            <a:xfrm>
              <a:off x="3505200" y="4876800"/>
              <a:ext cx="1676400" cy="1524000"/>
            </a:xfrm>
            <a:prstGeom prst="parallelogram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963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1066800" y="1981200"/>
            <a:ext cx="7315200" cy="3886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makes man want to hide from God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makes God hide His face from man</a:t>
            </a:r>
          </a:p>
        </p:txBody>
      </p:sp>
    </p:spTree>
    <p:extLst>
      <p:ext uri="{BB962C8B-B14F-4D97-AF65-F5344CB8AC3E}">
        <p14:creationId xmlns:p14="http://schemas.microsoft.com/office/powerpoint/2010/main" val="2164416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533400"/>
            <a:ext cx="8278275" cy="1143000"/>
          </a:xfrm>
        </p:spPr>
        <p:txBody>
          <a:bodyPr/>
          <a:lstStyle/>
          <a:p>
            <a:r>
              <a:rPr lang="en-US" sz="66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Sin Makes God Hide His Face From Us</a:t>
            </a:r>
            <a:endParaRPr lang="en-US" sz="66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>
          <a:xfrm>
            <a:off x="408525" y="2133600"/>
            <a:ext cx="8430675" cy="393365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spc="-6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</a:t>
            </a:r>
            <a:r>
              <a:rPr lang="en-US" b="1" spc="-6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59:1</a:t>
            </a:r>
            <a:r>
              <a:rPr lang="en-US" b="1" spc="-6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2; 1:15; 64:7; Deut. 31:18</a:t>
            </a:r>
          </a:p>
          <a:p>
            <a:pPr>
              <a:buBlip>
                <a:blip r:embed="rId2"/>
              </a:buBlip>
            </a:pPr>
            <a:r>
              <a:rPr lang="en-US" spc="-60" dirty="0" smtClean="0"/>
              <a:t>“Separated” (Is. </a:t>
            </a:r>
            <a:r>
              <a:rPr lang="en-US" spc="-60" dirty="0" smtClean="0"/>
              <a:t>59:2</a:t>
            </a:r>
            <a:r>
              <a:rPr lang="en-US" spc="-60" dirty="0" smtClean="0"/>
              <a:t>, see Gen. 1:4; Ex. 26:33)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pc="-60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Pictured in Lamentations 3:42-44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5138" y="4114803"/>
            <a:ext cx="8311662" cy="2133598"/>
            <a:chOff x="375138" y="4114800"/>
            <a:chExt cx="6025662" cy="2292590"/>
          </a:xfrm>
        </p:grpSpPr>
        <p:sp>
          <p:nvSpPr>
            <p:cNvPr id="5" name="Cloud 4"/>
            <p:cNvSpPr/>
            <p:nvPr/>
          </p:nvSpPr>
          <p:spPr>
            <a:xfrm>
              <a:off x="2667000" y="4114800"/>
              <a:ext cx="3733800" cy="1600200"/>
            </a:xfrm>
            <a:prstGeom prst="cloud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ln>
                    <a:solidFill>
                      <a:schemeClr val="tx1"/>
                    </a:solidFill>
                  </a:ln>
                  <a:latin typeface="Arial Black" panose="020B0A04020102020204" pitchFamily="34" charset="0"/>
                </a:rPr>
                <a:t>GOD</a:t>
              </a:r>
              <a:endParaRPr lang="en-US" sz="44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endParaRPr>
            </a:p>
          </p:txBody>
        </p:sp>
        <p:sp>
          <p:nvSpPr>
            <p:cNvPr id="6" name="Smiley Face 5"/>
            <p:cNvSpPr/>
            <p:nvPr/>
          </p:nvSpPr>
          <p:spPr>
            <a:xfrm>
              <a:off x="375138" y="5797790"/>
              <a:ext cx="609600" cy="609600"/>
            </a:xfrm>
            <a:prstGeom prst="smileyFac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21187718">
              <a:off x="1002764" y="5326386"/>
              <a:ext cx="1600199" cy="531642"/>
            </a:xfrm>
            <a:custGeom>
              <a:avLst/>
              <a:gdLst>
                <a:gd name="connsiteX0" fmla="*/ 0 w 1308295"/>
                <a:gd name="connsiteY0" fmla="*/ 450166 h 450166"/>
                <a:gd name="connsiteX1" fmla="*/ 548640 w 1308295"/>
                <a:gd name="connsiteY1" fmla="*/ 154745 h 450166"/>
                <a:gd name="connsiteX2" fmla="*/ 478301 w 1308295"/>
                <a:gd name="connsiteY2" fmla="*/ 393895 h 450166"/>
                <a:gd name="connsiteX3" fmla="*/ 1308295 w 1308295"/>
                <a:gd name="connsiteY3" fmla="*/ 0 h 45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295" h="450166">
                  <a:moveTo>
                    <a:pt x="0" y="450166"/>
                  </a:moveTo>
                  <a:cubicBezTo>
                    <a:pt x="234461" y="307144"/>
                    <a:pt x="468923" y="164123"/>
                    <a:pt x="548640" y="154745"/>
                  </a:cubicBezTo>
                  <a:cubicBezTo>
                    <a:pt x="628357" y="145366"/>
                    <a:pt x="351692" y="419686"/>
                    <a:pt x="478301" y="393895"/>
                  </a:cubicBezTo>
                  <a:cubicBezTo>
                    <a:pt x="604910" y="368104"/>
                    <a:pt x="956602" y="184052"/>
                    <a:pt x="1308295" y="0"/>
                  </a:cubicBezTo>
                </a:path>
              </a:pathLst>
            </a:cu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438400" y="4648200"/>
              <a:ext cx="457200" cy="106328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895600" y="4275260"/>
              <a:ext cx="2971800" cy="1287340"/>
            </a:xfrm>
            <a:prstGeom prst="rect">
              <a:avLst/>
            </a:prstGeom>
            <a:noFill/>
          </p:spPr>
          <p:txBody>
            <a:bodyPr wrap="none" rtlCol="0">
              <a:prstTxWarp prst="textCirclePour">
                <a:avLst>
                  <a:gd name="adj1" fmla="val 10958774"/>
                  <a:gd name="adj2" fmla="val 55096"/>
                </a:avLst>
              </a:prstTxWarp>
              <a:spAutoFit/>
            </a:bodyPr>
            <a:lstStyle/>
            <a:p>
              <a:r>
                <a:rPr lang="en-US" dirty="0" smtClean="0">
                  <a:ln>
                    <a:solidFill>
                      <a:schemeClr val="bg1"/>
                    </a:solidFill>
                  </a:ln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ANGER</a:t>
              </a:r>
              <a:endParaRPr lang="en-US" dirty="0">
                <a:ln>
                  <a:solidFill>
                    <a:schemeClr val="bg1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9717212">
              <a:off x="1196120" y="4873847"/>
              <a:ext cx="1213486" cy="1289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Impassible</a:t>
              </a:r>
              <a:br>
                <a:rPr lang="en-US" sz="2400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endParaRPr lang="en-US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  <a:p>
              <a:pPr algn="ctr"/>
              <a:r>
                <a:rPr lang="en-US" sz="2400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Prayers</a:t>
              </a:r>
              <a:endPara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5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>
            <a:stCxn id="6" idx="0"/>
            <a:endCxn id="4" idx="2"/>
          </p:cNvCxnSpPr>
          <p:nvPr/>
        </p:nvCxnSpPr>
        <p:spPr>
          <a:xfrm flipH="1" flipV="1">
            <a:off x="3183777" y="2003841"/>
            <a:ext cx="2531223" cy="2949159"/>
          </a:xfrm>
          <a:prstGeom prst="straightConnector1">
            <a:avLst/>
          </a:prstGeom>
          <a:ln w="50800">
            <a:solidFill>
              <a:schemeClr val="bg1"/>
            </a:solidFill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2133600" y="2057400"/>
            <a:ext cx="6172200" cy="3209955"/>
          </a:xfrm>
        </p:spPr>
        <p:txBody>
          <a:bodyPr/>
          <a:lstStyle/>
          <a:p>
            <a:pPr marL="0" indent="0" algn="l">
              <a:buNone/>
            </a:pPr>
            <a:r>
              <a:rPr lang="en-US" sz="4400" dirty="0" smtClean="0">
                <a:ln>
                  <a:solidFill>
                    <a:srgbClr val="7030A0"/>
                  </a:solidFill>
                </a:ln>
              </a:rPr>
              <a:t>REPENTANCE</a:t>
            </a:r>
          </a:p>
          <a:p>
            <a:pPr marL="0" indent="0" algn="l">
              <a:buNone/>
            </a:pPr>
            <a:endParaRPr lang="en-US" sz="4400" dirty="0"/>
          </a:p>
          <a:p>
            <a:pPr marL="0" indent="0" algn="l">
              <a:buNone/>
            </a:pPr>
            <a:r>
              <a:rPr lang="en-US" sz="4400" dirty="0" smtClean="0">
                <a:ln>
                  <a:solidFill>
                    <a:srgbClr val="7030A0"/>
                  </a:solidFill>
                </a:ln>
              </a:rPr>
              <a:t>		GODLY SORROW</a:t>
            </a:r>
          </a:p>
        </p:txBody>
      </p:sp>
      <p:sp>
        <p:nvSpPr>
          <p:cNvPr id="4" name="Explosion 2 3"/>
          <p:cNvSpPr/>
          <p:nvPr/>
        </p:nvSpPr>
        <p:spPr>
          <a:xfrm>
            <a:off x="152400" y="76200"/>
            <a:ext cx="5638800" cy="2209800"/>
          </a:xfrm>
          <a:prstGeom prst="irregularSeal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PARDON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4800600" y="4953000"/>
            <a:ext cx="1828800" cy="990600"/>
          </a:xfrm>
          <a:prstGeom prst="smileyFace">
            <a:avLst>
              <a:gd name="adj" fmla="val -393"/>
            </a:avLst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68045" y="6068872"/>
            <a:ext cx="469391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 CORINTHIANS 7:9-11</a:t>
            </a:r>
          </a:p>
        </p:txBody>
      </p:sp>
    </p:spTree>
    <p:extLst>
      <p:ext uri="{BB962C8B-B14F-4D97-AF65-F5344CB8AC3E}">
        <p14:creationId xmlns:p14="http://schemas.microsoft.com/office/powerpoint/2010/main" val="2157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rev="1"/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1066800" y="1981200"/>
            <a:ext cx="7315200" cy="3886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makes man want to hide from God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makes God hide His face from man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Separation is to bring us closer to God</a:t>
            </a:r>
          </a:p>
        </p:txBody>
      </p:sp>
    </p:spTree>
    <p:extLst>
      <p:ext uri="{BB962C8B-B14F-4D97-AF65-F5344CB8AC3E}">
        <p14:creationId xmlns:p14="http://schemas.microsoft.com/office/powerpoint/2010/main" val="2164416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>
            <a:stCxn id="6" idx="0"/>
            <a:endCxn id="4" idx="2"/>
          </p:cNvCxnSpPr>
          <p:nvPr/>
        </p:nvCxnSpPr>
        <p:spPr>
          <a:xfrm flipH="1" flipV="1">
            <a:off x="3183777" y="2003841"/>
            <a:ext cx="2531223" cy="2949159"/>
          </a:xfrm>
          <a:prstGeom prst="straightConnector1">
            <a:avLst/>
          </a:prstGeom>
          <a:ln w="50800">
            <a:solidFill>
              <a:schemeClr val="bg1"/>
            </a:solidFill>
            <a:tailEnd type="stealth" w="lg" len="lg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2133600" y="2057400"/>
            <a:ext cx="6172200" cy="3209955"/>
          </a:xfrm>
        </p:spPr>
        <p:txBody>
          <a:bodyPr/>
          <a:lstStyle/>
          <a:p>
            <a:pPr marL="0" indent="0" algn="l">
              <a:buNone/>
            </a:pPr>
            <a:r>
              <a:rPr lang="en-US" sz="4400" dirty="0" smtClean="0">
                <a:ln>
                  <a:solidFill>
                    <a:srgbClr val="7030A0"/>
                  </a:solidFill>
                </a:ln>
              </a:rPr>
              <a:t>REPENTANCE</a:t>
            </a:r>
          </a:p>
          <a:p>
            <a:pPr marL="0" indent="0" algn="l">
              <a:buNone/>
            </a:pPr>
            <a:r>
              <a:rPr lang="en-US" sz="4400" dirty="0" smtClean="0"/>
              <a:t>		</a:t>
            </a:r>
            <a:r>
              <a:rPr lang="en-US" sz="4400" dirty="0" smtClean="0">
                <a:ln>
                  <a:solidFill>
                    <a:srgbClr val="7030A0"/>
                  </a:solidFill>
                </a:ln>
              </a:rPr>
              <a:t>SORROW</a:t>
            </a:r>
          </a:p>
          <a:p>
            <a:pPr marL="0" indent="0" algn="l">
              <a:buNone/>
            </a:pPr>
            <a:r>
              <a:rPr lang="en-US" sz="4400" dirty="0" smtClean="0">
                <a:ln>
                  <a:solidFill>
                    <a:srgbClr val="7030A0"/>
                  </a:solidFill>
                </a:ln>
              </a:rPr>
              <a:t>				SEPARATION</a:t>
            </a:r>
          </a:p>
        </p:txBody>
      </p:sp>
      <p:sp>
        <p:nvSpPr>
          <p:cNvPr id="4" name="Explosion 2 3"/>
          <p:cNvSpPr/>
          <p:nvPr/>
        </p:nvSpPr>
        <p:spPr>
          <a:xfrm>
            <a:off x="152400" y="76200"/>
            <a:ext cx="5638800" cy="2209800"/>
          </a:xfrm>
          <a:prstGeom prst="irregularSeal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FATHER</a:t>
            </a:r>
            <a:endParaRPr lang="en-US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4800600" y="4953000"/>
            <a:ext cx="1828800" cy="990600"/>
          </a:xfrm>
          <a:prstGeom prst="smileyFace">
            <a:avLst>
              <a:gd name="adj" fmla="val -393"/>
            </a:avLst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2742" y="6068872"/>
            <a:ext cx="510453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8064A2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PRODIGAL (LK. 15:11-24)</a:t>
            </a:r>
            <a:endParaRPr lang="en-US" sz="2800" dirty="0">
              <a:ln w="18415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8064A2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rev="1"/>
      <p:bldP spid="6" grpId="0" animBg="1"/>
      <p:bldP spid="10" grpId="0"/>
    </p:bldLst>
  </p:timing>
</p:sld>
</file>

<file path=ppt/theme/theme1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cro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scro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4Gen3_sin_satan_allurment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mputer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omputer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omputer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computer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scro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238</Words>
  <Application>Microsoft Office PowerPoint</Application>
  <PresentationFormat>On-screen Show (4:3)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11</vt:i4>
      </vt:variant>
    </vt:vector>
  </HeadingPairs>
  <TitlesOfParts>
    <vt:vector size="40" baseType="lpstr">
      <vt:lpstr>Arial</vt:lpstr>
      <vt:lpstr>Lucida Calligraphy</vt:lpstr>
      <vt:lpstr>Lithos Pro Regular</vt:lpstr>
      <vt:lpstr>ＭＳ Ｐゴシック</vt:lpstr>
      <vt:lpstr>Bodoni Book Italic</vt:lpstr>
      <vt:lpstr>Adobe Arabic</vt:lpstr>
      <vt:lpstr>Papyrus</vt:lpstr>
      <vt:lpstr>Arial Black</vt:lpstr>
      <vt:lpstr>Myriad Pro Light</vt:lpstr>
      <vt:lpstr>Tempus Sans ITC</vt:lpstr>
      <vt:lpstr>Trajan Pro</vt:lpstr>
      <vt:lpstr>MV Boli</vt:lpstr>
      <vt:lpstr>Georgia</vt:lpstr>
      <vt:lpstr>Wingdings</vt:lpstr>
      <vt:lpstr>Book</vt:lpstr>
      <vt:lpstr>Calibri</vt:lpstr>
      <vt:lpstr>Bell Gothic Std Light</vt:lpstr>
      <vt:lpstr>Sin</vt:lpstr>
      <vt:lpstr>04Gen3_sin_satan_allurment1</vt:lpstr>
      <vt:lpstr>computer</vt:lpstr>
      <vt:lpstr>Custom Design</vt:lpstr>
      <vt:lpstr>1_Custom Design</vt:lpstr>
      <vt:lpstr>1_computer</vt:lpstr>
      <vt:lpstr>2_computer</vt:lpstr>
      <vt:lpstr>3_computer</vt:lpstr>
      <vt:lpstr>scroll</vt:lpstr>
      <vt:lpstr>1_Office Theme</vt:lpstr>
      <vt:lpstr>1_scroll</vt:lpstr>
      <vt:lpstr>2_scroll</vt:lpstr>
      <vt:lpstr>PowerPoint Presentation</vt:lpstr>
      <vt:lpstr>Previous Lesson: 1. Sin Brings Shame</vt:lpstr>
      <vt:lpstr>PowerPoint Presentation</vt:lpstr>
      <vt:lpstr>Hiding From God</vt:lpstr>
      <vt:lpstr>PowerPoint Presentation</vt:lpstr>
      <vt:lpstr>Sin Makes God Hide His Face From Us</vt:lpstr>
      <vt:lpstr>PowerPoint Presentation</vt:lpstr>
      <vt:lpstr>PowerPoint Presentation</vt:lpstr>
      <vt:lpstr>PowerPoint Presentation</vt:lpstr>
      <vt:lpstr>PowerPoint Presentation</vt:lpstr>
      <vt:lpstr>SIN IS SERIOUS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53</cp:revision>
  <dcterms:created xsi:type="dcterms:W3CDTF">2015-10-28T22:21:16Z</dcterms:created>
  <dcterms:modified xsi:type="dcterms:W3CDTF">2015-11-27T22:08:26Z</dcterms:modified>
</cp:coreProperties>
</file>